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5"/>
  </p:notesMasterIdLst>
  <p:handoutMasterIdLst>
    <p:handoutMasterId r:id="rId286"/>
  </p:handoutMasterIdLst>
  <p:sldIdLst>
    <p:sldId id="846" r:id="rId2"/>
    <p:sldId id="866" r:id="rId3"/>
    <p:sldId id="1193" r:id="rId4"/>
    <p:sldId id="617" r:id="rId5"/>
    <p:sldId id="700" r:id="rId6"/>
    <p:sldId id="703" r:id="rId7"/>
    <p:sldId id="1194" r:id="rId8"/>
    <p:sldId id="618" r:id="rId9"/>
    <p:sldId id="765" r:id="rId10"/>
    <p:sldId id="711" r:id="rId11"/>
    <p:sldId id="885" r:id="rId12"/>
    <p:sldId id="867" r:id="rId13"/>
    <p:sldId id="712" r:id="rId14"/>
    <p:sldId id="868" r:id="rId15"/>
    <p:sldId id="869" r:id="rId16"/>
    <p:sldId id="870" r:id="rId17"/>
    <p:sldId id="1195" r:id="rId18"/>
    <p:sldId id="619" r:id="rId19"/>
    <p:sldId id="1196" r:id="rId20"/>
    <p:sldId id="737" r:id="rId21"/>
    <p:sldId id="889" r:id="rId22"/>
    <p:sldId id="902" r:id="rId23"/>
    <p:sldId id="903" r:id="rId24"/>
    <p:sldId id="904" r:id="rId25"/>
    <p:sldId id="905" r:id="rId26"/>
    <p:sldId id="906" r:id="rId27"/>
    <p:sldId id="907" r:id="rId28"/>
    <p:sldId id="909" r:id="rId29"/>
    <p:sldId id="910" r:id="rId30"/>
    <p:sldId id="913" r:id="rId31"/>
    <p:sldId id="911" r:id="rId32"/>
    <p:sldId id="912" r:id="rId33"/>
    <p:sldId id="914" r:id="rId34"/>
    <p:sldId id="915" r:id="rId35"/>
    <p:sldId id="916" r:id="rId36"/>
    <p:sldId id="917" r:id="rId37"/>
    <p:sldId id="620" r:id="rId38"/>
    <p:sldId id="1197" r:id="rId39"/>
    <p:sldId id="641" r:id="rId40"/>
    <p:sldId id="1198" r:id="rId41"/>
    <p:sldId id="886" r:id="rId42"/>
    <p:sldId id="1199" r:id="rId43"/>
    <p:sldId id="621" r:id="rId44"/>
    <p:sldId id="1200" r:id="rId45"/>
    <p:sldId id="673" r:id="rId46"/>
    <p:sldId id="1201" r:id="rId47"/>
    <p:sldId id="674" r:id="rId48"/>
    <p:sldId id="775" r:id="rId49"/>
    <p:sldId id="675" r:id="rId50"/>
    <p:sldId id="776" r:id="rId51"/>
    <p:sldId id="672" r:id="rId52"/>
    <p:sldId id="887" r:id="rId53"/>
    <p:sldId id="1208" r:id="rId54"/>
    <p:sldId id="918" r:id="rId55"/>
    <p:sldId id="919" r:id="rId56"/>
    <p:sldId id="920" r:id="rId57"/>
    <p:sldId id="921" r:id="rId58"/>
    <p:sldId id="922" r:id="rId59"/>
    <p:sldId id="923" r:id="rId60"/>
    <p:sldId id="924" r:id="rId61"/>
    <p:sldId id="925" r:id="rId62"/>
    <p:sldId id="926" r:id="rId63"/>
    <p:sldId id="927" r:id="rId64"/>
    <p:sldId id="1155" r:id="rId65"/>
    <p:sldId id="1116" r:id="rId66"/>
    <p:sldId id="1162" r:id="rId67"/>
    <p:sldId id="1163" r:id="rId68"/>
    <p:sldId id="477" r:id="rId69"/>
    <p:sldId id="478" r:id="rId70"/>
    <p:sldId id="1156" r:id="rId71"/>
    <p:sldId id="1158" r:id="rId72"/>
    <p:sldId id="1157" r:id="rId73"/>
    <p:sldId id="1159" r:id="rId74"/>
    <p:sldId id="1160" r:id="rId75"/>
    <p:sldId id="1161" r:id="rId76"/>
    <p:sldId id="1164" r:id="rId77"/>
    <p:sldId id="1167" r:id="rId78"/>
    <p:sldId id="1165" r:id="rId79"/>
    <p:sldId id="1166" r:id="rId80"/>
    <p:sldId id="1169" r:id="rId81"/>
    <p:sldId id="1170" r:id="rId82"/>
    <p:sldId id="1171" r:id="rId83"/>
    <p:sldId id="1173" r:id="rId84"/>
    <p:sldId id="1178" r:id="rId85"/>
    <p:sldId id="1172" r:id="rId86"/>
    <p:sldId id="1179" r:id="rId87"/>
    <p:sldId id="1181" r:id="rId88"/>
    <p:sldId id="1182" r:id="rId89"/>
    <p:sldId id="1183" r:id="rId90"/>
    <p:sldId id="1205" r:id="rId91"/>
    <p:sldId id="1204" r:id="rId92"/>
    <p:sldId id="1202" r:id="rId93"/>
    <p:sldId id="1203" r:id="rId94"/>
    <p:sldId id="1206" r:id="rId95"/>
    <p:sldId id="1184" r:id="rId96"/>
    <p:sldId id="1207" r:id="rId97"/>
    <p:sldId id="1185" r:id="rId98"/>
    <p:sldId id="1186" r:id="rId99"/>
    <p:sldId id="1187" r:id="rId100"/>
    <p:sldId id="1188" r:id="rId101"/>
    <p:sldId id="1189" r:id="rId102"/>
    <p:sldId id="1177" r:id="rId103"/>
    <p:sldId id="1209" r:id="rId104"/>
    <p:sldId id="898" r:id="rId105"/>
    <p:sldId id="1190" r:id="rId106"/>
    <p:sldId id="1191" r:id="rId107"/>
    <p:sldId id="1192" r:id="rId108"/>
    <p:sldId id="899" r:id="rId109"/>
    <p:sldId id="830" r:id="rId110"/>
    <p:sldId id="831" r:id="rId111"/>
    <p:sldId id="832" r:id="rId112"/>
    <p:sldId id="642" r:id="rId113"/>
    <p:sldId id="833" r:id="rId114"/>
    <p:sldId id="840" r:id="rId115"/>
    <p:sldId id="879" r:id="rId116"/>
    <p:sldId id="880" r:id="rId117"/>
    <p:sldId id="881" r:id="rId118"/>
    <p:sldId id="882" r:id="rId119"/>
    <p:sldId id="766" r:id="rId120"/>
    <p:sldId id="738" r:id="rId121"/>
    <p:sldId id="643" r:id="rId122"/>
    <p:sldId id="622" r:id="rId123"/>
    <p:sldId id="835" r:id="rId124"/>
    <p:sldId id="834" r:id="rId125"/>
    <p:sldId id="623" r:id="rId126"/>
    <p:sldId id="836" r:id="rId127"/>
    <p:sldId id="624" r:id="rId128"/>
    <p:sldId id="645" r:id="rId129"/>
    <p:sldId id="837" r:id="rId130"/>
    <p:sldId id="644" r:id="rId131"/>
    <p:sldId id="739" r:id="rId132"/>
    <p:sldId id="838" r:id="rId133"/>
    <p:sldId id="647" r:id="rId134"/>
    <p:sldId id="718" r:id="rId135"/>
    <p:sldId id="767" r:id="rId136"/>
    <p:sldId id="768" r:id="rId137"/>
    <p:sldId id="769" r:id="rId138"/>
    <p:sldId id="625" r:id="rId139"/>
    <p:sldId id="626" r:id="rId140"/>
    <p:sldId id="680" r:id="rId141"/>
    <p:sldId id="770" r:id="rId142"/>
    <p:sldId id="627" r:id="rId143"/>
    <p:sldId id="648" r:id="rId144"/>
    <p:sldId id="652" r:id="rId145"/>
    <p:sldId id="653" r:id="rId146"/>
    <p:sldId id="654" r:id="rId147"/>
    <p:sldId id="655" r:id="rId148"/>
    <p:sldId id="656" r:id="rId149"/>
    <p:sldId id="793" r:id="rId150"/>
    <p:sldId id="646" r:id="rId151"/>
    <p:sldId id="839" r:id="rId152"/>
    <p:sldId id="706" r:id="rId153"/>
    <p:sldId id="735" r:id="rId154"/>
    <p:sldId id="707" r:id="rId155"/>
    <p:sldId id="741" r:id="rId156"/>
    <p:sldId id="871" r:id="rId157"/>
    <p:sldId id="872" r:id="rId158"/>
    <p:sldId id="873" r:id="rId159"/>
    <p:sldId id="874" r:id="rId160"/>
    <p:sldId id="877" r:id="rId161"/>
    <p:sldId id="701" r:id="rId162"/>
    <p:sldId id="740" r:id="rId163"/>
    <p:sldId id="719" r:id="rId164"/>
    <p:sldId id="705" r:id="rId165"/>
    <p:sldId id="819" r:id="rId166"/>
    <p:sldId id="841" r:id="rId167"/>
    <p:sldId id="759" r:id="rId168"/>
    <p:sldId id="760" r:id="rId169"/>
    <p:sldId id="777" r:id="rId170"/>
    <p:sldId id="761" r:id="rId171"/>
    <p:sldId id="751" r:id="rId172"/>
    <p:sldId id="677" r:id="rId173"/>
    <p:sldId id="843" r:id="rId174"/>
    <p:sldId id="691" r:id="rId175"/>
    <p:sldId id="635" r:id="rId176"/>
    <p:sldId id="692" r:id="rId177"/>
    <p:sldId id="636" r:id="rId178"/>
    <p:sldId id="637" r:id="rId179"/>
    <p:sldId id="771" r:id="rId180"/>
    <p:sldId id="678" r:id="rId181"/>
    <p:sldId id="720" r:id="rId182"/>
    <p:sldId id="586" r:id="rId183"/>
    <p:sldId id="736" r:id="rId184"/>
    <p:sldId id="772" r:id="rId185"/>
    <p:sldId id="773" r:id="rId186"/>
    <p:sldId id="774" r:id="rId187"/>
    <p:sldId id="742" r:id="rId188"/>
    <p:sldId id="743" r:id="rId189"/>
    <p:sldId id="744" r:id="rId190"/>
    <p:sldId id="745" r:id="rId191"/>
    <p:sldId id="746" r:id="rId192"/>
    <p:sldId id="747" r:id="rId193"/>
    <p:sldId id="755" r:id="rId194"/>
    <p:sldId id="842" r:id="rId195"/>
    <p:sldId id="721" r:id="rId196"/>
    <p:sldId id="722" r:id="rId197"/>
    <p:sldId id="723" r:id="rId198"/>
    <p:sldId id="724" r:id="rId199"/>
    <p:sldId id="845" r:id="rId200"/>
    <p:sldId id="702" r:id="rId201"/>
    <p:sldId id="803" r:id="rId202"/>
    <p:sldId id="804" r:id="rId203"/>
    <p:sldId id="780" r:id="rId204"/>
    <p:sldId id="781" r:id="rId205"/>
    <p:sldId id="782" r:id="rId206"/>
    <p:sldId id="778" r:id="rId207"/>
    <p:sldId id="820" r:id="rId208"/>
    <p:sldId id="821" r:id="rId209"/>
    <p:sldId id="783" r:id="rId210"/>
    <p:sldId id="784" r:id="rId211"/>
    <p:sldId id="785" r:id="rId212"/>
    <p:sldId id="815" r:id="rId213"/>
    <p:sldId id="786" r:id="rId214"/>
    <p:sldId id="816" r:id="rId215"/>
    <p:sldId id="787" r:id="rId216"/>
    <p:sldId id="788" r:id="rId217"/>
    <p:sldId id="789" r:id="rId218"/>
    <p:sldId id="817" r:id="rId219"/>
    <p:sldId id="818" r:id="rId220"/>
    <p:sldId id="779" r:id="rId221"/>
    <p:sldId id="790" r:id="rId222"/>
    <p:sldId id="791" r:id="rId223"/>
    <p:sldId id="798" r:id="rId224"/>
    <p:sldId id="792" r:id="rId225"/>
    <p:sldId id="794" r:id="rId226"/>
    <p:sldId id="795" r:id="rId227"/>
    <p:sldId id="796" r:id="rId228"/>
    <p:sldId id="799" r:id="rId229"/>
    <p:sldId id="800" r:id="rId230"/>
    <p:sldId id="801" r:id="rId231"/>
    <p:sldId id="802" r:id="rId232"/>
    <p:sldId id="797" r:id="rId233"/>
    <p:sldId id="681" r:id="rId234"/>
    <p:sldId id="685" r:id="rId235"/>
    <p:sldId id="805" r:id="rId236"/>
    <p:sldId id="806" r:id="rId237"/>
    <p:sldId id="763" r:id="rId238"/>
    <p:sldId id="727" r:id="rId239"/>
    <p:sldId id="825" r:id="rId240"/>
    <p:sldId id="826" r:id="rId241"/>
    <p:sldId id="682" r:id="rId242"/>
    <p:sldId id="686" r:id="rId243"/>
    <p:sldId id="687" r:id="rId244"/>
    <p:sldId id="709" r:id="rId245"/>
    <p:sldId id="807" r:id="rId246"/>
    <p:sldId id="808" r:id="rId247"/>
    <p:sldId id="809" r:id="rId248"/>
    <p:sldId id="810" r:id="rId249"/>
    <p:sldId id="811" r:id="rId250"/>
    <p:sldId id="822" r:id="rId251"/>
    <p:sldId id="823" r:id="rId252"/>
    <p:sldId id="824" r:id="rId253"/>
    <p:sldId id="814" r:id="rId254"/>
    <p:sldId id="827" r:id="rId255"/>
    <p:sldId id="828" r:id="rId256"/>
    <p:sldId id="812" r:id="rId257"/>
    <p:sldId id="764" r:id="rId258"/>
    <p:sldId id="660" r:id="rId259"/>
    <p:sldId id="661" r:id="rId260"/>
    <p:sldId id="728" r:id="rId261"/>
    <p:sldId id="669" r:id="rId262"/>
    <p:sldId id="663" r:id="rId263"/>
    <p:sldId id="729" r:id="rId264"/>
    <p:sldId id="664" r:id="rId265"/>
    <p:sldId id="730" r:id="rId266"/>
    <p:sldId id="670" r:id="rId267"/>
    <p:sldId id="671" r:id="rId268"/>
    <p:sldId id="731" r:id="rId269"/>
    <p:sldId id="732" r:id="rId270"/>
    <p:sldId id="710" r:id="rId271"/>
    <p:sldId id="733" r:id="rId272"/>
    <p:sldId id="762" r:id="rId273"/>
    <p:sldId id="888" r:id="rId274"/>
    <p:sldId id="883" r:id="rId275"/>
    <p:sldId id="844" r:id="rId276"/>
    <p:sldId id="878" r:id="rId277"/>
    <p:sldId id="884" r:id="rId278"/>
    <p:sldId id="734" r:id="rId279"/>
    <p:sldId id="696" r:id="rId280"/>
    <p:sldId id="697" r:id="rId281"/>
    <p:sldId id="698" r:id="rId282"/>
    <p:sldId id="699" r:id="rId283"/>
    <p:sldId id="657" r:id="rId284"/>
  </p:sldIdLst>
  <p:sldSz cx="9144000" cy="6858000" type="screen4x3"/>
  <p:notesSz cx="6623050" cy="9810750"/>
  <p:defaultTextStyle>
    <a:defPPr>
      <a:defRPr lang="en-US"/>
    </a:defPPr>
    <a:lvl1pPr algn="l" rtl="0" fontAlgn="base">
      <a:spcBef>
        <a:spcPct val="0"/>
      </a:spcBef>
      <a:spcAft>
        <a:spcPct val="0"/>
      </a:spcAft>
      <a:defRPr sz="2400" b="1" kern="1200">
        <a:solidFill>
          <a:schemeClr val="tx1"/>
        </a:solidFill>
        <a:latin typeface="Arial" charset="0"/>
        <a:ea typeface="+mn-ea"/>
        <a:cs typeface="Arial" charset="0"/>
      </a:defRPr>
    </a:lvl1pPr>
    <a:lvl2pPr marL="457200" algn="l" rtl="0" fontAlgn="base">
      <a:spcBef>
        <a:spcPct val="0"/>
      </a:spcBef>
      <a:spcAft>
        <a:spcPct val="0"/>
      </a:spcAft>
      <a:defRPr sz="2400" b="1" kern="1200">
        <a:solidFill>
          <a:schemeClr val="tx1"/>
        </a:solidFill>
        <a:latin typeface="Arial" charset="0"/>
        <a:ea typeface="+mn-ea"/>
        <a:cs typeface="Arial" charset="0"/>
      </a:defRPr>
    </a:lvl2pPr>
    <a:lvl3pPr marL="914400" algn="l" rtl="0" fontAlgn="base">
      <a:spcBef>
        <a:spcPct val="0"/>
      </a:spcBef>
      <a:spcAft>
        <a:spcPct val="0"/>
      </a:spcAft>
      <a:defRPr sz="2400" b="1" kern="1200">
        <a:solidFill>
          <a:schemeClr val="tx1"/>
        </a:solidFill>
        <a:latin typeface="Arial" charset="0"/>
        <a:ea typeface="+mn-ea"/>
        <a:cs typeface="Arial" charset="0"/>
      </a:defRPr>
    </a:lvl3pPr>
    <a:lvl4pPr marL="1371600" algn="l" rtl="0" fontAlgn="base">
      <a:spcBef>
        <a:spcPct val="0"/>
      </a:spcBef>
      <a:spcAft>
        <a:spcPct val="0"/>
      </a:spcAft>
      <a:defRPr sz="2400" b="1" kern="1200">
        <a:solidFill>
          <a:schemeClr val="tx1"/>
        </a:solidFill>
        <a:latin typeface="Arial" charset="0"/>
        <a:ea typeface="+mn-ea"/>
        <a:cs typeface="Arial" charset="0"/>
      </a:defRPr>
    </a:lvl4pPr>
    <a:lvl5pPr marL="1828800" algn="l" rtl="0" fontAlgn="base">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2880">
          <p15:clr>
            <a:srgbClr val="A4A3A4"/>
          </p15:clr>
        </p15:guide>
      </p15:sldGuideLst>
    </p:ext>
    <p:ext uri="{2D200454-40CA-4A62-9FC3-DE9A4176ACB9}">
      <p15:notesGuideLst xmlns:p15="http://schemas.microsoft.com/office/powerpoint/2012/main">
        <p15:guide id="1" orient="horz" pos="3090">
          <p15:clr>
            <a:srgbClr val="A4A3A4"/>
          </p15:clr>
        </p15:guide>
        <p15:guide id="2" pos="208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32F"/>
    <a:srgbClr val="FF9D4D"/>
    <a:srgbClr val="FF7C5A"/>
    <a:srgbClr val="FF40FF"/>
    <a:srgbClr val="DB0002"/>
    <a:srgbClr val="FF1116"/>
    <a:srgbClr val="FF8F2C"/>
    <a:srgbClr val="FF0066"/>
    <a:srgbClr val="FF99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71" autoAdjust="0"/>
    <p:restoredTop sz="78924" autoAdjust="0"/>
  </p:normalViewPr>
  <p:slideViewPr>
    <p:cSldViewPr>
      <p:cViewPr varScale="1">
        <p:scale>
          <a:sx n="70" d="100"/>
          <a:sy n="70" d="100"/>
        </p:scale>
        <p:origin x="872" y="192"/>
      </p:cViewPr>
      <p:guideLst>
        <p:guide orient="horz" pos="2160"/>
        <p:guide pos="2880"/>
      </p:guideLst>
    </p:cSldViewPr>
  </p:slideViewPr>
  <p:outlineViewPr>
    <p:cViewPr>
      <p:scale>
        <a:sx n="33" d="100"/>
        <a:sy n="33" d="100"/>
      </p:scale>
      <p:origin x="0" y="-732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36" d="100"/>
          <a:sy n="36" d="100"/>
        </p:scale>
        <p:origin x="-1440" y="-96"/>
      </p:cViewPr>
      <p:guideLst>
        <p:guide orient="horz" pos="3090"/>
        <p:guide pos="2086"/>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tableStyles" Target="tableStyles.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handoutMaster" Target="handoutMasters/handoutMaster1.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presProps" Target="pres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viewProps" Target="viewProps.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theme" Target="theme/theme1.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099" name="Rectangle 3"/>
          <p:cNvSpPr>
            <a:spLocks noGrp="1" noChangeArrowheads="1"/>
          </p:cNvSpPr>
          <p:nvPr>
            <p:ph type="dt" sz="quarter"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4100" name="Rectangle 4"/>
          <p:cNvSpPr>
            <a:spLocks noGrp="1" noChangeArrowheads="1"/>
          </p:cNvSpPr>
          <p:nvPr>
            <p:ph type="ftr" sz="quarter" idx="2"/>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101" name="Rectangle 5"/>
          <p:cNvSpPr>
            <a:spLocks noGrp="1" noChangeArrowheads="1"/>
          </p:cNvSpPr>
          <p:nvPr>
            <p:ph type="sldNum" sz="quarter" idx="3"/>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2035AB09-78F0-4709-BBC4-1ADB5AAEA320}" type="slidenum">
              <a:rPr lang="tr-TR"/>
              <a:pPr>
                <a:defRPr/>
              </a:pPr>
              <a:t>‹#›</a:t>
            </a:fld>
            <a:endParaRPr lang="tr-TR"/>
          </a:p>
        </p:txBody>
      </p:sp>
    </p:spTree>
    <p:extLst>
      <p:ext uri="{BB962C8B-B14F-4D97-AF65-F5344CB8AC3E}">
        <p14:creationId xmlns:p14="http://schemas.microsoft.com/office/powerpoint/2010/main" val="3455382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100000"/>
                <a:invGamma/>
              </a:scheme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1" name="Rectangle 3"/>
          <p:cNvSpPr>
            <a:spLocks noGrp="1" noChangeArrowheads="1"/>
          </p:cNvSpPr>
          <p:nvPr>
            <p:ph type="dt"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2052" name="Rectangle 4"/>
          <p:cNvSpPr>
            <a:spLocks noGrp="1" noChangeArrowheads="1"/>
          </p:cNvSpPr>
          <p:nvPr>
            <p:ph type="ftr" sz="quarter" idx="4"/>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3" name="Rectangle 5"/>
          <p:cNvSpPr>
            <a:spLocks noGrp="1" noChangeArrowheads="1"/>
          </p:cNvSpPr>
          <p:nvPr>
            <p:ph type="sldNum" sz="quarter" idx="5"/>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4F56C3FB-BD28-479A-A521-E64F8393BD27}" type="slidenum">
              <a:rPr lang="tr-TR"/>
              <a:pPr>
                <a:defRPr/>
              </a:pPr>
              <a:t>‹#›</a:t>
            </a:fld>
            <a:endParaRPr lang="tr-TR"/>
          </a:p>
        </p:txBody>
      </p:sp>
      <p:sp>
        <p:nvSpPr>
          <p:cNvPr id="92166" name="Rectangle 6"/>
          <p:cNvSpPr>
            <a:spLocks noGrp="1" noRot="1" noChangeAspect="1" noChangeArrowheads="1" noTextEdit="1"/>
          </p:cNvSpPr>
          <p:nvPr>
            <p:ph type="sldImg" idx="2"/>
          </p:nvPr>
        </p:nvSpPr>
        <p:spPr bwMode="auto">
          <a:xfrm>
            <a:off x="758825" y="823913"/>
            <a:ext cx="5105400" cy="3829050"/>
          </a:xfrm>
          <a:prstGeom prst="rect">
            <a:avLst/>
          </a:prstGeom>
          <a:noFill/>
          <a:ln w="12700">
            <a:solidFill>
              <a:schemeClr val="tx1"/>
            </a:solidFill>
            <a:miter lim="800000"/>
            <a:headEnd/>
            <a:tailEnd/>
          </a:ln>
        </p:spPr>
      </p:sp>
      <p:sp>
        <p:nvSpPr>
          <p:cNvPr id="2055" name="Rectangle 7"/>
          <p:cNvSpPr>
            <a:spLocks noGrp="1" noChangeArrowheads="1"/>
          </p:cNvSpPr>
          <p:nvPr>
            <p:ph type="body" sz="quarter" idx="3"/>
          </p:nvPr>
        </p:nvSpPr>
        <p:spPr bwMode="auto">
          <a:xfrm>
            <a:off x="882650" y="4906963"/>
            <a:ext cx="4857750" cy="4659312"/>
          </a:xfrm>
          <a:prstGeom prst="rect">
            <a:avLst/>
          </a:prstGeom>
          <a:noFill/>
          <a:ln w="9525">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624695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1</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203012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a:t> SE </a:t>
            </a:r>
            <a:r>
              <a:rPr lang="tr-TR" err="1"/>
              <a:t>superficial</a:t>
            </a:r>
            <a:r>
              <a:rPr lang="tr-TR"/>
              <a:t> endometrium- BE </a:t>
            </a:r>
            <a:r>
              <a:rPr lang="tr-TR" err="1"/>
              <a:t>basal</a:t>
            </a:r>
            <a:r>
              <a:rPr lang="tr-TR"/>
              <a:t> endometrium- M </a:t>
            </a:r>
            <a:r>
              <a:rPr lang="tr-TR" err="1"/>
              <a:t>myometrium</a:t>
            </a:r>
            <a:endParaRPr lang="tr-TR"/>
          </a:p>
          <a:p>
            <a:endParaRPr lang="tr-TR"/>
          </a:p>
          <a:p>
            <a:r>
              <a:rPr lang="en-US"/>
              <a:t>While the clinical findings of </a:t>
            </a:r>
            <a:r>
              <a:rPr lang="en-US" err="1"/>
              <a:t>menorrhagia</a:t>
            </a:r>
            <a:r>
              <a:rPr lang="en-US"/>
              <a:t> and </a:t>
            </a:r>
            <a:r>
              <a:rPr lang="en-US" err="1"/>
              <a:t>dysmenorrhea</a:t>
            </a:r>
            <a:r>
              <a:rPr lang="en-US"/>
              <a:t> with an enlarged uterus suggest </a:t>
            </a:r>
            <a:r>
              <a:rPr lang="en-US" err="1"/>
              <a:t>adenomyosis</a:t>
            </a:r>
            <a:r>
              <a:rPr lang="en-US"/>
              <a:t>, the diagnosis is made by </a:t>
            </a:r>
            <a:r>
              <a:rPr lang="en-US" err="1"/>
              <a:t>histologic</a:t>
            </a:r>
            <a:r>
              <a:rPr lang="en-US"/>
              <a:t> analysis. Because of the proliferative ectopic endometrial tissue in the </a:t>
            </a:r>
            <a:r>
              <a:rPr lang="en-US" err="1"/>
              <a:t>myometrium</a:t>
            </a:r>
            <a:r>
              <a:rPr lang="en-US"/>
              <a:t>, smooth muscle cell hyperplasia and hypertrophy occur, causing an enlarged globular uterus that can be observed macroscopically. </a:t>
            </a:r>
            <a:r>
              <a:rPr lang="en-US" err="1"/>
              <a:t>Adenomyosis</a:t>
            </a:r>
            <a:r>
              <a:rPr lang="en-US"/>
              <a:t> can also arise in focal forms of circumscribed nodular aggregates of smooth muscle, endometrial glands, and </a:t>
            </a:r>
            <a:r>
              <a:rPr lang="en-US" err="1"/>
              <a:t>stroma</a:t>
            </a:r>
            <a:r>
              <a:rPr lang="en-US"/>
              <a:t>, known as </a:t>
            </a:r>
            <a:r>
              <a:rPr lang="en-US" err="1"/>
              <a:t>adenomyomas</a:t>
            </a:r>
            <a:r>
              <a:rPr lang="en-US"/>
              <a:t> or present as a </a:t>
            </a:r>
            <a:r>
              <a:rPr lang="en-US" err="1"/>
              <a:t>polypoid</a:t>
            </a:r>
            <a:r>
              <a:rPr lang="en-US"/>
              <a:t> mass within the endometrial cavity {Bergeron, 2006 #4127}. </a:t>
            </a:r>
            <a:r>
              <a:rPr lang="en-US" err="1"/>
              <a:t>Adenomyosis</a:t>
            </a:r>
            <a:r>
              <a:rPr lang="en-US"/>
              <a:t> tends to be a diffuse process arising most frequently in the posterior wall, less frequently in the anterior wall, and rarely in the </a:t>
            </a:r>
            <a:r>
              <a:rPr lang="en-US" err="1"/>
              <a:t>cornua</a:t>
            </a:r>
            <a:r>
              <a:rPr lang="en-US"/>
              <a:t> or areas near the cervical </a:t>
            </a:r>
            <a:r>
              <a:rPr lang="en-US" err="1"/>
              <a:t>os</a:t>
            </a:r>
            <a:r>
              <a:rPr lang="en-US"/>
              <a:t> {Garcia, 2011 #5}. There is no agreement on the criteria for minimal depth of invasion; however, most studies use a cutoff of 2.5 mm below the </a:t>
            </a:r>
            <a:r>
              <a:rPr lang="en-US" err="1"/>
              <a:t>basalis</a:t>
            </a:r>
            <a:r>
              <a:rPr lang="en-US"/>
              <a:t> layer {Farquhar, 2006 #4126}. Diagnostic hysteroscopy does not provide </a:t>
            </a:r>
            <a:r>
              <a:rPr lang="en-US" err="1"/>
              <a:t>pathognomonic</a:t>
            </a:r>
            <a:r>
              <a:rPr lang="en-US"/>
              <a:t> signs of </a:t>
            </a:r>
            <a:r>
              <a:rPr lang="en-US" err="1"/>
              <a:t>adenomyosis</a:t>
            </a:r>
            <a:r>
              <a:rPr lang="en-US"/>
              <a:t>, although some evidence suggest that irregular endometrium with pitting endometrial defects, altered </a:t>
            </a:r>
            <a:r>
              <a:rPr lang="en-US" err="1"/>
              <a:t>vascularization</a:t>
            </a:r>
            <a:r>
              <a:rPr lang="en-US"/>
              <a:t>, and cystic hemorrhagic lesions may be associated with the process {Fernandez, 2007 #3063}.</a:t>
            </a:r>
            <a:endParaRPr lang="tr-TR"/>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12</a:t>
            </a:fld>
            <a:endParaRPr lang="tr-TR"/>
          </a:p>
        </p:txBody>
      </p:sp>
    </p:spTree>
    <p:extLst>
      <p:ext uri="{BB962C8B-B14F-4D97-AF65-F5344CB8AC3E}">
        <p14:creationId xmlns:p14="http://schemas.microsoft.com/office/powerpoint/2010/main" val="188952323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a:solidFill>
                  <a:schemeClr val="tx1"/>
                </a:solidFill>
                <a:latin typeface="Times New Roman" pitchFamily="18" charset="0"/>
                <a:ea typeface="+mn-ea"/>
                <a:cs typeface="+mn-cs"/>
              </a:rPr>
              <a:t>In 262 pregnancies (248 patients)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189 pregnancies (72.1%) showed pregnancy complications,</a:t>
            </a:r>
          </a:p>
          <a:p>
            <a:r>
              <a:rPr lang="en-US" sz="1200" kern="1200" baseline="0">
                <a:solidFill>
                  <a:schemeClr val="tx1"/>
                </a:solidFill>
                <a:latin typeface="Times New Roman" pitchFamily="18" charset="0"/>
                <a:ea typeface="+mn-ea"/>
                <a:cs typeface="+mn-cs"/>
              </a:rPr>
              <a:t>including abortion before 12 weeks of pregnancy</a:t>
            </a:r>
          </a:p>
          <a:p>
            <a:r>
              <a:rPr lang="en-US" sz="1200" kern="1200" baseline="0">
                <a:solidFill>
                  <a:schemeClr val="tx1"/>
                </a:solidFill>
                <a:latin typeface="Times New Roman" pitchFamily="18" charset="0"/>
                <a:ea typeface="+mn-ea"/>
                <a:cs typeface="+mn-cs"/>
              </a:rPr>
              <a:t>(14.8%), abortion after 12 weeks (9.9%), threatened</a:t>
            </a:r>
          </a:p>
          <a:p>
            <a:r>
              <a:rPr lang="en-US" sz="1200" kern="1200" baseline="0">
                <a:solidFill>
                  <a:schemeClr val="tx1"/>
                </a:solidFill>
                <a:latin typeface="Times New Roman" pitchFamily="18" charset="0"/>
                <a:ea typeface="+mn-ea"/>
                <a:cs typeface="+mn-cs"/>
              </a:rPr>
              <a:t>abortion (16.4%), preterm delivery (24.4%), threatened</a:t>
            </a:r>
          </a:p>
          <a:p>
            <a:r>
              <a:rPr lang="en-US" sz="1200" kern="1200" baseline="0">
                <a:solidFill>
                  <a:schemeClr val="tx1"/>
                </a:solidFill>
                <a:latin typeface="Times New Roman" pitchFamily="18" charset="0"/>
                <a:ea typeface="+mn-ea"/>
                <a:cs typeface="+mn-cs"/>
              </a:rPr>
              <a:t>preterm delivery (22.5%), fetal growth restriction</a:t>
            </a:r>
          </a:p>
          <a:p>
            <a:r>
              <a:rPr lang="en-US" sz="1200" kern="1200" baseline="0">
                <a:solidFill>
                  <a:schemeClr val="tx1"/>
                </a:solidFill>
                <a:latin typeface="Times New Roman" pitchFamily="18" charset="0"/>
                <a:ea typeface="+mn-ea"/>
                <a:cs typeface="+mn-cs"/>
              </a:rPr>
              <a:t>(11.8%), pregnancy-induced hypertension (9.9%),</a:t>
            </a:r>
          </a:p>
          <a:p>
            <a:r>
              <a:rPr lang="en-US" sz="1200" kern="1200" baseline="0">
                <a:solidFill>
                  <a:schemeClr val="tx1"/>
                </a:solidFill>
                <a:latin typeface="Times New Roman" pitchFamily="18" charset="0"/>
                <a:ea typeface="+mn-ea"/>
                <a:cs typeface="+mn-cs"/>
              </a:rPr>
              <a:t>intrauterine infection (7.3%), cervical incompetency</a:t>
            </a:r>
          </a:p>
          <a:p>
            <a:r>
              <a:rPr lang="en-US" sz="1200" kern="1200" baseline="0">
                <a:solidFill>
                  <a:schemeClr val="tx1"/>
                </a:solidFill>
                <a:latin typeface="Times New Roman" pitchFamily="18" charset="0"/>
                <a:ea typeface="+mn-ea"/>
                <a:cs typeface="+mn-cs"/>
              </a:rPr>
              <a:t>(5.3%), preterm rupture of membranes (4.6%), placenta</a:t>
            </a:r>
          </a:p>
          <a:p>
            <a:r>
              <a:rPr lang="en-US" sz="1200" kern="1200" baseline="0" err="1">
                <a:solidFill>
                  <a:schemeClr val="tx1"/>
                </a:solidFill>
                <a:latin typeface="Times New Roman" pitchFamily="18" charset="0"/>
                <a:ea typeface="+mn-ea"/>
                <a:cs typeface="+mn-cs"/>
              </a:rPr>
              <a:t>previa</a:t>
            </a:r>
            <a:r>
              <a:rPr lang="en-US" sz="1200" kern="1200" baseline="0">
                <a:solidFill>
                  <a:schemeClr val="tx1"/>
                </a:solidFill>
                <a:latin typeface="Times New Roman" pitchFamily="18" charset="0"/>
                <a:ea typeface="+mn-ea"/>
                <a:cs typeface="+mn-cs"/>
              </a:rPr>
              <a:t> (2.7%), </a:t>
            </a:r>
            <a:r>
              <a:rPr lang="en-US" sz="1200" kern="1200" baseline="0" err="1">
                <a:solidFill>
                  <a:schemeClr val="tx1"/>
                </a:solidFill>
                <a:latin typeface="Times New Roman" pitchFamily="18" charset="0"/>
                <a:ea typeface="+mn-ea"/>
                <a:cs typeface="+mn-cs"/>
              </a:rPr>
              <a:t>atonic</a:t>
            </a:r>
            <a:r>
              <a:rPr lang="en-US" sz="1200" kern="1200" baseline="0">
                <a:solidFill>
                  <a:schemeClr val="tx1"/>
                </a:solidFill>
                <a:latin typeface="Times New Roman" pitchFamily="18" charset="0"/>
                <a:ea typeface="+mn-ea"/>
                <a:cs typeface="+mn-cs"/>
              </a:rPr>
              <a:t> bleeding (1.5%), intrauterine fetal</a:t>
            </a:r>
          </a:p>
          <a:p>
            <a:r>
              <a:rPr lang="en-US" sz="1200" kern="1200" baseline="0">
                <a:solidFill>
                  <a:schemeClr val="tx1"/>
                </a:solidFill>
                <a:latin typeface="Times New Roman" pitchFamily="18" charset="0"/>
                <a:ea typeface="+mn-ea"/>
                <a:cs typeface="+mn-cs"/>
              </a:rPr>
              <a:t>death (1.5%), uterine rupture (0.4%), and </a:t>
            </a:r>
            <a:r>
              <a:rPr lang="en-US" sz="1200" kern="1200" baseline="0" err="1">
                <a:solidFill>
                  <a:schemeClr val="tx1"/>
                </a:solidFill>
                <a:latin typeface="Times New Roman" pitchFamily="18" charset="0"/>
                <a:ea typeface="+mn-ea"/>
                <a:cs typeface="+mn-cs"/>
              </a:rPr>
              <a:t>abruptio</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placentae</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(0.4%). The rates of pregnancy complications</a:t>
            </a:r>
          </a:p>
          <a:p>
            <a:r>
              <a:rPr lang="en-US" sz="1200" kern="1200" baseline="0">
                <a:solidFill>
                  <a:schemeClr val="tx1"/>
                </a:solidFill>
                <a:latin typeface="Times New Roman" pitchFamily="18" charset="0"/>
                <a:ea typeface="+mn-ea"/>
                <a:cs typeface="+mn-cs"/>
              </a:rPr>
              <a:t>were higher in the diffuse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compared</a:t>
            </a:r>
          </a:p>
          <a:p>
            <a:r>
              <a:rPr lang="en-US" sz="1200" kern="1200" baseline="0">
                <a:solidFill>
                  <a:schemeClr val="tx1"/>
                </a:solidFill>
                <a:latin typeface="Times New Roman" pitchFamily="18" charset="0"/>
                <a:ea typeface="+mn-ea"/>
                <a:cs typeface="+mn-cs"/>
              </a:rPr>
              <a:t>with the focal type, especially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de-DE" sz="1200" kern="1200" baseline="0" err="1">
                <a:solidFill>
                  <a:schemeClr val="tx1"/>
                </a:solidFill>
                <a:latin typeface="Times New Roman" pitchFamily="18" charset="0"/>
                <a:ea typeface="+mn-ea"/>
                <a:cs typeface="+mn-cs"/>
              </a:rPr>
              <a:t>hypertension</a:t>
            </a:r>
            <a:r>
              <a:rPr lang="de-DE" sz="1200" kern="1200" baseline="0">
                <a:solidFill>
                  <a:schemeClr val="tx1"/>
                </a:solidFill>
                <a:latin typeface="Times New Roman" pitchFamily="18" charset="0"/>
                <a:ea typeface="+mn-ea"/>
                <a:cs typeface="+mn-cs"/>
              </a:rPr>
              <a:t> (13.8% </a:t>
            </a:r>
            <a:r>
              <a:rPr lang="de-DE" sz="1200" kern="1200" baseline="0" err="1">
                <a:solidFill>
                  <a:schemeClr val="tx1"/>
                </a:solidFill>
                <a:latin typeface="Times New Roman" pitchFamily="18" charset="0"/>
                <a:ea typeface="+mn-ea"/>
                <a:cs typeface="+mn-cs"/>
              </a:rPr>
              <a:t>vs</a:t>
            </a:r>
            <a:r>
              <a:rPr lang="de-DE" sz="1200" kern="1200" baseline="0">
                <a:solidFill>
                  <a:schemeClr val="tx1"/>
                </a:solidFill>
                <a:latin typeface="Times New Roman" pitchFamily="18" charset="0"/>
                <a:ea typeface="+mn-ea"/>
                <a:cs typeface="+mn-cs"/>
              </a:rPr>
              <a:t> 5.1%) and intrauterine</a:t>
            </a:r>
          </a:p>
          <a:p>
            <a:r>
              <a:rPr lang="en-US" sz="1200" kern="1200" baseline="0">
                <a:solidFill>
                  <a:schemeClr val="tx1"/>
                </a:solidFill>
                <a:latin typeface="Times New Roman" pitchFamily="18" charset="0"/>
                <a:ea typeface="+mn-ea"/>
                <a:cs typeface="+mn-cs"/>
              </a:rPr>
              <a:t>infection (10.9% </a:t>
            </a:r>
            <a:r>
              <a:rPr lang="en-US" sz="1200" kern="1200" baseline="0" err="1">
                <a:solidFill>
                  <a:schemeClr val="tx1"/>
                </a:solidFill>
                <a:latin typeface="Times New Roman" pitchFamily="18" charset="0"/>
                <a:ea typeface="+mn-ea"/>
                <a:cs typeface="+mn-cs"/>
              </a:rPr>
              <a:t>vs</a:t>
            </a:r>
            <a:r>
              <a:rPr lang="en-US" sz="1200" kern="1200" baseline="0">
                <a:solidFill>
                  <a:schemeClr val="tx1"/>
                </a:solidFill>
                <a:latin typeface="Times New Roman" pitchFamily="18" charset="0"/>
                <a:ea typeface="+mn-ea"/>
                <a:cs typeface="+mn-cs"/>
              </a:rPr>
              <a:t> 2.0%). In the focal type, the rates of</a:t>
            </a:r>
          </a:p>
          <a:p>
            <a:r>
              <a:rPr lang="en-US" sz="1200" kern="1200" baseline="0">
                <a:solidFill>
                  <a:schemeClr val="tx1"/>
                </a:solidFill>
                <a:latin typeface="Times New Roman" pitchFamily="18" charset="0"/>
                <a:ea typeface="+mn-ea"/>
                <a:cs typeface="+mn-cs"/>
              </a:rPr>
              <a:t>pregnancy complications were not affected by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 the diffuse type,</a:t>
            </a:r>
          </a:p>
          <a:p>
            <a:r>
              <a:rPr lang="en-US" sz="1200" kern="1200" baseline="0">
                <a:solidFill>
                  <a:schemeClr val="tx1"/>
                </a:solidFill>
                <a:latin typeface="Times New Roman" pitchFamily="18" charset="0"/>
                <a:ea typeface="+mn-ea"/>
                <a:cs typeface="+mn-cs"/>
              </a:rPr>
              <a:t>however, the rates of abortion after 12 weeks, preterm</a:t>
            </a:r>
          </a:p>
          <a:p>
            <a:r>
              <a:rPr lang="en-US" sz="1200" kern="1200" baseline="0">
                <a:solidFill>
                  <a:schemeClr val="tx1"/>
                </a:solidFill>
                <a:latin typeface="Times New Roman" pitchFamily="18" charset="0"/>
                <a:ea typeface="+mn-ea"/>
                <a:cs typeface="+mn-cs"/>
              </a:rPr>
              <a:t>delivery, threatened preterm delivery, fetal growth</a:t>
            </a:r>
          </a:p>
          <a:p>
            <a:r>
              <a:rPr lang="en-US" sz="1200" kern="1200" baseline="0">
                <a:solidFill>
                  <a:schemeClr val="tx1"/>
                </a:solidFill>
                <a:latin typeface="Times New Roman" pitchFamily="18" charset="0"/>
                <a:ea typeface="+mn-ea"/>
                <a:cs typeface="+mn-cs"/>
              </a:rPr>
              <a:t>restriction, pregnancy-induced hypertension and</a:t>
            </a:r>
          </a:p>
          <a:p>
            <a:r>
              <a:rPr lang="en-US" sz="1200" kern="1200" baseline="0">
                <a:solidFill>
                  <a:schemeClr val="tx1"/>
                </a:solidFill>
                <a:latin typeface="Times New Roman" pitchFamily="18" charset="0"/>
                <a:ea typeface="+mn-ea"/>
                <a:cs typeface="+mn-cs"/>
              </a:rPr>
              <a:t>intrauterine infection were decreased after surgical</a:t>
            </a:r>
          </a:p>
          <a:p>
            <a:r>
              <a:rPr lang="en-US" sz="1200" kern="1200" baseline="0">
                <a:solidFill>
                  <a:schemeClr val="tx1"/>
                </a:solidFill>
                <a:latin typeface="Times New Roman" pitchFamily="18" charset="0"/>
                <a:ea typeface="+mn-ea"/>
                <a:cs typeface="+mn-cs"/>
              </a:rPr>
              <a:t>pre-treatment 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tr-TR" sz="1200" kern="1200" baseline="0">
              <a:solidFill>
                <a:schemeClr val="tx1"/>
              </a:solidFill>
              <a:latin typeface="Times New Roman" pitchFamily="18" charset="0"/>
              <a:ea typeface="+mn-ea"/>
              <a:cs typeface="+mn-cs"/>
            </a:endParaRPr>
          </a:p>
          <a:p>
            <a:endParaRPr lang="tr-TR" sz="1200" kern="1200" baseline="0">
              <a:solidFill>
                <a:schemeClr val="tx1"/>
              </a:solidFill>
              <a:latin typeface="Times New Roman" pitchFamily="18" charset="0"/>
              <a:ea typeface="+mn-ea"/>
              <a:cs typeface="+mn-cs"/>
            </a:endParaRPr>
          </a:p>
          <a:p>
            <a:r>
              <a:rPr lang="en-US" sz="1200" b="1" kern="1200" baseline="0">
                <a:solidFill>
                  <a:schemeClr val="tx1"/>
                </a:solidFill>
                <a:latin typeface="Times New Roman" pitchFamily="18" charset="0"/>
                <a:ea typeface="+mn-ea"/>
                <a:cs typeface="+mn-cs"/>
              </a:rPr>
              <a:t>Conclusion</a:t>
            </a:r>
          </a:p>
          <a:p>
            <a:r>
              <a:rPr lang="en-US" sz="1200" kern="1200" baseline="0">
                <a:solidFill>
                  <a:schemeClr val="tx1"/>
                </a:solidFill>
                <a:latin typeface="Times New Roman" pitchFamily="18" charset="0"/>
                <a:ea typeface="+mn-ea"/>
                <a:cs typeface="+mn-cs"/>
              </a:rPr>
              <a:t>The management policy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has not been established. The pregnancy</a:t>
            </a:r>
          </a:p>
          <a:p>
            <a:r>
              <a:rPr lang="en-US" sz="1200" kern="1200" baseline="0">
                <a:solidFill>
                  <a:schemeClr val="tx1"/>
                </a:solidFill>
                <a:latin typeface="Times New Roman" pitchFamily="18" charset="0"/>
                <a:ea typeface="+mn-ea"/>
                <a:cs typeface="+mn-cs"/>
              </a:rPr>
              <a:t>rate of infertility treatment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is about 40%. There were no data to</a:t>
            </a:r>
          </a:p>
          <a:p>
            <a:r>
              <a:rPr lang="en-US" sz="1200" kern="1200" baseline="0">
                <a:solidFill>
                  <a:schemeClr val="tx1"/>
                </a:solidFill>
                <a:latin typeface="Times New Roman" pitchFamily="18" charset="0"/>
                <a:ea typeface="+mn-ea"/>
                <a:cs typeface="+mn-cs"/>
              </a:rPr>
              <a:t>suggest that medication or surgery as a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increased pregnancy rate in infertile</a:t>
            </a:r>
          </a:p>
          <a:p>
            <a:r>
              <a:rPr lang="en-US" sz="1200" kern="1200" baseline="0">
                <a:solidFill>
                  <a:schemeClr val="tx1"/>
                </a:solidFill>
                <a:latin typeface="Times New Roman" pitchFamily="18" charset="0"/>
                <a:ea typeface="+mn-ea"/>
                <a:cs typeface="+mn-cs"/>
              </a:rPr>
              <a:t>women. We should be careful in management of pregnant</a:t>
            </a:r>
          </a:p>
          <a:p>
            <a:r>
              <a:rPr lang="en-US" sz="1200" kern="1200" baseline="0">
                <a:solidFill>
                  <a:schemeClr val="tx1"/>
                </a:solidFill>
                <a:latin typeface="Times New Roman" pitchFamily="18" charset="0"/>
                <a:ea typeface="+mn-ea"/>
                <a:cs typeface="+mn-cs"/>
              </a:rPr>
              <a:t>women with the diffuse type of </a:t>
            </a:r>
            <a:r>
              <a:rPr lang="en-US" sz="1200" kern="1200" baseline="0" err="1">
                <a:solidFill>
                  <a:schemeClr val="tx1"/>
                </a:solidFill>
                <a:latin typeface="Times New Roman" pitchFamily="18" charset="0"/>
                <a:ea typeface="+mn-ea"/>
                <a:cs typeface="+mn-cs"/>
              </a:rPr>
              <a:t>adenomyosis</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because of high complication rates in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hypertension and intrauterine infection compared</a:t>
            </a:r>
          </a:p>
          <a:p>
            <a:r>
              <a:rPr lang="en-US" sz="1200" kern="1200" baseline="0">
                <a:solidFill>
                  <a:schemeClr val="tx1"/>
                </a:solidFill>
                <a:latin typeface="Times New Roman" pitchFamily="18" charset="0"/>
                <a:ea typeface="+mn-ea"/>
                <a:cs typeface="+mn-cs"/>
              </a:rPr>
              <a:t>with the focal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168</a:t>
            </a:fld>
            <a:endParaRPr lang="tr-T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a:solidFill>
                  <a:schemeClr val="tx1"/>
                </a:solidFill>
                <a:latin typeface="Times New Roman" pitchFamily="18" charset="0"/>
                <a:ea typeface="+mn-ea"/>
                <a:cs typeface="+mn-cs"/>
              </a:rPr>
              <a:t>In 262 pregnancies (248 patients)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189 pregnancies (72.1%) showed pregnancy complications,</a:t>
            </a:r>
          </a:p>
          <a:p>
            <a:r>
              <a:rPr lang="en-US" sz="1200" kern="1200" baseline="0">
                <a:solidFill>
                  <a:schemeClr val="tx1"/>
                </a:solidFill>
                <a:latin typeface="Times New Roman" pitchFamily="18" charset="0"/>
                <a:ea typeface="+mn-ea"/>
                <a:cs typeface="+mn-cs"/>
              </a:rPr>
              <a:t>including abortion before 12 weeks of pregnancy</a:t>
            </a:r>
          </a:p>
          <a:p>
            <a:r>
              <a:rPr lang="en-US" sz="1200" kern="1200" baseline="0">
                <a:solidFill>
                  <a:schemeClr val="tx1"/>
                </a:solidFill>
                <a:latin typeface="Times New Roman" pitchFamily="18" charset="0"/>
                <a:ea typeface="+mn-ea"/>
                <a:cs typeface="+mn-cs"/>
              </a:rPr>
              <a:t>(14.8%), abortion after 12 weeks (9.9%), threatened</a:t>
            </a:r>
          </a:p>
          <a:p>
            <a:r>
              <a:rPr lang="en-US" sz="1200" kern="1200" baseline="0">
                <a:solidFill>
                  <a:schemeClr val="tx1"/>
                </a:solidFill>
                <a:latin typeface="Times New Roman" pitchFamily="18" charset="0"/>
                <a:ea typeface="+mn-ea"/>
                <a:cs typeface="+mn-cs"/>
              </a:rPr>
              <a:t>abortion (16.4%), preterm delivery (24.4%), threatened</a:t>
            </a:r>
          </a:p>
          <a:p>
            <a:r>
              <a:rPr lang="en-US" sz="1200" kern="1200" baseline="0">
                <a:solidFill>
                  <a:schemeClr val="tx1"/>
                </a:solidFill>
                <a:latin typeface="Times New Roman" pitchFamily="18" charset="0"/>
                <a:ea typeface="+mn-ea"/>
                <a:cs typeface="+mn-cs"/>
              </a:rPr>
              <a:t>preterm delivery (22.5%), fetal growth restriction</a:t>
            </a:r>
          </a:p>
          <a:p>
            <a:r>
              <a:rPr lang="en-US" sz="1200" kern="1200" baseline="0">
                <a:solidFill>
                  <a:schemeClr val="tx1"/>
                </a:solidFill>
                <a:latin typeface="Times New Roman" pitchFamily="18" charset="0"/>
                <a:ea typeface="+mn-ea"/>
                <a:cs typeface="+mn-cs"/>
              </a:rPr>
              <a:t>(11.8%), pregnancy-induced hypertension (9.9%),</a:t>
            </a:r>
          </a:p>
          <a:p>
            <a:r>
              <a:rPr lang="en-US" sz="1200" kern="1200" baseline="0">
                <a:solidFill>
                  <a:schemeClr val="tx1"/>
                </a:solidFill>
                <a:latin typeface="Times New Roman" pitchFamily="18" charset="0"/>
                <a:ea typeface="+mn-ea"/>
                <a:cs typeface="+mn-cs"/>
              </a:rPr>
              <a:t>intrauterine infection (7.3%), cervical incompetency</a:t>
            </a:r>
          </a:p>
          <a:p>
            <a:r>
              <a:rPr lang="en-US" sz="1200" kern="1200" baseline="0">
                <a:solidFill>
                  <a:schemeClr val="tx1"/>
                </a:solidFill>
                <a:latin typeface="Times New Roman" pitchFamily="18" charset="0"/>
                <a:ea typeface="+mn-ea"/>
                <a:cs typeface="+mn-cs"/>
              </a:rPr>
              <a:t>(5.3%), preterm rupture of membranes (4.6%), placenta</a:t>
            </a:r>
          </a:p>
          <a:p>
            <a:r>
              <a:rPr lang="en-US" sz="1200" kern="1200" baseline="0" err="1">
                <a:solidFill>
                  <a:schemeClr val="tx1"/>
                </a:solidFill>
                <a:latin typeface="Times New Roman" pitchFamily="18" charset="0"/>
                <a:ea typeface="+mn-ea"/>
                <a:cs typeface="+mn-cs"/>
              </a:rPr>
              <a:t>previa</a:t>
            </a:r>
            <a:r>
              <a:rPr lang="en-US" sz="1200" kern="1200" baseline="0">
                <a:solidFill>
                  <a:schemeClr val="tx1"/>
                </a:solidFill>
                <a:latin typeface="Times New Roman" pitchFamily="18" charset="0"/>
                <a:ea typeface="+mn-ea"/>
                <a:cs typeface="+mn-cs"/>
              </a:rPr>
              <a:t> (2.7%), </a:t>
            </a:r>
            <a:r>
              <a:rPr lang="en-US" sz="1200" kern="1200" baseline="0" err="1">
                <a:solidFill>
                  <a:schemeClr val="tx1"/>
                </a:solidFill>
                <a:latin typeface="Times New Roman" pitchFamily="18" charset="0"/>
                <a:ea typeface="+mn-ea"/>
                <a:cs typeface="+mn-cs"/>
              </a:rPr>
              <a:t>atonic</a:t>
            </a:r>
            <a:r>
              <a:rPr lang="en-US" sz="1200" kern="1200" baseline="0">
                <a:solidFill>
                  <a:schemeClr val="tx1"/>
                </a:solidFill>
                <a:latin typeface="Times New Roman" pitchFamily="18" charset="0"/>
                <a:ea typeface="+mn-ea"/>
                <a:cs typeface="+mn-cs"/>
              </a:rPr>
              <a:t> bleeding (1.5%), intrauterine fetal</a:t>
            </a:r>
          </a:p>
          <a:p>
            <a:r>
              <a:rPr lang="en-US" sz="1200" kern="1200" baseline="0">
                <a:solidFill>
                  <a:schemeClr val="tx1"/>
                </a:solidFill>
                <a:latin typeface="Times New Roman" pitchFamily="18" charset="0"/>
                <a:ea typeface="+mn-ea"/>
                <a:cs typeface="+mn-cs"/>
              </a:rPr>
              <a:t>death (1.5%), uterine rupture (0.4%), and </a:t>
            </a:r>
            <a:r>
              <a:rPr lang="en-US" sz="1200" kern="1200" baseline="0" err="1">
                <a:solidFill>
                  <a:schemeClr val="tx1"/>
                </a:solidFill>
                <a:latin typeface="Times New Roman" pitchFamily="18" charset="0"/>
                <a:ea typeface="+mn-ea"/>
                <a:cs typeface="+mn-cs"/>
              </a:rPr>
              <a:t>abruptio</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placentae</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(0.4%). The rates of pregnancy complications</a:t>
            </a:r>
          </a:p>
          <a:p>
            <a:r>
              <a:rPr lang="en-US" sz="1200" kern="1200" baseline="0">
                <a:solidFill>
                  <a:schemeClr val="tx1"/>
                </a:solidFill>
                <a:latin typeface="Times New Roman" pitchFamily="18" charset="0"/>
                <a:ea typeface="+mn-ea"/>
                <a:cs typeface="+mn-cs"/>
              </a:rPr>
              <a:t>were higher in the diffuse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compared</a:t>
            </a:r>
          </a:p>
          <a:p>
            <a:r>
              <a:rPr lang="en-US" sz="1200" kern="1200" baseline="0">
                <a:solidFill>
                  <a:schemeClr val="tx1"/>
                </a:solidFill>
                <a:latin typeface="Times New Roman" pitchFamily="18" charset="0"/>
                <a:ea typeface="+mn-ea"/>
                <a:cs typeface="+mn-cs"/>
              </a:rPr>
              <a:t>with the focal type, especially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de-DE" sz="1200" kern="1200" baseline="0" err="1">
                <a:solidFill>
                  <a:schemeClr val="tx1"/>
                </a:solidFill>
                <a:latin typeface="Times New Roman" pitchFamily="18" charset="0"/>
                <a:ea typeface="+mn-ea"/>
                <a:cs typeface="+mn-cs"/>
              </a:rPr>
              <a:t>hypertension</a:t>
            </a:r>
            <a:r>
              <a:rPr lang="de-DE" sz="1200" kern="1200" baseline="0">
                <a:solidFill>
                  <a:schemeClr val="tx1"/>
                </a:solidFill>
                <a:latin typeface="Times New Roman" pitchFamily="18" charset="0"/>
                <a:ea typeface="+mn-ea"/>
                <a:cs typeface="+mn-cs"/>
              </a:rPr>
              <a:t> (13.8% </a:t>
            </a:r>
            <a:r>
              <a:rPr lang="de-DE" sz="1200" kern="1200" baseline="0" err="1">
                <a:solidFill>
                  <a:schemeClr val="tx1"/>
                </a:solidFill>
                <a:latin typeface="Times New Roman" pitchFamily="18" charset="0"/>
                <a:ea typeface="+mn-ea"/>
                <a:cs typeface="+mn-cs"/>
              </a:rPr>
              <a:t>vs</a:t>
            </a:r>
            <a:r>
              <a:rPr lang="de-DE" sz="1200" kern="1200" baseline="0">
                <a:solidFill>
                  <a:schemeClr val="tx1"/>
                </a:solidFill>
                <a:latin typeface="Times New Roman" pitchFamily="18" charset="0"/>
                <a:ea typeface="+mn-ea"/>
                <a:cs typeface="+mn-cs"/>
              </a:rPr>
              <a:t> 5.1%) and intrauterine</a:t>
            </a:r>
          </a:p>
          <a:p>
            <a:r>
              <a:rPr lang="en-US" sz="1200" kern="1200" baseline="0">
                <a:solidFill>
                  <a:schemeClr val="tx1"/>
                </a:solidFill>
                <a:latin typeface="Times New Roman" pitchFamily="18" charset="0"/>
                <a:ea typeface="+mn-ea"/>
                <a:cs typeface="+mn-cs"/>
              </a:rPr>
              <a:t>infection (10.9% </a:t>
            </a:r>
            <a:r>
              <a:rPr lang="en-US" sz="1200" kern="1200" baseline="0" err="1">
                <a:solidFill>
                  <a:schemeClr val="tx1"/>
                </a:solidFill>
                <a:latin typeface="Times New Roman" pitchFamily="18" charset="0"/>
                <a:ea typeface="+mn-ea"/>
                <a:cs typeface="+mn-cs"/>
              </a:rPr>
              <a:t>vs</a:t>
            </a:r>
            <a:r>
              <a:rPr lang="en-US" sz="1200" kern="1200" baseline="0">
                <a:solidFill>
                  <a:schemeClr val="tx1"/>
                </a:solidFill>
                <a:latin typeface="Times New Roman" pitchFamily="18" charset="0"/>
                <a:ea typeface="+mn-ea"/>
                <a:cs typeface="+mn-cs"/>
              </a:rPr>
              <a:t> 2.0%). In the focal type, the rates of</a:t>
            </a:r>
          </a:p>
          <a:p>
            <a:r>
              <a:rPr lang="en-US" sz="1200" kern="1200" baseline="0">
                <a:solidFill>
                  <a:schemeClr val="tx1"/>
                </a:solidFill>
                <a:latin typeface="Times New Roman" pitchFamily="18" charset="0"/>
                <a:ea typeface="+mn-ea"/>
                <a:cs typeface="+mn-cs"/>
              </a:rPr>
              <a:t>pregnancy complications were not affected by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 the diffuse type,</a:t>
            </a:r>
          </a:p>
          <a:p>
            <a:r>
              <a:rPr lang="en-US" sz="1200" kern="1200" baseline="0">
                <a:solidFill>
                  <a:schemeClr val="tx1"/>
                </a:solidFill>
                <a:latin typeface="Times New Roman" pitchFamily="18" charset="0"/>
                <a:ea typeface="+mn-ea"/>
                <a:cs typeface="+mn-cs"/>
              </a:rPr>
              <a:t>however, the rates of abortion after 12 weeks, preterm</a:t>
            </a:r>
          </a:p>
          <a:p>
            <a:r>
              <a:rPr lang="en-US" sz="1200" kern="1200" baseline="0">
                <a:solidFill>
                  <a:schemeClr val="tx1"/>
                </a:solidFill>
                <a:latin typeface="Times New Roman" pitchFamily="18" charset="0"/>
                <a:ea typeface="+mn-ea"/>
                <a:cs typeface="+mn-cs"/>
              </a:rPr>
              <a:t>delivery, threatened preterm delivery, fetal growth</a:t>
            </a:r>
          </a:p>
          <a:p>
            <a:r>
              <a:rPr lang="en-US" sz="1200" kern="1200" baseline="0">
                <a:solidFill>
                  <a:schemeClr val="tx1"/>
                </a:solidFill>
                <a:latin typeface="Times New Roman" pitchFamily="18" charset="0"/>
                <a:ea typeface="+mn-ea"/>
                <a:cs typeface="+mn-cs"/>
              </a:rPr>
              <a:t>restriction, pregnancy-induced hypertension and</a:t>
            </a:r>
          </a:p>
          <a:p>
            <a:r>
              <a:rPr lang="en-US" sz="1200" kern="1200" baseline="0">
                <a:solidFill>
                  <a:schemeClr val="tx1"/>
                </a:solidFill>
                <a:latin typeface="Times New Roman" pitchFamily="18" charset="0"/>
                <a:ea typeface="+mn-ea"/>
                <a:cs typeface="+mn-cs"/>
              </a:rPr>
              <a:t>intrauterine infection were decreased after surgical</a:t>
            </a:r>
          </a:p>
          <a:p>
            <a:r>
              <a:rPr lang="en-US" sz="1200" kern="1200" baseline="0">
                <a:solidFill>
                  <a:schemeClr val="tx1"/>
                </a:solidFill>
                <a:latin typeface="Times New Roman" pitchFamily="18" charset="0"/>
                <a:ea typeface="+mn-ea"/>
                <a:cs typeface="+mn-cs"/>
              </a:rPr>
              <a:t>pre-treatment 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tr-TR" sz="1200" kern="1200" baseline="0">
              <a:solidFill>
                <a:schemeClr val="tx1"/>
              </a:solidFill>
              <a:latin typeface="Times New Roman" pitchFamily="18" charset="0"/>
              <a:ea typeface="+mn-ea"/>
              <a:cs typeface="+mn-cs"/>
            </a:endParaRPr>
          </a:p>
          <a:p>
            <a:endParaRPr lang="tr-TR" sz="1200" kern="1200" baseline="0">
              <a:solidFill>
                <a:schemeClr val="tx1"/>
              </a:solidFill>
              <a:latin typeface="Times New Roman" pitchFamily="18" charset="0"/>
              <a:ea typeface="+mn-ea"/>
              <a:cs typeface="+mn-cs"/>
            </a:endParaRPr>
          </a:p>
          <a:p>
            <a:r>
              <a:rPr lang="en-US" sz="1200" b="1" kern="1200" baseline="0">
                <a:solidFill>
                  <a:schemeClr val="tx1"/>
                </a:solidFill>
                <a:latin typeface="Times New Roman" pitchFamily="18" charset="0"/>
                <a:ea typeface="+mn-ea"/>
                <a:cs typeface="+mn-cs"/>
              </a:rPr>
              <a:t>Conclusion</a:t>
            </a:r>
          </a:p>
          <a:p>
            <a:r>
              <a:rPr lang="en-US" sz="1200" kern="1200" baseline="0">
                <a:solidFill>
                  <a:schemeClr val="tx1"/>
                </a:solidFill>
                <a:latin typeface="Times New Roman" pitchFamily="18" charset="0"/>
                <a:ea typeface="+mn-ea"/>
                <a:cs typeface="+mn-cs"/>
              </a:rPr>
              <a:t>The management policy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has not been established. The pregnancy</a:t>
            </a:r>
          </a:p>
          <a:p>
            <a:r>
              <a:rPr lang="en-US" sz="1200" kern="1200" baseline="0">
                <a:solidFill>
                  <a:schemeClr val="tx1"/>
                </a:solidFill>
                <a:latin typeface="Times New Roman" pitchFamily="18" charset="0"/>
                <a:ea typeface="+mn-ea"/>
                <a:cs typeface="+mn-cs"/>
              </a:rPr>
              <a:t>rate of infertility treatment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is about 40%. There were no data to</a:t>
            </a:r>
          </a:p>
          <a:p>
            <a:r>
              <a:rPr lang="en-US" sz="1200" kern="1200" baseline="0">
                <a:solidFill>
                  <a:schemeClr val="tx1"/>
                </a:solidFill>
                <a:latin typeface="Times New Roman" pitchFamily="18" charset="0"/>
                <a:ea typeface="+mn-ea"/>
                <a:cs typeface="+mn-cs"/>
              </a:rPr>
              <a:t>suggest that medication or surgery as a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increased pregnancy rate in infertile</a:t>
            </a:r>
          </a:p>
          <a:p>
            <a:r>
              <a:rPr lang="en-US" sz="1200" kern="1200" baseline="0">
                <a:solidFill>
                  <a:schemeClr val="tx1"/>
                </a:solidFill>
                <a:latin typeface="Times New Roman" pitchFamily="18" charset="0"/>
                <a:ea typeface="+mn-ea"/>
                <a:cs typeface="+mn-cs"/>
              </a:rPr>
              <a:t>women. We should be careful in management of pregnant</a:t>
            </a:r>
          </a:p>
          <a:p>
            <a:r>
              <a:rPr lang="en-US" sz="1200" kern="1200" baseline="0">
                <a:solidFill>
                  <a:schemeClr val="tx1"/>
                </a:solidFill>
                <a:latin typeface="Times New Roman" pitchFamily="18" charset="0"/>
                <a:ea typeface="+mn-ea"/>
                <a:cs typeface="+mn-cs"/>
              </a:rPr>
              <a:t>women with the diffuse type of </a:t>
            </a:r>
            <a:r>
              <a:rPr lang="en-US" sz="1200" kern="1200" baseline="0" err="1">
                <a:solidFill>
                  <a:schemeClr val="tx1"/>
                </a:solidFill>
                <a:latin typeface="Times New Roman" pitchFamily="18" charset="0"/>
                <a:ea typeface="+mn-ea"/>
                <a:cs typeface="+mn-cs"/>
              </a:rPr>
              <a:t>adenomyosis</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because of high complication rates in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hypertension and intrauterine infection compared</a:t>
            </a:r>
          </a:p>
          <a:p>
            <a:r>
              <a:rPr lang="en-US" sz="1200" kern="1200" baseline="0">
                <a:solidFill>
                  <a:schemeClr val="tx1"/>
                </a:solidFill>
                <a:latin typeface="Times New Roman" pitchFamily="18" charset="0"/>
                <a:ea typeface="+mn-ea"/>
                <a:cs typeface="+mn-cs"/>
              </a:rPr>
              <a:t>with the focal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170</a:t>
            </a:fld>
            <a:endParaRPr lang="tr-T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a:solidFill>
                  <a:schemeClr val="tx1"/>
                </a:solidFill>
                <a:latin typeface="Times New Roman" pitchFamily="18" charset="0"/>
                <a:ea typeface="+mn-ea"/>
                <a:cs typeface="+mn-cs"/>
              </a:rPr>
              <a:t>In 262 pregnancies (248 patients)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189 pregnancies (72.1%) showed pregnancy complications,</a:t>
            </a:r>
          </a:p>
          <a:p>
            <a:r>
              <a:rPr lang="en-US" sz="1200" kern="1200" baseline="0">
                <a:solidFill>
                  <a:schemeClr val="tx1"/>
                </a:solidFill>
                <a:latin typeface="Times New Roman" pitchFamily="18" charset="0"/>
                <a:ea typeface="+mn-ea"/>
                <a:cs typeface="+mn-cs"/>
              </a:rPr>
              <a:t>including abortion before 12 weeks of pregnancy</a:t>
            </a:r>
          </a:p>
          <a:p>
            <a:r>
              <a:rPr lang="en-US" sz="1200" kern="1200" baseline="0">
                <a:solidFill>
                  <a:schemeClr val="tx1"/>
                </a:solidFill>
                <a:latin typeface="Times New Roman" pitchFamily="18" charset="0"/>
                <a:ea typeface="+mn-ea"/>
                <a:cs typeface="+mn-cs"/>
              </a:rPr>
              <a:t>(14.8%), abortion after 12 weeks (9.9%), threatened</a:t>
            </a:r>
          </a:p>
          <a:p>
            <a:r>
              <a:rPr lang="en-US" sz="1200" kern="1200" baseline="0">
                <a:solidFill>
                  <a:schemeClr val="tx1"/>
                </a:solidFill>
                <a:latin typeface="Times New Roman" pitchFamily="18" charset="0"/>
                <a:ea typeface="+mn-ea"/>
                <a:cs typeface="+mn-cs"/>
              </a:rPr>
              <a:t>abortion (16.4%), preterm delivery (24.4%), threatened</a:t>
            </a:r>
          </a:p>
          <a:p>
            <a:r>
              <a:rPr lang="en-US" sz="1200" kern="1200" baseline="0">
                <a:solidFill>
                  <a:schemeClr val="tx1"/>
                </a:solidFill>
                <a:latin typeface="Times New Roman" pitchFamily="18" charset="0"/>
                <a:ea typeface="+mn-ea"/>
                <a:cs typeface="+mn-cs"/>
              </a:rPr>
              <a:t>preterm delivery (22.5%), fetal growth restriction</a:t>
            </a:r>
          </a:p>
          <a:p>
            <a:r>
              <a:rPr lang="en-US" sz="1200" kern="1200" baseline="0">
                <a:solidFill>
                  <a:schemeClr val="tx1"/>
                </a:solidFill>
                <a:latin typeface="Times New Roman" pitchFamily="18" charset="0"/>
                <a:ea typeface="+mn-ea"/>
                <a:cs typeface="+mn-cs"/>
              </a:rPr>
              <a:t>(11.8%), pregnancy-induced hypertension (9.9%),</a:t>
            </a:r>
          </a:p>
          <a:p>
            <a:r>
              <a:rPr lang="en-US" sz="1200" kern="1200" baseline="0">
                <a:solidFill>
                  <a:schemeClr val="tx1"/>
                </a:solidFill>
                <a:latin typeface="Times New Roman" pitchFamily="18" charset="0"/>
                <a:ea typeface="+mn-ea"/>
                <a:cs typeface="+mn-cs"/>
              </a:rPr>
              <a:t>intrauterine infection (7.3%), cervical incompetency</a:t>
            </a:r>
          </a:p>
          <a:p>
            <a:r>
              <a:rPr lang="en-US" sz="1200" kern="1200" baseline="0">
                <a:solidFill>
                  <a:schemeClr val="tx1"/>
                </a:solidFill>
                <a:latin typeface="Times New Roman" pitchFamily="18" charset="0"/>
                <a:ea typeface="+mn-ea"/>
                <a:cs typeface="+mn-cs"/>
              </a:rPr>
              <a:t>(5.3%), preterm rupture of membranes (4.6%), placenta</a:t>
            </a:r>
          </a:p>
          <a:p>
            <a:r>
              <a:rPr lang="en-US" sz="1200" kern="1200" baseline="0" err="1">
                <a:solidFill>
                  <a:schemeClr val="tx1"/>
                </a:solidFill>
                <a:latin typeface="Times New Roman" pitchFamily="18" charset="0"/>
                <a:ea typeface="+mn-ea"/>
                <a:cs typeface="+mn-cs"/>
              </a:rPr>
              <a:t>previa</a:t>
            </a:r>
            <a:r>
              <a:rPr lang="en-US" sz="1200" kern="1200" baseline="0">
                <a:solidFill>
                  <a:schemeClr val="tx1"/>
                </a:solidFill>
                <a:latin typeface="Times New Roman" pitchFamily="18" charset="0"/>
                <a:ea typeface="+mn-ea"/>
                <a:cs typeface="+mn-cs"/>
              </a:rPr>
              <a:t> (2.7%), </a:t>
            </a:r>
            <a:r>
              <a:rPr lang="en-US" sz="1200" kern="1200" baseline="0" err="1">
                <a:solidFill>
                  <a:schemeClr val="tx1"/>
                </a:solidFill>
                <a:latin typeface="Times New Roman" pitchFamily="18" charset="0"/>
                <a:ea typeface="+mn-ea"/>
                <a:cs typeface="+mn-cs"/>
              </a:rPr>
              <a:t>atonic</a:t>
            </a:r>
            <a:r>
              <a:rPr lang="en-US" sz="1200" kern="1200" baseline="0">
                <a:solidFill>
                  <a:schemeClr val="tx1"/>
                </a:solidFill>
                <a:latin typeface="Times New Roman" pitchFamily="18" charset="0"/>
                <a:ea typeface="+mn-ea"/>
                <a:cs typeface="+mn-cs"/>
              </a:rPr>
              <a:t> bleeding (1.5%), intrauterine fetal</a:t>
            </a:r>
          </a:p>
          <a:p>
            <a:r>
              <a:rPr lang="en-US" sz="1200" kern="1200" baseline="0">
                <a:solidFill>
                  <a:schemeClr val="tx1"/>
                </a:solidFill>
                <a:latin typeface="Times New Roman" pitchFamily="18" charset="0"/>
                <a:ea typeface="+mn-ea"/>
                <a:cs typeface="+mn-cs"/>
              </a:rPr>
              <a:t>death (1.5%), uterine rupture (0.4%), and </a:t>
            </a:r>
            <a:r>
              <a:rPr lang="en-US" sz="1200" kern="1200" baseline="0" err="1">
                <a:solidFill>
                  <a:schemeClr val="tx1"/>
                </a:solidFill>
                <a:latin typeface="Times New Roman" pitchFamily="18" charset="0"/>
                <a:ea typeface="+mn-ea"/>
                <a:cs typeface="+mn-cs"/>
              </a:rPr>
              <a:t>abruptio</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placentae</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(0.4%). The rates of pregnancy complications</a:t>
            </a:r>
          </a:p>
          <a:p>
            <a:r>
              <a:rPr lang="en-US" sz="1200" kern="1200" baseline="0">
                <a:solidFill>
                  <a:schemeClr val="tx1"/>
                </a:solidFill>
                <a:latin typeface="Times New Roman" pitchFamily="18" charset="0"/>
                <a:ea typeface="+mn-ea"/>
                <a:cs typeface="+mn-cs"/>
              </a:rPr>
              <a:t>were higher in the diffuse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compared</a:t>
            </a:r>
          </a:p>
          <a:p>
            <a:r>
              <a:rPr lang="en-US" sz="1200" kern="1200" baseline="0">
                <a:solidFill>
                  <a:schemeClr val="tx1"/>
                </a:solidFill>
                <a:latin typeface="Times New Roman" pitchFamily="18" charset="0"/>
                <a:ea typeface="+mn-ea"/>
                <a:cs typeface="+mn-cs"/>
              </a:rPr>
              <a:t>with the focal type, especially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de-DE" sz="1200" kern="1200" baseline="0" err="1">
                <a:solidFill>
                  <a:schemeClr val="tx1"/>
                </a:solidFill>
                <a:latin typeface="Times New Roman" pitchFamily="18" charset="0"/>
                <a:ea typeface="+mn-ea"/>
                <a:cs typeface="+mn-cs"/>
              </a:rPr>
              <a:t>hypertension</a:t>
            </a:r>
            <a:r>
              <a:rPr lang="de-DE" sz="1200" kern="1200" baseline="0">
                <a:solidFill>
                  <a:schemeClr val="tx1"/>
                </a:solidFill>
                <a:latin typeface="Times New Roman" pitchFamily="18" charset="0"/>
                <a:ea typeface="+mn-ea"/>
                <a:cs typeface="+mn-cs"/>
              </a:rPr>
              <a:t> (13.8% </a:t>
            </a:r>
            <a:r>
              <a:rPr lang="de-DE" sz="1200" kern="1200" baseline="0" err="1">
                <a:solidFill>
                  <a:schemeClr val="tx1"/>
                </a:solidFill>
                <a:latin typeface="Times New Roman" pitchFamily="18" charset="0"/>
                <a:ea typeface="+mn-ea"/>
                <a:cs typeface="+mn-cs"/>
              </a:rPr>
              <a:t>vs</a:t>
            </a:r>
            <a:r>
              <a:rPr lang="de-DE" sz="1200" kern="1200" baseline="0">
                <a:solidFill>
                  <a:schemeClr val="tx1"/>
                </a:solidFill>
                <a:latin typeface="Times New Roman" pitchFamily="18" charset="0"/>
                <a:ea typeface="+mn-ea"/>
                <a:cs typeface="+mn-cs"/>
              </a:rPr>
              <a:t> 5.1%) and intrauterine</a:t>
            </a:r>
          </a:p>
          <a:p>
            <a:r>
              <a:rPr lang="en-US" sz="1200" kern="1200" baseline="0">
                <a:solidFill>
                  <a:schemeClr val="tx1"/>
                </a:solidFill>
                <a:latin typeface="Times New Roman" pitchFamily="18" charset="0"/>
                <a:ea typeface="+mn-ea"/>
                <a:cs typeface="+mn-cs"/>
              </a:rPr>
              <a:t>infection (10.9% </a:t>
            </a:r>
            <a:r>
              <a:rPr lang="en-US" sz="1200" kern="1200" baseline="0" err="1">
                <a:solidFill>
                  <a:schemeClr val="tx1"/>
                </a:solidFill>
                <a:latin typeface="Times New Roman" pitchFamily="18" charset="0"/>
                <a:ea typeface="+mn-ea"/>
                <a:cs typeface="+mn-cs"/>
              </a:rPr>
              <a:t>vs</a:t>
            </a:r>
            <a:r>
              <a:rPr lang="en-US" sz="1200" kern="1200" baseline="0">
                <a:solidFill>
                  <a:schemeClr val="tx1"/>
                </a:solidFill>
                <a:latin typeface="Times New Roman" pitchFamily="18" charset="0"/>
                <a:ea typeface="+mn-ea"/>
                <a:cs typeface="+mn-cs"/>
              </a:rPr>
              <a:t> 2.0%). In the focal type, the rates of</a:t>
            </a:r>
          </a:p>
          <a:p>
            <a:r>
              <a:rPr lang="en-US" sz="1200" kern="1200" baseline="0">
                <a:solidFill>
                  <a:schemeClr val="tx1"/>
                </a:solidFill>
                <a:latin typeface="Times New Roman" pitchFamily="18" charset="0"/>
                <a:ea typeface="+mn-ea"/>
                <a:cs typeface="+mn-cs"/>
              </a:rPr>
              <a:t>pregnancy complications were not affected by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 the diffuse type,</a:t>
            </a:r>
          </a:p>
          <a:p>
            <a:r>
              <a:rPr lang="en-US" sz="1200" kern="1200" baseline="0">
                <a:solidFill>
                  <a:schemeClr val="tx1"/>
                </a:solidFill>
                <a:latin typeface="Times New Roman" pitchFamily="18" charset="0"/>
                <a:ea typeface="+mn-ea"/>
                <a:cs typeface="+mn-cs"/>
              </a:rPr>
              <a:t>however, the rates of abortion after 12 weeks, preterm</a:t>
            </a:r>
          </a:p>
          <a:p>
            <a:r>
              <a:rPr lang="en-US" sz="1200" kern="1200" baseline="0">
                <a:solidFill>
                  <a:schemeClr val="tx1"/>
                </a:solidFill>
                <a:latin typeface="Times New Roman" pitchFamily="18" charset="0"/>
                <a:ea typeface="+mn-ea"/>
                <a:cs typeface="+mn-cs"/>
              </a:rPr>
              <a:t>delivery, threatened preterm delivery, fetal growth</a:t>
            </a:r>
          </a:p>
          <a:p>
            <a:r>
              <a:rPr lang="en-US" sz="1200" kern="1200" baseline="0">
                <a:solidFill>
                  <a:schemeClr val="tx1"/>
                </a:solidFill>
                <a:latin typeface="Times New Roman" pitchFamily="18" charset="0"/>
                <a:ea typeface="+mn-ea"/>
                <a:cs typeface="+mn-cs"/>
              </a:rPr>
              <a:t>restriction, pregnancy-induced hypertension and</a:t>
            </a:r>
          </a:p>
          <a:p>
            <a:r>
              <a:rPr lang="en-US" sz="1200" kern="1200" baseline="0">
                <a:solidFill>
                  <a:schemeClr val="tx1"/>
                </a:solidFill>
                <a:latin typeface="Times New Roman" pitchFamily="18" charset="0"/>
                <a:ea typeface="+mn-ea"/>
                <a:cs typeface="+mn-cs"/>
              </a:rPr>
              <a:t>intrauterine infection were decreased after surgical</a:t>
            </a:r>
          </a:p>
          <a:p>
            <a:r>
              <a:rPr lang="en-US" sz="1200" kern="1200" baseline="0">
                <a:solidFill>
                  <a:schemeClr val="tx1"/>
                </a:solidFill>
                <a:latin typeface="Times New Roman" pitchFamily="18" charset="0"/>
                <a:ea typeface="+mn-ea"/>
                <a:cs typeface="+mn-cs"/>
              </a:rPr>
              <a:t>pre-treatment 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tr-TR" sz="1200" kern="1200" baseline="0">
              <a:solidFill>
                <a:schemeClr val="tx1"/>
              </a:solidFill>
              <a:latin typeface="Times New Roman" pitchFamily="18" charset="0"/>
              <a:ea typeface="+mn-ea"/>
              <a:cs typeface="+mn-cs"/>
            </a:endParaRPr>
          </a:p>
          <a:p>
            <a:endParaRPr lang="tr-TR" sz="1200" kern="1200" baseline="0">
              <a:solidFill>
                <a:schemeClr val="tx1"/>
              </a:solidFill>
              <a:latin typeface="Times New Roman" pitchFamily="18" charset="0"/>
              <a:ea typeface="+mn-ea"/>
              <a:cs typeface="+mn-cs"/>
            </a:endParaRPr>
          </a:p>
          <a:p>
            <a:r>
              <a:rPr lang="en-US" sz="1200" b="1" kern="1200" baseline="0">
                <a:solidFill>
                  <a:schemeClr val="tx1"/>
                </a:solidFill>
                <a:latin typeface="Times New Roman" pitchFamily="18" charset="0"/>
                <a:ea typeface="+mn-ea"/>
                <a:cs typeface="+mn-cs"/>
              </a:rPr>
              <a:t>Conclusion</a:t>
            </a:r>
          </a:p>
          <a:p>
            <a:r>
              <a:rPr lang="en-US" sz="1200" kern="1200" baseline="0">
                <a:solidFill>
                  <a:schemeClr val="tx1"/>
                </a:solidFill>
                <a:latin typeface="Times New Roman" pitchFamily="18" charset="0"/>
                <a:ea typeface="+mn-ea"/>
                <a:cs typeface="+mn-cs"/>
              </a:rPr>
              <a:t>The management policy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has not been established. The pregnancy</a:t>
            </a:r>
          </a:p>
          <a:p>
            <a:r>
              <a:rPr lang="en-US" sz="1200" kern="1200" baseline="0">
                <a:solidFill>
                  <a:schemeClr val="tx1"/>
                </a:solidFill>
                <a:latin typeface="Times New Roman" pitchFamily="18" charset="0"/>
                <a:ea typeface="+mn-ea"/>
                <a:cs typeface="+mn-cs"/>
              </a:rPr>
              <a:t>rate of infertility treatment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is about 40%. There were no data to</a:t>
            </a:r>
          </a:p>
          <a:p>
            <a:r>
              <a:rPr lang="en-US" sz="1200" kern="1200" baseline="0">
                <a:solidFill>
                  <a:schemeClr val="tx1"/>
                </a:solidFill>
                <a:latin typeface="Times New Roman" pitchFamily="18" charset="0"/>
                <a:ea typeface="+mn-ea"/>
                <a:cs typeface="+mn-cs"/>
              </a:rPr>
              <a:t>suggest that medication or surgery as a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increased pregnancy rate in infertile</a:t>
            </a:r>
          </a:p>
          <a:p>
            <a:r>
              <a:rPr lang="en-US" sz="1200" kern="1200" baseline="0">
                <a:solidFill>
                  <a:schemeClr val="tx1"/>
                </a:solidFill>
                <a:latin typeface="Times New Roman" pitchFamily="18" charset="0"/>
                <a:ea typeface="+mn-ea"/>
                <a:cs typeface="+mn-cs"/>
              </a:rPr>
              <a:t>women. We should be careful in management of pregnant</a:t>
            </a:r>
          </a:p>
          <a:p>
            <a:r>
              <a:rPr lang="en-US" sz="1200" kern="1200" baseline="0">
                <a:solidFill>
                  <a:schemeClr val="tx1"/>
                </a:solidFill>
                <a:latin typeface="Times New Roman" pitchFamily="18" charset="0"/>
                <a:ea typeface="+mn-ea"/>
                <a:cs typeface="+mn-cs"/>
              </a:rPr>
              <a:t>women with the diffuse type of </a:t>
            </a:r>
            <a:r>
              <a:rPr lang="en-US" sz="1200" kern="1200" baseline="0" err="1">
                <a:solidFill>
                  <a:schemeClr val="tx1"/>
                </a:solidFill>
                <a:latin typeface="Times New Roman" pitchFamily="18" charset="0"/>
                <a:ea typeface="+mn-ea"/>
                <a:cs typeface="+mn-cs"/>
              </a:rPr>
              <a:t>adenomyosis</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because of high complication rates in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hypertension and intrauterine infection compared</a:t>
            </a:r>
          </a:p>
          <a:p>
            <a:r>
              <a:rPr lang="en-US" sz="1200" kern="1200" baseline="0">
                <a:solidFill>
                  <a:schemeClr val="tx1"/>
                </a:solidFill>
                <a:latin typeface="Times New Roman" pitchFamily="18" charset="0"/>
                <a:ea typeface="+mn-ea"/>
                <a:cs typeface="+mn-cs"/>
              </a:rPr>
              <a:t>with the focal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171</a:t>
            </a:fld>
            <a:endParaRPr lang="tr-T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32500" lnSpcReduction="20000"/>
          </a:bodyPr>
          <a:lstStyle/>
          <a:p>
            <a:pPr>
              <a:defRPr/>
            </a:pPr>
            <a:r>
              <a:rPr lang="en-US"/>
              <a:t>Objective: To investigate the effect of uterine </a:t>
            </a:r>
            <a:r>
              <a:rPr lang="en-US" err="1"/>
              <a:t>adenomyosis</a:t>
            </a:r>
            <a:r>
              <a:rPr lang="en-US"/>
              <a:t> diagnosed by </a:t>
            </a:r>
            <a:r>
              <a:rPr lang="en-US" err="1"/>
              <a:t>transvaginal</a:t>
            </a:r>
            <a:r>
              <a:rPr lang="en-US"/>
              <a:t> ultrasound on IVF/</a:t>
            </a:r>
          </a:p>
          <a:p>
            <a:pPr>
              <a:defRPr/>
            </a:pPr>
            <a:r>
              <a:rPr lang="en-US"/>
              <a:t>ICSI treatment outcome.</a:t>
            </a:r>
          </a:p>
          <a:p>
            <a:pPr>
              <a:defRPr/>
            </a:pPr>
            <a:r>
              <a:rPr lang="en-US"/>
              <a:t>Study design: A retrospective cohort study of all women aged  42 years with infertility who underwent</a:t>
            </a:r>
          </a:p>
          <a:p>
            <a:pPr>
              <a:defRPr/>
            </a:pPr>
            <a:r>
              <a:rPr lang="en-US"/>
              <a:t>IVF/ICSI treatment at </a:t>
            </a:r>
            <a:r>
              <a:rPr lang="en-US" err="1"/>
              <a:t>IVFAustralia</a:t>
            </a:r>
            <a:r>
              <a:rPr lang="en-US"/>
              <a:t>-East between January 2000 and June 2006. Patients were divided into</a:t>
            </a:r>
          </a:p>
          <a:p>
            <a:pPr>
              <a:defRPr/>
            </a:pPr>
            <a:r>
              <a:rPr lang="en-US"/>
              <a:t>two groups according to findings on a baseline pre-treatment </a:t>
            </a:r>
            <a:r>
              <a:rPr lang="en-US" err="1"/>
              <a:t>transvaginal</a:t>
            </a:r>
            <a:r>
              <a:rPr lang="en-US"/>
              <a:t> pelvic ultrasound: group A</a:t>
            </a:r>
          </a:p>
          <a:p>
            <a:pPr>
              <a:defRPr/>
            </a:pPr>
            <a:r>
              <a:rPr lang="en-US"/>
              <a:t>consisted of women with </a:t>
            </a:r>
            <a:r>
              <a:rPr lang="en-US" err="1"/>
              <a:t>adenomyosis</a:t>
            </a:r>
            <a:r>
              <a:rPr lang="en-US"/>
              <a:t> and group NA consisted of women without </a:t>
            </a:r>
            <a:r>
              <a:rPr lang="en-US" err="1"/>
              <a:t>adenomyosis</a:t>
            </a:r>
            <a:r>
              <a:rPr lang="en-US"/>
              <a:t>. The</a:t>
            </a:r>
          </a:p>
          <a:p>
            <a:pPr>
              <a:defRPr/>
            </a:pPr>
            <a:r>
              <a:rPr lang="en-US"/>
              <a:t>primary outcome measure was live birth rate per patient (cycle).</a:t>
            </a:r>
          </a:p>
          <a:p>
            <a:pPr>
              <a:defRPr/>
            </a:pPr>
            <a:r>
              <a:rPr lang="en-US"/>
              <a:t>Results: A total of 201 patients (37 patients in Group A, 164 patients in group NA) undergoing a single</a:t>
            </a:r>
          </a:p>
          <a:p>
            <a:pPr>
              <a:defRPr/>
            </a:pPr>
            <a:r>
              <a:rPr lang="en-US"/>
              <a:t>stimulated cycle of IVF/ICSI were included in the data analysis. There was no difference in live birth rate</a:t>
            </a:r>
          </a:p>
          <a:p>
            <a:pPr>
              <a:defRPr/>
            </a:pPr>
            <a:r>
              <a:rPr lang="en-US"/>
              <a:t>per patient (cycle) between the two groups with both raw and logistic regression adjusted data (29.7% V</a:t>
            </a:r>
          </a:p>
          <a:p>
            <a:pPr>
              <a:defRPr/>
            </a:pPr>
            <a:r>
              <a:rPr lang="en-US"/>
              <a:t>26.1%; p = 0.395; OR 1.45 with 95% CI 0.61–3.43). There were no other differences in ovarian response,</a:t>
            </a:r>
          </a:p>
          <a:p>
            <a:pPr>
              <a:defRPr/>
            </a:pPr>
            <a:r>
              <a:rPr lang="en-US"/>
              <a:t>embryological parameters or clinical outcomes between the two groups.</a:t>
            </a:r>
          </a:p>
          <a:p>
            <a:pPr>
              <a:defRPr/>
            </a:pPr>
            <a:r>
              <a:rPr lang="en-US"/>
              <a:t>Conclusions: The presence of </a:t>
            </a:r>
            <a:r>
              <a:rPr lang="en-US" err="1"/>
              <a:t>transvaginal</a:t>
            </a:r>
            <a:r>
              <a:rPr lang="en-US"/>
              <a:t> ultrasound diagnosed </a:t>
            </a:r>
            <a:r>
              <a:rPr lang="en-US" err="1"/>
              <a:t>adenomyosis</a:t>
            </a:r>
            <a:r>
              <a:rPr lang="en-US"/>
              <a:t> did not adversely affect</a:t>
            </a:r>
          </a:p>
          <a:p>
            <a:pPr>
              <a:defRPr/>
            </a:pPr>
            <a:r>
              <a:rPr lang="en-US"/>
              <a:t>outcome in women undergoing IVF/ICSI treatment at our unit. However, the results are not conclusive</a:t>
            </a:r>
          </a:p>
          <a:p>
            <a:pPr>
              <a:defRPr/>
            </a:pPr>
            <a:r>
              <a:rPr lang="en-US"/>
              <a:t>and further large, well-designed prospective cohort studies are required in order to confirm our findings.</a:t>
            </a:r>
            <a:endParaRPr lang="tr-TR"/>
          </a:p>
          <a:p>
            <a:pPr>
              <a:defRPr/>
            </a:pPr>
            <a:endParaRPr lang="tr-TR"/>
          </a:p>
          <a:p>
            <a:pPr>
              <a:defRPr/>
            </a:pPr>
            <a:r>
              <a:rPr lang="en-US"/>
              <a:t>All patients’ ultrasounds were assessed for the presence of</a:t>
            </a:r>
          </a:p>
          <a:p>
            <a:pPr>
              <a:defRPr/>
            </a:pPr>
            <a:r>
              <a:rPr lang="en-US" err="1"/>
              <a:t>adenomyosis</a:t>
            </a:r>
            <a:r>
              <a:rPr lang="en-US"/>
              <a:t> according to the following criteria: (</a:t>
            </a:r>
            <a:r>
              <a:rPr lang="en-US" err="1"/>
              <a:t>i</a:t>
            </a:r>
            <a:r>
              <a:rPr lang="en-US"/>
              <a:t>) subjective</a:t>
            </a:r>
          </a:p>
          <a:p>
            <a:pPr>
              <a:defRPr/>
            </a:pPr>
            <a:r>
              <a:rPr lang="en-US"/>
              <a:t>enlargement of the uterine corpus, (ii) heterogeneity of </a:t>
            </a:r>
            <a:r>
              <a:rPr lang="en-US" err="1"/>
              <a:t>myometrium</a:t>
            </a:r>
            <a:r>
              <a:rPr lang="en-US"/>
              <a:t>/</a:t>
            </a:r>
          </a:p>
          <a:p>
            <a:pPr>
              <a:defRPr/>
            </a:pPr>
            <a:r>
              <a:rPr lang="en-US" err="1"/>
              <a:t>hypoechoic</a:t>
            </a:r>
            <a:r>
              <a:rPr lang="en-US"/>
              <a:t> striations, (iii) asymmetrically thickened </a:t>
            </a:r>
            <a:r>
              <a:rPr lang="en-US" err="1"/>
              <a:t>myometrium</a:t>
            </a:r>
            <a:endParaRPr lang="en-US"/>
          </a:p>
          <a:p>
            <a:pPr>
              <a:defRPr/>
            </a:pPr>
            <a:r>
              <a:rPr lang="en-US"/>
              <a:t>between anterior and posterior walls, (iv) </a:t>
            </a:r>
            <a:r>
              <a:rPr lang="en-US" err="1"/>
              <a:t>myometrial</a:t>
            </a:r>
            <a:endParaRPr lang="en-US"/>
          </a:p>
          <a:p>
            <a:pPr>
              <a:defRPr/>
            </a:pPr>
            <a:r>
              <a:rPr lang="en-US"/>
              <a:t>cysts, or (v) poor definition of endometrial-</a:t>
            </a:r>
            <a:r>
              <a:rPr lang="en-US" err="1"/>
              <a:t>myometrial</a:t>
            </a:r>
            <a:r>
              <a:rPr lang="en-US"/>
              <a:t> junction.</a:t>
            </a:r>
          </a:p>
          <a:p>
            <a:pPr>
              <a:defRPr/>
            </a:pPr>
            <a:r>
              <a:rPr lang="en-US"/>
              <a:t>Criteria (</a:t>
            </a:r>
            <a:r>
              <a:rPr lang="en-US" err="1"/>
              <a:t>i</a:t>
            </a:r>
            <a:r>
              <a:rPr lang="en-US"/>
              <a:t>) and (ii) were mandatory for a diagnosis of </a:t>
            </a:r>
            <a:r>
              <a:rPr lang="en-US" err="1"/>
              <a:t>adenomyosis</a:t>
            </a:r>
            <a:r>
              <a:rPr lang="en-US"/>
              <a:t>.</a:t>
            </a:r>
          </a:p>
          <a:p>
            <a:pPr>
              <a:defRPr/>
            </a:pPr>
            <a:r>
              <a:rPr lang="en-US"/>
              <a:t>The remainder of the criteria were used to confirm the presence of</a:t>
            </a:r>
          </a:p>
          <a:p>
            <a:pPr>
              <a:defRPr/>
            </a:pPr>
            <a:r>
              <a:rPr lang="en-US" err="1"/>
              <a:t>adenomyosis</a:t>
            </a:r>
            <a:r>
              <a:rPr lang="en-US"/>
              <a:t> and not all were required for a diagnosis of</a:t>
            </a:r>
          </a:p>
          <a:p>
            <a:pPr>
              <a:defRPr/>
            </a:pPr>
            <a:r>
              <a:rPr lang="en-US" err="1"/>
              <a:t>adenomyosis</a:t>
            </a:r>
            <a:r>
              <a:rPr lang="en-US"/>
              <a:t>.</a:t>
            </a:r>
            <a:endParaRPr lang="tr-TR"/>
          </a:p>
          <a:p>
            <a:pPr>
              <a:defRPr/>
            </a:pPr>
            <a:endParaRPr lang="tr-TR"/>
          </a:p>
          <a:p>
            <a:pPr>
              <a:defRPr/>
            </a:pPr>
            <a:r>
              <a:rPr lang="en-US" err="1"/>
              <a:t>cytochrome</a:t>
            </a:r>
            <a:r>
              <a:rPr lang="en-US"/>
              <a:t> P450 in the </a:t>
            </a:r>
            <a:r>
              <a:rPr lang="en-US" err="1"/>
              <a:t>eutopic</a:t>
            </a:r>
            <a:r>
              <a:rPr lang="en-US"/>
              <a:t> endometrium [22].</a:t>
            </a:r>
          </a:p>
          <a:p>
            <a:pPr>
              <a:defRPr/>
            </a:pPr>
            <a:r>
              <a:rPr lang="en-US"/>
              <a:t>Treatment with IVF/ICSI exaggerates </a:t>
            </a:r>
            <a:r>
              <a:rPr lang="en-US" err="1"/>
              <a:t>subendometrial</a:t>
            </a:r>
            <a:r>
              <a:rPr lang="en-US"/>
              <a:t> contractility</a:t>
            </a:r>
          </a:p>
          <a:p>
            <a:pPr>
              <a:defRPr/>
            </a:pPr>
            <a:r>
              <a:rPr lang="en-US"/>
              <a:t>[23] and reduces endometrial blood flow compared to</a:t>
            </a:r>
          </a:p>
          <a:p>
            <a:pPr>
              <a:defRPr/>
            </a:pPr>
            <a:r>
              <a:rPr lang="en-US"/>
              <a:t>the natural cycle [24] which may alter potential adverse effects</a:t>
            </a:r>
          </a:p>
          <a:p>
            <a:pPr>
              <a:defRPr/>
            </a:pPr>
            <a:r>
              <a:rPr lang="en-US"/>
              <a:t>specifically attributed to </a:t>
            </a:r>
            <a:r>
              <a:rPr lang="en-US" err="1"/>
              <a:t>adenomyosis</a:t>
            </a:r>
            <a:r>
              <a:rPr lang="en-US"/>
              <a:t> and further account for</a:t>
            </a:r>
          </a:p>
          <a:p>
            <a:pPr>
              <a:defRPr/>
            </a:pPr>
            <a:r>
              <a:rPr lang="en-US"/>
              <a:t>the negative findings of our study. Lower IVF pregnancy rates</a:t>
            </a:r>
          </a:p>
          <a:p>
            <a:pPr>
              <a:defRPr/>
            </a:pPr>
            <a:r>
              <a:rPr lang="en-US"/>
              <a:t>have been reported in women with high expression of </a:t>
            </a:r>
            <a:r>
              <a:rPr lang="en-US" err="1"/>
              <a:t>aromatase</a:t>
            </a:r>
            <a:endParaRPr lang="en-US"/>
          </a:p>
          <a:p>
            <a:pPr>
              <a:defRPr/>
            </a:pPr>
            <a:r>
              <a:rPr lang="en-US" err="1"/>
              <a:t>cytochrome</a:t>
            </a:r>
            <a:r>
              <a:rPr lang="en-US"/>
              <a:t> P450 in the endometrium [25], with normalization</a:t>
            </a:r>
          </a:p>
          <a:p>
            <a:pPr>
              <a:defRPr/>
            </a:pPr>
            <a:r>
              <a:rPr lang="en-US"/>
              <a:t>of such </a:t>
            </a:r>
            <a:r>
              <a:rPr lang="en-US" err="1"/>
              <a:t>aromatase</a:t>
            </a:r>
            <a:r>
              <a:rPr lang="en-US"/>
              <a:t> </a:t>
            </a:r>
            <a:r>
              <a:rPr lang="en-US" err="1"/>
              <a:t>cytochrome</a:t>
            </a:r>
            <a:r>
              <a:rPr lang="en-US"/>
              <a:t> P450 expression in patients with</a:t>
            </a:r>
          </a:p>
          <a:p>
            <a:pPr>
              <a:defRPr/>
            </a:pPr>
            <a:r>
              <a:rPr lang="en-US"/>
              <a:t>endometriosis and </a:t>
            </a:r>
            <a:r>
              <a:rPr lang="en-US" err="1"/>
              <a:t>adenomyosis</a:t>
            </a:r>
            <a:r>
              <a:rPr lang="en-US"/>
              <a:t> who were treated for 1 month</a:t>
            </a:r>
          </a:p>
          <a:p>
            <a:pPr>
              <a:defRPr/>
            </a:pPr>
            <a:r>
              <a:rPr lang="en-US"/>
              <a:t>with a daily dose of </a:t>
            </a:r>
            <a:r>
              <a:rPr lang="en-US" err="1"/>
              <a:t>GnRH</a:t>
            </a:r>
            <a:r>
              <a:rPr lang="en-US"/>
              <a:t>-agonist [26]. Therefore, the use of</a:t>
            </a:r>
          </a:p>
          <a:p>
            <a:pPr>
              <a:defRPr/>
            </a:pPr>
            <a:r>
              <a:rPr lang="en-US" err="1"/>
              <a:t>GnRH</a:t>
            </a:r>
            <a:r>
              <a:rPr lang="en-US"/>
              <a:t> agonist long down regulation protocol in our study may</a:t>
            </a:r>
          </a:p>
          <a:p>
            <a:pPr>
              <a:defRPr/>
            </a:pPr>
            <a:r>
              <a:rPr lang="en-US"/>
              <a:t>also have explained the lack of effect of </a:t>
            </a:r>
            <a:r>
              <a:rPr lang="en-US" err="1"/>
              <a:t>adenomyosis</a:t>
            </a:r>
            <a:r>
              <a:rPr lang="en-US"/>
              <a:t> on IVF/ICSI</a:t>
            </a:r>
          </a:p>
          <a:p>
            <a:pPr>
              <a:defRPr/>
            </a:pPr>
            <a:r>
              <a:rPr lang="en-US"/>
              <a:t>outcome.</a:t>
            </a:r>
          </a:p>
          <a:p>
            <a:pPr>
              <a:defRPr/>
            </a:pPr>
            <a:r>
              <a:rPr lang="en-US"/>
              <a:t>To the best of our knowledge, there are five other observational</a:t>
            </a:r>
          </a:p>
          <a:p>
            <a:pPr>
              <a:defRPr/>
            </a:pPr>
            <a:r>
              <a:rPr lang="en-US"/>
              <a:t>studies that have evaluated the impact of </a:t>
            </a:r>
            <a:r>
              <a:rPr lang="en-US" err="1"/>
              <a:t>adenomyosis</a:t>
            </a:r>
            <a:r>
              <a:rPr lang="en-US"/>
              <a:t> on IVF</a:t>
            </a:r>
          </a:p>
          <a:p>
            <a:pPr>
              <a:defRPr/>
            </a:pPr>
            <a:r>
              <a:rPr lang="en-US"/>
              <a:t>outcome [11–15] demonstrating either no effect [11,15] or</a:t>
            </a:r>
          </a:p>
          <a:p>
            <a:pPr>
              <a:defRPr/>
            </a:pPr>
            <a:r>
              <a:rPr lang="en-US"/>
              <a:t>detrimental effect [12–14] on IVF outcome in terms of pregnancy</a:t>
            </a:r>
          </a:p>
          <a:p>
            <a:pPr>
              <a:defRPr/>
            </a:pPr>
            <a:r>
              <a:rPr lang="en-US"/>
              <a:t>or live birth rate. Four of the five studies have been published in</a:t>
            </a:r>
          </a:p>
          <a:p>
            <a:pPr>
              <a:defRPr/>
            </a:pPr>
            <a:r>
              <a:rPr lang="en-US"/>
              <a:t>abstract format only (as proceedings of scientific conferences) [11–</a:t>
            </a:r>
          </a:p>
          <a:p>
            <a:pPr>
              <a:defRPr/>
            </a:pPr>
            <a:r>
              <a:rPr lang="en-US"/>
              <a:t>14]. Only one of the three studies concluding an </a:t>
            </a:r>
            <a:r>
              <a:rPr lang="en-US" err="1"/>
              <a:t>unfavourable</a:t>
            </a:r>
            <a:r>
              <a:rPr lang="en-US"/>
              <a:t> IVF</a:t>
            </a:r>
          </a:p>
          <a:p>
            <a:pPr>
              <a:defRPr/>
            </a:pPr>
            <a:r>
              <a:rPr lang="en-US"/>
              <a:t>outcome in patients with </a:t>
            </a:r>
            <a:r>
              <a:rPr lang="en-US" err="1"/>
              <a:t>adenomyosis</a:t>
            </a:r>
            <a:r>
              <a:rPr lang="en-US"/>
              <a:t> reported statistical tests of</a:t>
            </a:r>
          </a:p>
          <a:p>
            <a:pPr>
              <a:defRPr/>
            </a:pPr>
            <a:r>
              <a:rPr lang="en-US"/>
              <a:t>comparison results to support their conclusions [12] and therefore</a:t>
            </a:r>
          </a:p>
          <a:p>
            <a:pPr>
              <a:defRPr/>
            </a:pPr>
            <a:r>
              <a:rPr lang="en-US"/>
              <a:t>the results of the other two studies [13,14] may be due to chance</a:t>
            </a:r>
          </a:p>
          <a:p>
            <a:pPr>
              <a:defRPr/>
            </a:pPr>
            <a:r>
              <a:rPr lang="en-US"/>
              <a:t>alone [27]. In addition, the detrimental impact of </a:t>
            </a:r>
            <a:r>
              <a:rPr lang="en-US" err="1"/>
              <a:t>adenomyosis</a:t>
            </a:r>
            <a:r>
              <a:rPr lang="en-US"/>
              <a:t> in</a:t>
            </a:r>
          </a:p>
          <a:p>
            <a:pPr>
              <a:defRPr/>
            </a:pPr>
            <a:r>
              <a:rPr lang="en-US"/>
              <a:t>study by </a:t>
            </a:r>
            <a:r>
              <a:rPr lang="en-US" err="1"/>
              <a:t>Wold</a:t>
            </a:r>
            <a:r>
              <a:rPr lang="en-US"/>
              <a:t> et al. [14] was attributed to a higher premature</a:t>
            </a:r>
          </a:p>
          <a:p>
            <a:pPr>
              <a:defRPr/>
            </a:pPr>
            <a:r>
              <a:rPr lang="en-US"/>
              <a:t>delivery rate with no difference in pregnancy rate</a:t>
            </a:r>
            <a:endParaRPr lang="tr-TR"/>
          </a:p>
          <a:p>
            <a:pPr>
              <a:defRPr/>
            </a:pPr>
            <a:endParaRPr lang="tr-TR"/>
          </a:p>
          <a:p>
            <a:pPr>
              <a:defRPr/>
            </a:pPr>
            <a:r>
              <a:rPr lang="en-US"/>
              <a:t>In addition, both our study and that of </a:t>
            </a:r>
            <a:r>
              <a:rPr lang="en-US" err="1"/>
              <a:t>Mijatovic</a:t>
            </a:r>
            <a:r>
              <a:rPr lang="en-US"/>
              <a:t> et al. [15] used</a:t>
            </a:r>
          </a:p>
          <a:p>
            <a:pPr>
              <a:defRPr/>
            </a:pPr>
            <a:r>
              <a:rPr lang="en-US"/>
              <a:t>the </a:t>
            </a:r>
            <a:r>
              <a:rPr lang="en-US" err="1"/>
              <a:t>GnRH</a:t>
            </a:r>
            <a:r>
              <a:rPr lang="en-US"/>
              <a:t> agonist long down regulation protocol with the latter</a:t>
            </a:r>
          </a:p>
          <a:p>
            <a:pPr>
              <a:defRPr/>
            </a:pPr>
            <a:r>
              <a:rPr lang="en-US"/>
              <a:t>study using long-term pituitary down-regulation before IVF/ICSI.</a:t>
            </a:r>
          </a:p>
          <a:p>
            <a:pPr>
              <a:defRPr/>
            </a:pPr>
            <a:r>
              <a:rPr lang="en-US"/>
              <a:t>The patient population in </a:t>
            </a:r>
            <a:r>
              <a:rPr lang="en-US" err="1"/>
              <a:t>Mijatovic</a:t>
            </a:r>
            <a:r>
              <a:rPr lang="en-US"/>
              <a:t> et al. [15] all had surgically</a:t>
            </a:r>
          </a:p>
          <a:p>
            <a:pPr>
              <a:defRPr/>
            </a:pPr>
            <a:r>
              <a:rPr lang="en-US"/>
              <a:t>proven endometriosis whereas the patients in our study had</a:t>
            </a:r>
          </a:p>
          <a:p>
            <a:pPr>
              <a:defRPr/>
            </a:pPr>
            <a:r>
              <a:rPr lang="en-US"/>
              <a:t>various causes of infertility as demonstrated in Table 1. It has</a:t>
            </a:r>
          </a:p>
          <a:p>
            <a:pPr>
              <a:defRPr/>
            </a:pPr>
            <a:r>
              <a:rPr lang="en-US"/>
              <a:t>previously been discussed above how the use of </a:t>
            </a:r>
            <a:r>
              <a:rPr lang="en-US" err="1"/>
              <a:t>GnRH</a:t>
            </a:r>
            <a:r>
              <a:rPr lang="en-US"/>
              <a:t> agonist may</a:t>
            </a:r>
          </a:p>
          <a:p>
            <a:pPr>
              <a:defRPr/>
            </a:pPr>
            <a:r>
              <a:rPr lang="en-US"/>
              <a:t>explain the lack of effect of </a:t>
            </a:r>
            <a:r>
              <a:rPr lang="en-US" err="1"/>
              <a:t>adenomyosis</a:t>
            </a:r>
            <a:r>
              <a:rPr lang="en-US"/>
              <a:t> on IVF/ICSI outcome [26].</a:t>
            </a:r>
          </a:p>
          <a:p>
            <a:pPr>
              <a:defRPr/>
            </a:pPr>
            <a:r>
              <a:rPr lang="en-US"/>
              <a:t>Unfortunately, the three studies demonstrating an adverse effect</a:t>
            </a:r>
          </a:p>
          <a:p>
            <a:pPr>
              <a:defRPr/>
            </a:pPr>
            <a:r>
              <a:rPr lang="en-US"/>
              <a:t>[12–14] on IVF/ICSI outcome did not report the ovarian stimulation</a:t>
            </a:r>
          </a:p>
          <a:p>
            <a:pPr>
              <a:defRPr/>
            </a:pPr>
            <a:r>
              <a:rPr lang="en-US"/>
              <a:t>protocol used</a:t>
            </a:r>
          </a:p>
        </p:txBody>
      </p:sp>
      <p:sp>
        <p:nvSpPr>
          <p:cNvPr id="4" name="Slide Number Placeholder 3"/>
          <p:cNvSpPr>
            <a:spLocks noGrp="1"/>
          </p:cNvSpPr>
          <p:nvPr>
            <p:ph type="sldNum" sz="quarter" idx="5"/>
          </p:nvPr>
        </p:nvSpPr>
        <p:spPr/>
        <p:txBody>
          <a:bodyPr/>
          <a:lstStyle/>
          <a:p>
            <a:pPr>
              <a:defRPr/>
            </a:pPr>
            <a:fld id="{7C63DC3C-EA21-4EAF-A393-68F56B69886A}" type="slidenum">
              <a:rPr lang="tr-TR" smtClean="0"/>
              <a:pPr>
                <a:defRPr/>
              </a:pPr>
              <a:t>172</a:t>
            </a:fld>
            <a:endParaRPr lang="tr-T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b="1" err="1"/>
              <a:t>Mijatovic</a:t>
            </a:r>
            <a:r>
              <a:rPr lang="en-US" b="1"/>
              <a:t> V, </a:t>
            </a:r>
            <a:r>
              <a:rPr lang="en-US" b="1" err="1"/>
              <a:t>Florijn</a:t>
            </a:r>
            <a:r>
              <a:rPr lang="en-US" b="1"/>
              <a:t> E, </a:t>
            </a:r>
            <a:r>
              <a:rPr lang="en-US" b="1" err="1"/>
              <a:t>Halim</a:t>
            </a:r>
            <a:r>
              <a:rPr lang="en-US" b="1"/>
              <a:t> N, </a:t>
            </a:r>
            <a:r>
              <a:rPr lang="en-US" b="1" err="1"/>
              <a:t>Schats</a:t>
            </a:r>
            <a:r>
              <a:rPr lang="en-US" b="1"/>
              <a:t> R, </a:t>
            </a:r>
            <a:r>
              <a:rPr lang="en-US" b="1" err="1"/>
              <a:t>Hompes</a:t>
            </a:r>
            <a:r>
              <a:rPr lang="en-US" b="1"/>
              <a:t> P. (2010) </a:t>
            </a:r>
            <a:r>
              <a:rPr lang="en-US" b="1" err="1"/>
              <a:t>Adenomyosis</a:t>
            </a:r>
            <a:r>
              <a:rPr lang="en-US" b="1"/>
              <a:t> has no adverse effects on IVF/ICSI outcomes in women with endometriosis treated with long-term pituitary down-regulation before IVF/ICSI</a:t>
            </a:r>
            <a:r>
              <a:rPr lang="en-US" b="1" i="1"/>
              <a:t>. </a:t>
            </a:r>
            <a:r>
              <a:rPr lang="en-US" b="1" i="1" err="1"/>
              <a:t>Eur</a:t>
            </a:r>
            <a:r>
              <a:rPr lang="en-US" b="1" i="1"/>
              <a:t> J </a:t>
            </a:r>
            <a:r>
              <a:rPr lang="en-US" b="1" i="1" err="1"/>
              <a:t>Obstet</a:t>
            </a:r>
            <a:r>
              <a:rPr lang="en-US" b="1" i="1"/>
              <a:t> </a:t>
            </a:r>
            <a:r>
              <a:rPr lang="en-US" b="1" i="1" err="1"/>
              <a:t>Gynecol</a:t>
            </a:r>
            <a:r>
              <a:rPr lang="en-US" b="1" i="1"/>
              <a:t> </a:t>
            </a:r>
            <a:r>
              <a:rPr lang="en-US" b="1" i="1" err="1"/>
              <a:t>Reprod</a:t>
            </a:r>
            <a:r>
              <a:rPr lang="en-US" b="1" i="1"/>
              <a:t> </a:t>
            </a:r>
            <a:r>
              <a:rPr lang="en-US" b="1" i="1" err="1"/>
              <a:t>Biol</a:t>
            </a:r>
            <a:r>
              <a:rPr lang="en-US" b="1" i="1"/>
              <a:t>, 151(1): 62-5.</a:t>
            </a:r>
            <a:endParaRPr lang="tr-TR" b="1" i="1"/>
          </a:p>
          <a:p>
            <a:pPr>
              <a:defRPr/>
            </a:pPr>
            <a:endParaRPr lang="tr-TR" b="1" i="1"/>
          </a:p>
          <a:p>
            <a:pPr>
              <a:defRPr/>
            </a:pPr>
            <a:r>
              <a:rPr lang="en-US"/>
              <a:t>OBJECTIVES: To establish the effect of </a:t>
            </a:r>
            <a:r>
              <a:rPr lang="en-US" err="1"/>
              <a:t>adenomyosis</a:t>
            </a:r>
            <a:r>
              <a:rPr lang="en-US"/>
              <a:t> on IVF/ICSI outcomes in infertile patients with endometriosis who were pretreated with long-term (&gt;/=3 months) </a:t>
            </a:r>
            <a:r>
              <a:rPr lang="en-US" err="1"/>
              <a:t>GnRH</a:t>
            </a:r>
            <a:r>
              <a:rPr lang="en-US"/>
              <a:t>-agonist prior to IVF/ICSI. STUDY DESIGN: Retrospective study in 74 infertile patients with surgically proven endometriosis who were treated with IVF/ICSI between January 2002 and March 2007. The diagnosis of </a:t>
            </a:r>
            <a:r>
              <a:rPr lang="en-US" err="1"/>
              <a:t>adenomyosis</a:t>
            </a:r>
            <a:r>
              <a:rPr lang="en-US"/>
              <a:t> was based on </a:t>
            </a:r>
            <a:r>
              <a:rPr lang="en-US" err="1"/>
              <a:t>transvaginal</a:t>
            </a:r>
            <a:r>
              <a:rPr lang="en-US"/>
              <a:t> ultrasound criteria. All patients were pretreated with long-term (&gt;or=3 months) </a:t>
            </a:r>
            <a:r>
              <a:rPr lang="en-US" err="1"/>
              <a:t>GnRH</a:t>
            </a:r>
            <a:r>
              <a:rPr lang="en-US"/>
              <a:t>-agonist prior to IVF/ICSI. RESULTS: 90.4% of the patients were diagnosed with endometriosis </a:t>
            </a:r>
            <a:r>
              <a:rPr lang="en-US" err="1"/>
              <a:t>rASRM</a:t>
            </a:r>
            <a:r>
              <a:rPr lang="en-US"/>
              <a:t> stages III-IV. </a:t>
            </a:r>
            <a:r>
              <a:rPr lang="en-US" err="1"/>
              <a:t>Adenomyosis</a:t>
            </a:r>
            <a:r>
              <a:rPr lang="en-US"/>
              <a:t> was demonstrated in 27% of them and was predominantly located in the posterior wall of the uterus. The following IVF/ICSI outcomes were found: a mean duration of </a:t>
            </a:r>
            <a:r>
              <a:rPr lang="en-US" err="1"/>
              <a:t>GnRH</a:t>
            </a:r>
            <a:r>
              <a:rPr lang="en-US"/>
              <a:t>-agonist use prior to IVF/ICSI of 5.35 months (3-26); a mean dosage of FSH used of 208IU (75-450); the mean number of oocytes retrieved was 8.73 (1-30); the mean number of embryos obtained was 3.86 (0-16); the mean number of embryos transferred was 1.6; a mean fertilization rate of 43.6%; a mean implantation rate of 26.3%; a mean miscarriage rate of 24.3%; and a clinical pregnancy rate (fetal heart activity on ultrasound beyond 12 weeks of gestation) of 31.7%. No significant differences were found for any of the IVF/ICSI outcomes between women with and without </a:t>
            </a:r>
            <a:r>
              <a:rPr lang="en-US" err="1"/>
              <a:t>adenomyosis</a:t>
            </a:r>
            <a:r>
              <a:rPr lang="en-US"/>
              <a:t>. CONCLUSIONS: </a:t>
            </a:r>
            <a:r>
              <a:rPr lang="en-US" err="1"/>
              <a:t>Adenomyosis</a:t>
            </a:r>
            <a:r>
              <a:rPr lang="en-US"/>
              <a:t> had no adverse effects on IVF/ICSI outcomes in infertile women with proven endometriosis who were pretreated with long-term </a:t>
            </a:r>
            <a:r>
              <a:rPr lang="en-US" err="1"/>
              <a:t>GnRH</a:t>
            </a:r>
            <a:r>
              <a:rPr lang="en-US"/>
              <a:t>-agonist.</a:t>
            </a:r>
          </a:p>
        </p:txBody>
      </p:sp>
      <p:sp>
        <p:nvSpPr>
          <p:cNvPr id="67588" name="Slide Number Placeholder 3"/>
          <p:cNvSpPr>
            <a:spLocks noGrp="1"/>
          </p:cNvSpPr>
          <p:nvPr>
            <p:ph type="sldNum" sz="quarter" idx="5"/>
          </p:nvPr>
        </p:nvSpPr>
        <p:spPr/>
        <p:txBody>
          <a:bodyPr/>
          <a:lstStyle/>
          <a:p>
            <a:pPr>
              <a:defRPr/>
            </a:pPr>
            <a:fld id="{7C73FB0B-27F9-45F0-8283-A75174343FDC}" type="slidenum">
              <a:rPr lang="tr-TR" smtClean="0"/>
              <a:pPr>
                <a:defRPr/>
              </a:pPr>
              <a:t>174</a:t>
            </a:fld>
            <a:endParaRPr lang="tr-T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b="1" err="1"/>
              <a:t>Mijatovic</a:t>
            </a:r>
            <a:r>
              <a:rPr lang="en-US" b="1"/>
              <a:t> V, </a:t>
            </a:r>
            <a:r>
              <a:rPr lang="en-US" b="1" err="1"/>
              <a:t>Florijn</a:t>
            </a:r>
            <a:r>
              <a:rPr lang="en-US" b="1"/>
              <a:t> E, </a:t>
            </a:r>
            <a:r>
              <a:rPr lang="en-US" b="1" err="1"/>
              <a:t>Halim</a:t>
            </a:r>
            <a:r>
              <a:rPr lang="en-US" b="1"/>
              <a:t> N, </a:t>
            </a:r>
            <a:r>
              <a:rPr lang="en-US" b="1" err="1"/>
              <a:t>Schats</a:t>
            </a:r>
            <a:r>
              <a:rPr lang="en-US" b="1"/>
              <a:t> R, </a:t>
            </a:r>
            <a:r>
              <a:rPr lang="en-US" b="1" err="1"/>
              <a:t>Hompes</a:t>
            </a:r>
            <a:r>
              <a:rPr lang="en-US" b="1"/>
              <a:t> P. (2010) </a:t>
            </a:r>
            <a:r>
              <a:rPr lang="en-US" b="1" err="1"/>
              <a:t>Adenomyosis</a:t>
            </a:r>
            <a:r>
              <a:rPr lang="en-US" b="1"/>
              <a:t> has no adverse effects on IVF/ICSI outcomes in women with endometriosis treated with long-term pituitary down-regulation before IVF/ICSI</a:t>
            </a:r>
            <a:r>
              <a:rPr lang="en-US" b="1" i="1"/>
              <a:t>. </a:t>
            </a:r>
            <a:r>
              <a:rPr lang="en-US" b="1" i="1" err="1"/>
              <a:t>Eur</a:t>
            </a:r>
            <a:r>
              <a:rPr lang="en-US" b="1" i="1"/>
              <a:t> J </a:t>
            </a:r>
            <a:r>
              <a:rPr lang="en-US" b="1" i="1" err="1"/>
              <a:t>Obstet</a:t>
            </a:r>
            <a:r>
              <a:rPr lang="en-US" b="1" i="1"/>
              <a:t> </a:t>
            </a:r>
            <a:r>
              <a:rPr lang="en-US" b="1" i="1" err="1"/>
              <a:t>Gynecol</a:t>
            </a:r>
            <a:r>
              <a:rPr lang="en-US" b="1" i="1"/>
              <a:t> </a:t>
            </a:r>
            <a:r>
              <a:rPr lang="en-US" b="1" i="1" err="1"/>
              <a:t>Reprod</a:t>
            </a:r>
            <a:r>
              <a:rPr lang="en-US" b="1" i="1"/>
              <a:t> </a:t>
            </a:r>
            <a:r>
              <a:rPr lang="en-US" b="1" i="1" err="1"/>
              <a:t>Biol</a:t>
            </a:r>
            <a:r>
              <a:rPr lang="en-US" b="1" i="1"/>
              <a:t>, 151(1): 62-5.</a:t>
            </a:r>
            <a:endParaRPr lang="tr-TR" b="1" i="1"/>
          </a:p>
          <a:p>
            <a:pPr>
              <a:defRPr/>
            </a:pPr>
            <a:endParaRPr lang="tr-TR" b="1" i="1"/>
          </a:p>
          <a:p>
            <a:pPr>
              <a:defRPr/>
            </a:pPr>
            <a:r>
              <a:rPr lang="en-US"/>
              <a:t>OBJECTIVES: To establish the effect of </a:t>
            </a:r>
            <a:r>
              <a:rPr lang="en-US" err="1"/>
              <a:t>adenomyosis</a:t>
            </a:r>
            <a:r>
              <a:rPr lang="en-US"/>
              <a:t> on IVF/ICSI outcomes in infertile patients with endometriosis who were pretreated with long-term (&gt;/=3 months) </a:t>
            </a:r>
            <a:r>
              <a:rPr lang="en-US" err="1"/>
              <a:t>GnRH</a:t>
            </a:r>
            <a:r>
              <a:rPr lang="en-US"/>
              <a:t>-agonist prior to IVF/ICSI. STUDY DESIGN: Retrospective study in 74 infertile patients with surgically proven endometriosis who were treated with IVF/ICSI between January 2002 and March 2007. The diagnosis of </a:t>
            </a:r>
            <a:r>
              <a:rPr lang="en-US" err="1"/>
              <a:t>adenomyosis</a:t>
            </a:r>
            <a:r>
              <a:rPr lang="en-US"/>
              <a:t> was based on </a:t>
            </a:r>
            <a:r>
              <a:rPr lang="en-US" err="1"/>
              <a:t>transvaginal</a:t>
            </a:r>
            <a:r>
              <a:rPr lang="en-US"/>
              <a:t> ultrasound criteria. All patients were pretreated with long-term (&gt;or=3 months) </a:t>
            </a:r>
            <a:r>
              <a:rPr lang="en-US" err="1"/>
              <a:t>GnRH</a:t>
            </a:r>
            <a:r>
              <a:rPr lang="en-US"/>
              <a:t>-agonist prior to IVF/ICSI. RESULTS: 90.4% of the patients were diagnosed with endometriosis </a:t>
            </a:r>
            <a:r>
              <a:rPr lang="en-US" err="1"/>
              <a:t>rASRM</a:t>
            </a:r>
            <a:r>
              <a:rPr lang="en-US"/>
              <a:t> stages III-IV. </a:t>
            </a:r>
            <a:r>
              <a:rPr lang="en-US" err="1"/>
              <a:t>Adenomyosis</a:t>
            </a:r>
            <a:r>
              <a:rPr lang="en-US"/>
              <a:t> was demonstrated in 27% of them and was predominantly located in the posterior wall of the uterus. The following IVF/ICSI outcomes were found: a mean duration of </a:t>
            </a:r>
            <a:r>
              <a:rPr lang="en-US" err="1"/>
              <a:t>GnRH</a:t>
            </a:r>
            <a:r>
              <a:rPr lang="en-US"/>
              <a:t>-agonist use prior to IVF/ICSI of 5.35 months (3-26); a mean dosage of FSH used of 208IU (75-450); the mean number of oocytes retrieved was 8.73 (1-30); the mean number of embryos obtained was 3.86 (0-16); the mean number of embryos transferred was 1.6; a mean fertilization rate of 43.6%; a mean implantation rate of 26.3%; a mean miscarriage rate of 24.3%; and a clinical pregnancy rate (fetal heart activity on ultrasound beyond 12 weeks of gestation) of 31.7%. No significant differences were found for any of the IVF/ICSI outcomes between women with and without </a:t>
            </a:r>
            <a:r>
              <a:rPr lang="en-US" err="1"/>
              <a:t>adenomyosis</a:t>
            </a:r>
            <a:r>
              <a:rPr lang="en-US"/>
              <a:t>. CONCLUSIONS: </a:t>
            </a:r>
            <a:r>
              <a:rPr lang="en-US" err="1"/>
              <a:t>Adenomyosis</a:t>
            </a:r>
            <a:r>
              <a:rPr lang="en-US"/>
              <a:t> had no adverse effects on IVF/ICSI outcomes in infertile women with proven endometriosis who were pretreated with long-term </a:t>
            </a:r>
            <a:r>
              <a:rPr lang="en-US" err="1"/>
              <a:t>GnRH</a:t>
            </a:r>
            <a:r>
              <a:rPr lang="en-US"/>
              <a:t>-agonist.</a:t>
            </a:r>
          </a:p>
        </p:txBody>
      </p:sp>
      <p:sp>
        <p:nvSpPr>
          <p:cNvPr id="67588" name="Slide Number Placeholder 3"/>
          <p:cNvSpPr>
            <a:spLocks noGrp="1"/>
          </p:cNvSpPr>
          <p:nvPr>
            <p:ph type="sldNum" sz="quarter" idx="5"/>
          </p:nvPr>
        </p:nvSpPr>
        <p:spPr/>
        <p:txBody>
          <a:bodyPr/>
          <a:lstStyle/>
          <a:p>
            <a:pPr>
              <a:defRPr/>
            </a:pPr>
            <a:fld id="{0EFBFCE0-6CAD-49F1-AA85-E497AA3E69D0}" type="slidenum">
              <a:rPr lang="tr-TR" smtClean="0"/>
              <a:pPr>
                <a:defRPr/>
              </a:pPr>
              <a:t>175</a:t>
            </a:fld>
            <a:endParaRPr lang="tr-T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31075" name="2 Not Yer Tutucusu"/>
          <p:cNvSpPr>
            <a:spLocks noGrp="1"/>
          </p:cNvSpPr>
          <p:nvPr>
            <p:ph type="body" idx="1"/>
          </p:nvPr>
        </p:nvSpPr>
        <p:spPr>
          <a:ln/>
        </p:spPr>
        <p:txBody>
          <a:bodyPr/>
          <a:lstStyle/>
          <a:p>
            <a:pPr marL="228600" indent="-228600">
              <a:defRPr/>
            </a:pPr>
            <a:r>
              <a:rPr lang="en-US" b="1" err="1"/>
              <a:t>Sallam</a:t>
            </a:r>
            <a:r>
              <a:rPr lang="en-US" b="1"/>
              <a:t> HN, Garcia-Velasco JA, Dias S, Arici A. (2006) Long-term pituitary down-regulation before in vitro fertilization (IVF) for women with endometriosis</a:t>
            </a:r>
            <a:r>
              <a:rPr lang="en-US" b="1" i="1"/>
              <a:t>. Cochrane Database </a:t>
            </a:r>
            <a:r>
              <a:rPr lang="en-US" b="1" i="1" err="1"/>
              <a:t>Syst</a:t>
            </a:r>
            <a:r>
              <a:rPr lang="en-US" b="1" i="1"/>
              <a:t> Rev (1): CD004635.</a:t>
            </a:r>
            <a:endParaRPr lang="tr-TR" b="1" i="1"/>
          </a:p>
          <a:p>
            <a:pPr marL="228600" indent="-228600">
              <a:buFontTx/>
              <a:buAutoNum type="arabicPeriod"/>
              <a:defRPr/>
            </a:pPr>
            <a:endParaRPr lang="tr-TR" b="1" i="1"/>
          </a:p>
          <a:p>
            <a:pPr marL="228600" indent="-228600">
              <a:defRPr/>
            </a:pPr>
            <a:r>
              <a:rPr lang="en-US"/>
              <a:t>BACKGROUND: Women with endometriosis who are treated with in vitro fertilization (IVF) or </a:t>
            </a:r>
            <a:r>
              <a:rPr lang="en-US" err="1"/>
              <a:t>intracytoplasmic</a:t>
            </a:r>
            <a:r>
              <a:rPr lang="en-US"/>
              <a:t> sperm injection (ICSI) have a lower pregnancy rate compared to women with tubal factor infertility. It has been suggested that the administration of gonadotrophin releasing hormone (</a:t>
            </a:r>
            <a:r>
              <a:rPr lang="en-US" err="1"/>
              <a:t>GnRH</a:t>
            </a:r>
            <a:r>
              <a:rPr lang="en-US"/>
              <a:t>) agonists for a few months prior to IVF or ICSI increases the pregnancy rate. OBJECTIVES: To determine the effectiveness of administering </a:t>
            </a:r>
            <a:r>
              <a:rPr lang="en-US" err="1"/>
              <a:t>GnRH</a:t>
            </a:r>
            <a:r>
              <a:rPr lang="en-US"/>
              <a:t> agonists for three to six months prior to IVF or ICSI in women with endometriosis. SEARCH STRATEGY: We used computer searches of the Cochrane Central Register of Controlled Trials (CENTRAL), MEDLINE, EMBASE, the National Research Register (NRR) and the MDSG </a:t>
            </a:r>
            <a:r>
              <a:rPr lang="en-US" err="1"/>
              <a:t>Specialised</a:t>
            </a:r>
            <a:r>
              <a:rPr lang="en-US"/>
              <a:t> Register of controlled trials. We </a:t>
            </a:r>
            <a:r>
              <a:rPr lang="en-US" err="1"/>
              <a:t>handsearched</a:t>
            </a:r>
            <a:r>
              <a:rPr lang="en-US"/>
              <a:t> proceedings of annual meetings of the American Society for Reproductive Medicine (ASRM) and the European Society for Human Reproduction and Embryology (ESHRE). We reviewed lists of references in original research and review articles. We contacted experts in various countries to identify unpublished trials. SELECTION CRITERIA: We included </a:t>
            </a:r>
            <a:r>
              <a:rPr lang="en-US" err="1"/>
              <a:t>randomised</a:t>
            </a:r>
            <a:r>
              <a:rPr lang="en-US"/>
              <a:t> controlled trials using any </a:t>
            </a:r>
            <a:r>
              <a:rPr lang="en-US" err="1"/>
              <a:t>GnRH</a:t>
            </a:r>
            <a:r>
              <a:rPr lang="en-US"/>
              <a:t> agonist prior to IVF or ICSI to treat women with any degree of endometriosis diagnosed by laparoscopy or </a:t>
            </a:r>
            <a:r>
              <a:rPr lang="en-US" err="1"/>
              <a:t>laparotomy</a:t>
            </a:r>
            <a:r>
              <a:rPr lang="en-US"/>
              <a:t> DATA COLLECTION AND ANALYSIS: Two independent review authors abstracted data (HNS and JGV). We sent e-mails to investigators to seek additional information. We assessed the validity of each study using the methods suggested in the Cochrane Handbook. The data were checked by the third review author (SD) and any disagreement was resolved by arbitration with the fourth review author (AA). We generated 2 x 2 tables for principal outcome measures. The </a:t>
            </a:r>
            <a:r>
              <a:rPr lang="en-US" err="1"/>
              <a:t>Peto</a:t>
            </a:r>
            <a:r>
              <a:rPr lang="en-US"/>
              <a:t>-modified Mantel-</a:t>
            </a:r>
            <a:r>
              <a:rPr lang="en-US" err="1"/>
              <a:t>Haenszel</a:t>
            </a:r>
            <a:r>
              <a:rPr lang="en-US"/>
              <a:t> technique was used to calculate odds ratios (OR) and assess statistical heterogeneity between studies. MAIN RESULTS: Three </a:t>
            </a:r>
            <a:r>
              <a:rPr lang="en-US" err="1"/>
              <a:t>randomised</a:t>
            </a:r>
            <a:r>
              <a:rPr lang="en-US"/>
              <a:t> controlled trials (with 165 women) were included. The live birth rate per woman was significantly higher in women receiving the </a:t>
            </a:r>
            <a:r>
              <a:rPr lang="en-US" err="1"/>
              <a:t>GnRH</a:t>
            </a:r>
            <a:r>
              <a:rPr lang="en-US"/>
              <a:t> agonist compared to the control group (OR 9.19, 95% CI 1.08 to 78.22). However, this was based on one trial reporting "viable pregnancy" only. The clinical pregnancy rate per woman was also significantly higher (three studies: OR 4.28, 95% CI 2.00 to 9.15). The information on miscarriage rates came from two trials with high heterogeneity and, therefore, results of the meta-analysis were doubtful. The included studies provided insufficient data to investigate the effects of administration of </a:t>
            </a:r>
            <a:r>
              <a:rPr lang="en-US" err="1"/>
              <a:t>GnRH</a:t>
            </a:r>
            <a:r>
              <a:rPr lang="en-US"/>
              <a:t> agonists on multiple or ectopic pregnancies, fetal abnormalities or other complications. AUTHORS' CONCLUSIONS: The administration of </a:t>
            </a:r>
            <a:r>
              <a:rPr lang="en-US" err="1"/>
              <a:t>GnRH</a:t>
            </a:r>
            <a:r>
              <a:rPr lang="en-US"/>
              <a:t> agonists for a period of three to six months prior to IVF or ICSI in women with endometriosis increases the odds of clinical pregnancy by fourfold. Data regarding adverse effects of this therapy on the mother or fetus are not available at present.</a:t>
            </a:r>
            <a:endParaRPr lang="tr-TR"/>
          </a:p>
          <a:p>
            <a:pPr>
              <a:defRPr/>
            </a:pPr>
            <a:endParaRPr lang="tr-TR"/>
          </a:p>
        </p:txBody>
      </p:sp>
      <p:sp>
        <p:nvSpPr>
          <p:cNvPr id="132100" name="3 Slayt Numarası Yer Tutucusu"/>
          <p:cNvSpPr>
            <a:spLocks noGrp="1"/>
          </p:cNvSpPr>
          <p:nvPr>
            <p:ph type="sldNum" sz="quarter" idx="5"/>
          </p:nvPr>
        </p:nvSpPr>
        <p:spPr/>
        <p:txBody>
          <a:bodyPr/>
          <a:lstStyle/>
          <a:p>
            <a:pPr>
              <a:defRPr/>
            </a:pPr>
            <a:fld id="{BF0153F3-CB2D-490A-9639-53269D9130FE}" type="slidenum">
              <a:rPr lang="tr-TR" smtClean="0"/>
              <a:pPr>
                <a:defRPr/>
              </a:pPr>
              <a:t>179</a:t>
            </a:fld>
            <a:endParaRPr lang="tr-T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a:t>Four women, who previously had undergone multiple unsuccessful in vitro </a:t>
            </a:r>
            <a:r>
              <a:rPr lang="en-US" err="1"/>
              <a:t>fertilisation</a:t>
            </a:r>
            <a:r>
              <a:rPr lang="en-US"/>
              <a:t> (IVF) cycles because of failure of</a:t>
            </a:r>
          </a:p>
          <a:p>
            <a:r>
              <a:rPr lang="en-US"/>
              <a:t>implantation of good quality embryos, were identified as having coexisting uterine </a:t>
            </a:r>
            <a:r>
              <a:rPr lang="en-US" err="1"/>
              <a:t>adenomyosis</a:t>
            </a:r>
            <a:r>
              <a:rPr lang="en-US"/>
              <a:t>. Endometrial biopsies</a:t>
            </a:r>
          </a:p>
          <a:p>
            <a:r>
              <a:rPr lang="en-US"/>
              <a:t>showed that </a:t>
            </a:r>
            <a:r>
              <a:rPr lang="en-US" err="1"/>
              <a:t>adenomyosis</a:t>
            </a:r>
            <a:r>
              <a:rPr lang="en-US"/>
              <a:t> was associated with a prominent aggregation of macrophages within the superficial endometrial</a:t>
            </a:r>
          </a:p>
          <a:p>
            <a:r>
              <a:rPr lang="en-US"/>
              <a:t>glands, potentially interfering with embryo implantation. The inactivation of </a:t>
            </a:r>
            <a:r>
              <a:rPr lang="en-US" err="1"/>
              <a:t>adenomyosis</a:t>
            </a:r>
            <a:r>
              <a:rPr lang="en-US"/>
              <a:t> by an ultra-long pituitary</a:t>
            </a:r>
          </a:p>
          <a:p>
            <a:r>
              <a:rPr lang="en-US" err="1"/>
              <a:t>downregulation</a:t>
            </a:r>
            <a:r>
              <a:rPr lang="en-US"/>
              <a:t> regime promptly resulted in successful pregnancy for all women in this case series.</a:t>
            </a:r>
            <a:endParaRPr lang="tr-TR"/>
          </a:p>
          <a:p>
            <a:endParaRPr lang="tr-TR"/>
          </a:p>
          <a:p>
            <a:r>
              <a:rPr lang="en-US"/>
              <a:t>Table 1 shows the abrupt reversal in reproductive fortune</a:t>
            </a:r>
          </a:p>
          <a:p>
            <a:r>
              <a:rPr lang="en-US"/>
              <a:t>for these women once their </a:t>
            </a:r>
            <a:r>
              <a:rPr lang="en-US" err="1"/>
              <a:t>adenomyosis</a:t>
            </a:r>
            <a:r>
              <a:rPr lang="en-US"/>
              <a:t> had been</a:t>
            </a:r>
          </a:p>
          <a:p>
            <a:r>
              <a:rPr lang="en-US"/>
              <a:t>inactivated with ultra-long pituitary </a:t>
            </a:r>
            <a:r>
              <a:rPr lang="en-US" err="1"/>
              <a:t>downregulation</a:t>
            </a:r>
            <a:r>
              <a:rPr lang="en-US"/>
              <a:t> therapy.</a:t>
            </a:r>
          </a:p>
          <a:p>
            <a:r>
              <a:rPr lang="en-US"/>
              <a:t>Prior to the diagnosis and treatment of </a:t>
            </a:r>
            <a:r>
              <a:rPr lang="en-US" err="1"/>
              <a:t>adenomyosis</a:t>
            </a:r>
            <a:r>
              <a:rPr lang="en-US"/>
              <a:t>, this</a:t>
            </a:r>
          </a:p>
          <a:p>
            <a:r>
              <a:rPr lang="en-US"/>
              <a:t>group had on average 15 embryos transferred without a</a:t>
            </a:r>
          </a:p>
          <a:p>
            <a:r>
              <a:rPr lang="en-US"/>
              <a:t>successful pregnancy, yet all the women were successfully</a:t>
            </a:r>
          </a:p>
          <a:p>
            <a:r>
              <a:rPr lang="en-US"/>
              <a:t>pregnant within 1–2 cycles of IVF (average two embryos)</a:t>
            </a:r>
          </a:p>
          <a:p>
            <a:r>
              <a:rPr lang="en-US"/>
              <a:t>after ultra-long </a:t>
            </a:r>
            <a:r>
              <a:rPr lang="en-US" err="1"/>
              <a:t>downregulation</a:t>
            </a:r>
            <a:r>
              <a:rPr lang="en-US"/>
              <a:t> therapy had been</a:t>
            </a:r>
          </a:p>
          <a:p>
            <a:r>
              <a:rPr lang="en-US"/>
              <a:t>commenced</a:t>
            </a:r>
          </a:p>
        </p:txBody>
      </p:sp>
      <p:sp>
        <p:nvSpPr>
          <p:cNvPr id="4" name="Slide Number Placeholder 3"/>
          <p:cNvSpPr>
            <a:spLocks noGrp="1"/>
          </p:cNvSpPr>
          <p:nvPr>
            <p:ph type="sldNum" sz="quarter" idx="5"/>
          </p:nvPr>
        </p:nvSpPr>
        <p:spPr/>
        <p:txBody>
          <a:bodyPr/>
          <a:lstStyle/>
          <a:p>
            <a:pPr>
              <a:defRPr/>
            </a:pPr>
            <a:fld id="{7F3FB73F-F948-4B6D-AD21-F386CAB78BF5}" type="slidenum">
              <a:rPr lang="tr-TR" smtClean="0"/>
              <a:pPr>
                <a:defRPr/>
              </a:pPr>
              <a:t>180</a:t>
            </a:fld>
            <a:endParaRPr lang="tr-T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a:t>Four women, who previously had undergone multiple unsuccessful in vitro fertilisation (IVF) cycles because of failure of</a:t>
            </a:r>
          </a:p>
          <a:p>
            <a:r>
              <a:rPr lang="en-US"/>
              <a:t>implantation of good quality embryos, were identified as having coexisting uterine adenomyosis. Endometrial biopsies</a:t>
            </a:r>
          </a:p>
          <a:p>
            <a:r>
              <a:rPr lang="en-US"/>
              <a:t>showed that adenomyosis was associated with a prominent aggregation of macrophages within the superficial endometrial</a:t>
            </a:r>
          </a:p>
          <a:p>
            <a:r>
              <a:rPr lang="en-US"/>
              <a:t>glands, potentially interfering with embryo implantation. The inactivation of adenomyosis by an ultra-long pituitary</a:t>
            </a:r>
          </a:p>
          <a:p>
            <a:r>
              <a:rPr lang="en-US"/>
              <a:t>downregulation regime promptly resulted in successful pregnancy for all women in this case series.</a:t>
            </a:r>
            <a:endParaRPr lang="tr-TR"/>
          </a:p>
          <a:p>
            <a:endParaRPr lang="tr-TR"/>
          </a:p>
          <a:p>
            <a:r>
              <a:rPr lang="en-US"/>
              <a:t>Table 1 shows the abrupt reversal in reproductive fortune</a:t>
            </a:r>
          </a:p>
          <a:p>
            <a:r>
              <a:rPr lang="en-US"/>
              <a:t>for these women once their adenomyosis had been</a:t>
            </a:r>
          </a:p>
          <a:p>
            <a:r>
              <a:rPr lang="en-US"/>
              <a:t>inactivated with ultra-long pituitary downregulation therapy.</a:t>
            </a:r>
          </a:p>
          <a:p>
            <a:r>
              <a:rPr lang="en-US"/>
              <a:t>Prior to the diagnosis and treatment of adenomyosis, this</a:t>
            </a:r>
          </a:p>
          <a:p>
            <a:r>
              <a:rPr lang="en-US"/>
              <a:t>group had on average 15 embryos transferred without a</a:t>
            </a:r>
          </a:p>
          <a:p>
            <a:r>
              <a:rPr lang="en-US"/>
              <a:t>successful pregnancy, yet all the women were successfully</a:t>
            </a:r>
          </a:p>
          <a:p>
            <a:r>
              <a:rPr lang="en-US"/>
              <a:t>pregnant within 1–2 cycles of IVF (average two embryos)</a:t>
            </a:r>
          </a:p>
          <a:p>
            <a:r>
              <a:rPr lang="en-US"/>
              <a:t>after ultra-long downregulation therapy had been</a:t>
            </a:r>
          </a:p>
          <a:p>
            <a:r>
              <a:rPr lang="en-US"/>
              <a:t>commenced</a:t>
            </a:r>
          </a:p>
        </p:txBody>
      </p:sp>
      <p:sp>
        <p:nvSpPr>
          <p:cNvPr id="4" name="Slide Number Placeholder 3"/>
          <p:cNvSpPr>
            <a:spLocks noGrp="1"/>
          </p:cNvSpPr>
          <p:nvPr>
            <p:ph type="sldNum" sz="quarter" idx="5"/>
          </p:nvPr>
        </p:nvSpPr>
        <p:spPr/>
        <p:txBody>
          <a:bodyPr/>
          <a:lstStyle/>
          <a:p>
            <a:pPr>
              <a:defRPr/>
            </a:pPr>
            <a:fld id="{A4924851-5216-401A-8621-B29DE43929B4}" type="slidenum">
              <a:rPr lang="tr-TR" smtClean="0"/>
              <a:pPr>
                <a:defRPr/>
              </a:pPr>
              <a:t>181</a:t>
            </a:fld>
            <a:endParaRPr lang="tr-T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b="1"/>
              <a:t>de Ziegler D, </a:t>
            </a:r>
            <a:r>
              <a:rPr lang="en-US" b="1" err="1"/>
              <a:t>Gayet</a:t>
            </a:r>
            <a:r>
              <a:rPr lang="en-US" b="1"/>
              <a:t> V, </a:t>
            </a:r>
            <a:r>
              <a:rPr lang="en-US" b="1" err="1"/>
              <a:t>Aubriot</a:t>
            </a:r>
            <a:r>
              <a:rPr lang="en-US" b="1"/>
              <a:t> FX, et al. (2010) Use of oral contraceptives in women with endometriosis before assisted reproduction treatment improves outcomes</a:t>
            </a:r>
            <a:r>
              <a:rPr lang="en-US" b="1" i="1"/>
              <a:t>. </a:t>
            </a:r>
            <a:r>
              <a:rPr lang="en-US" b="1" i="1" err="1"/>
              <a:t>Fertil</a:t>
            </a:r>
            <a:r>
              <a:rPr lang="en-US" b="1" i="1"/>
              <a:t> </a:t>
            </a:r>
            <a:r>
              <a:rPr lang="en-US" b="1" i="1" err="1"/>
              <a:t>Steril</a:t>
            </a:r>
            <a:r>
              <a:rPr lang="en-US" b="1" i="1"/>
              <a:t>, 94(7): 2796-9.</a:t>
            </a:r>
          </a:p>
          <a:p>
            <a:endParaRPr lang="tr-TR"/>
          </a:p>
          <a:p>
            <a:r>
              <a:rPr lang="en-US"/>
              <a:t>In women with endometriosis, including those with </a:t>
            </a:r>
            <a:r>
              <a:rPr lang="en-US" err="1"/>
              <a:t>endometriomas</a:t>
            </a:r>
            <a:r>
              <a:rPr lang="en-US"/>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err="1"/>
              <a:t>endometriomas</a:t>
            </a:r>
            <a:r>
              <a:rPr lang="en-US"/>
              <a:t>.</a:t>
            </a:r>
            <a:endParaRPr lang="tr-TR"/>
          </a:p>
          <a:p>
            <a:endParaRPr lang="tr-TR"/>
          </a:p>
          <a:p>
            <a:r>
              <a:rPr lang="en-US"/>
              <a:t>In women with endometriosis, including those with </a:t>
            </a:r>
            <a:r>
              <a:rPr lang="en-US" err="1"/>
              <a:t>endometriomas</a:t>
            </a:r>
            <a:r>
              <a:rPr lang="en-US"/>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err="1"/>
              <a:t>endometriomas</a:t>
            </a:r>
            <a:r>
              <a:rPr lang="en-US"/>
              <a:t>.</a:t>
            </a:r>
            <a:endParaRPr lang="tr-TR"/>
          </a:p>
          <a:p>
            <a:endParaRPr lang="tr-TR"/>
          </a:p>
          <a:p>
            <a:r>
              <a:rPr lang="en-US"/>
              <a:t>all patients received an OC preparation containing</a:t>
            </a:r>
            <a:r>
              <a:rPr lang="tr-TR"/>
              <a:t> </a:t>
            </a:r>
            <a:r>
              <a:rPr lang="en-US"/>
              <a:t>0.03 mg of </a:t>
            </a:r>
            <a:r>
              <a:rPr lang="en-US" err="1"/>
              <a:t>ethinyl</a:t>
            </a:r>
            <a:r>
              <a:rPr lang="en-US"/>
              <a:t> E2 (EE) and 0.125 mg of </a:t>
            </a:r>
            <a:r>
              <a:rPr lang="en-US" err="1"/>
              <a:t>levonorgestrel</a:t>
            </a:r>
            <a:r>
              <a:rPr lang="en-US"/>
              <a:t> (</a:t>
            </a:r>
            <a:r>
              <a:rPr lang="en-US" err="1"/>
              <a:t>Minidril</a:t>
            </a:r>
            <a:r>
              <a:rPr lang="en-US"/>
              <a:t>;</a:t>
            </a:r>
          </a:p>
          <a:p>
            <a:r>
              <a:rPr lang="en-US" err="1"/>
              <a:t>Codepharma</a:t>
            </a:r>
            <a:r>
              <a:rPr lang="en-US"/>
              <a:t> Laboratories, Boulogne, France),</a:t>
            </a:r>
            <a:r>
              <a:rPr lang="tr-TR"/>
              <a:t> (=</a:t>
            </a:r>
            <a:r>
              <a:rPr lang="tr-TR" err="1"/>
              <a:t>Lo</a:t>
            </a:r>
            <a:r>
              <a:rPr lang="tr-TR"/>
              <a:t>-</a:t>
            </a:r>
            <a:r>
              <a:rPr lang="tr-TR" err="1"/>
              <a:t>Ovral</a:t>
            </a:r>
            <a:r>
              <a:rPr lang="tr-TR"/>
              <a:t>)</a:t>
            </a:r>
            <a:r>
              <a:rPr lang="en-US"/>
              <a:t> starting on day</a:t>
            </a:r>
            <a:r>
              <a:rPr lang="tr-TR"/>
              <a:t> </a:t>
            </a:r>
            <a:r>
              <a:rPr lang="en-US"/>
              <a:t>2 of the menstrual cycle.</a:t>
            </a:r>
            <a:r>
              <a:rPr lang="tr-TR"/>
              <a:t> </a:t>
            </a:r>
            <a:r>
              <a:rPr lang="en-US"/>
              <a:t>Pre-ART use of OC was continued for 1 to 3 weeks in</a:t>
            </a:r>
            <a:r>
              <a:rPr lang="tr-TR"/>
              <a:t> </a:t>
            </a:r>
            <a:r>
              <a:rPr lang="en-US"/>
              <a:t>controls, and 6 to 8 weeks in patients with endometriosis</a:t>
            </a:r>
            <a:endParaRPr lang="tr-TR"/>
          </a:p>
        </p:txBody>
      </p:sp>
      <p:sp>
        <p:nvSpPr>
          <p:cNvPr id="68612" name="Slide Number Placeholder 3"/>
          <p:cNvSpPr>
            <a:spLocks noGrp="1"/>
          </p:cNvSpPr>
          <p:nvPr>
            <p:ph type="sldNum" sz="quarter" idx="5"/>
          </p:nvPr>
        </p:nvSpPr>
        <p:spPr/>
        <p:txBody>
          <a:bodyPr/>
          <a:lstStyle/>
          <a:p>
            <a:pPr>
              <a:defRPr/>
            </a:pPr>
            <a:fld id="{A82901C6-934A-4728-88BC-E08CB22E33B5}" type="slidenum">
              <a:rPr lang="tr-TR" smtClean="0"/>
              <a:pPr>
                <a:defRPr/>
              </a:pPr>
              <a:t>182</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a:t>Although the exact etiopathogenesis of </a:t>
            </a:r>
            <a:r>
              <a:rPr lang="en-US" err="1"/>
              <a:t>adenomyosis</a:t>
            </a:r>
            <a:r>
              <a:rPr lang="en-US"/>
              <a:t> is unknown, various theories have been proposed. The first and most popular hypothesis is that </a:t>
            </a:r>
            <a:r>
              <a:rPr lang="en-US" err="1"/>
              <a:t>adenomyosis</a:t>
            </a:r>
            <a:r>
              <a:rPr lang="en-US"/>
              <a:t> develops from </a:t>
            </a:r>
            <a:r>
              <a:rPr lang="en-US" err="1"/>
              <a:t>invagination</a:t>
            </a:r>
            <a:r>
              <a:rPr lang="en-US"/>
              <a:t> of endometrium into the </a:t>
            </a:r>
            <a:r>
              <a:rPr lang="en-US" err="1"/>
              <a:t>myometrium</a:t>
            </a:r>
            <a:r>
              <a:rPr lang="en-US"/>
              <a:t>. </a:t>
            </a:r>
            <a:r>
              <a:rPr lang="en-US" err="1"/>
              <a:t>Invagination</a:t>
            </a:r>
            <a:r>
              <a:rPr lang="en-US"/>
              <a:t> may occur due to weakened </a:t>
            </a:r>
            <a:r>
              <a:rPr lang="en-US" err="1"/>
              <a:t>myometrium</a:t>
            </a:r>
            <a:r>
              <a:rPr lang="en-US"/>
              <a:t> from tissue trauma during previous pelvic surgery that enables the active endometrial tissue to grow into the injured lining {</a:t>
            </a:r>
            <a:r>
              <a:rPr lang="en-US" err="1"/>
              <a:t>Ferenczy</a:t>
            </a:r>
            <a:r>
              <a:rPr lang="en-US"/>
              <a:t>, 1998 #7}. A second theory is that </a:t>
            </a:r>
            <a:r>
              <a:rPr lang="en-US" err="1"/>
              <a:t>adenomyosis</a:t>
            </a:r>
            <a:r>
              <a:rPr lang="en-US"/>
              <a:t> develops de novo from embryologic misplaced </a:t>
            </a:r>
            <a:r>
              <a:rPr lang="en-US" err="1"/>
              <a:t>pleuripotent</a:t>
            </a:r>
            <a:r>
              <a:rPr lang="en-US"/>
              <a:t> </a:t>
            </a:r>
            <a:r>
              <a:rPr lang="en-US" err="1"/>
              <a:t>mullerian</a:t>
            </a:r>
            <a:r>
              <a:rPr lang="en-US"/>
              <a:t> remnants. A third theory suggests that </a:t>
            </a:r>
            <a:r>
              <a:rPr lang="en-US" err="1"/>
              <a:t>invagination</a:t>
            </a:r>
            <a:r>
              <a:rPr lang="en-US"/>
              <a:t> of the </a:t>
            </a:r>
            <a:r>
              <a:rPr lang="en-US" err="1"/>
              <a:t>basalis</a:t>
            </a:r>
            <a:r>
              <a:rPr lang="en-US"/>
              <a:t> proceeds along the </a:t>
            </a:r>
            <a:r>
              <a:rPr lang="en-US" err="1"/>
              <a:t>intramyometrial</a:t>
            </a:r>
            <a:r>
              <a:rPr lang="en-US"/>
              <a:t> lymphatic system, leading to </a:t>
            </a:r>
            <a:r>
              <a:rPr lang="en-US" err="1"/>
              <a:t>adenomyosis</a:t>
            </a:r>
            <a:r>
              <a:rPr lang="en-US"/>
              <a:t>. In addition to those, a recently proposed theory is that </a:t>
            </a:r>
            <a:r>
              <a:rPr lang="en-US" err="1"/>
              <a:t>adenomyosis</a:t>
            </a:r>
            <a:r>
              <a:rPr lang="en-US"/>
              <a:t> originates from bone marrow stem cells that are displaced through the vasculature {</a:t>
            </a:r>
            <a:r>
              <a:rPr lang="en-US" err="1"/>
              <a:t>Sasson</a:t>
            </a:r>
            <a:r>
              <a:rPr lang="en-US"/>
              <a:t>, 2008 #2604;Garcia, 2011 #5}. </a:t>
            </a:r>
          </a:p>
        </p:txBody>
      </p:sp>
      <p:sp>
        <p:nvSpPr>
          <p:cNvPr id="4" name="Slide Number Placeholder 3"/>
          <p:cNvSpPr>
            <a:spLocks noGrp="1"/>
          </p:cNvSpPr>
          <p:nvPr>
            <p:ph type="sldNum" sz="quarter" idx="5"/>
          </p:nvPr>
        </p:nvSpPr>
        <p:spPr/>
        <p:txBody>
          <a:bodyPr/>
          <a:lstStyle/>
          <a:p>
            <a:pPr>
              <a:defRPr/>
            </a:pPr>
            <a:fld id="{54EAC0B8-37AD-4501-9188-167A8B16C46B}" type="slidenum">
              <a:rPr lang="tr-TR" smtClean="0"/>
              <a:pPr>
                <a:defRPr/>
              </a:pPr>
              <a:t>13</a:t>
            </a:fld>
            <a:endParaRPr lang="tr-T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b="1"/>
              <a:t>de Ziegler D, </a:t>
            </a:r>
            <a:r>
              <a:rPr lang="en-US" b="1" err="1"/>
              <a:t>Gayet</a:t>
            </a:r>
            <a:r>
              <a:rPr lang="en-US" b="1"/>
              <a:t> V, </a:t>
            </a:r>
            <a:r>
              <a:rPr lang="en-US" b="1" err="1"/>
              <a:t>Aubriot</a:t>
            </a:r>
            <a:r>
              <a:rPr lang="en-US" b="1"/>
              <a:t> FX, et al. (2010) Use of oral contraceptives in women with endometriosis before assisted reproduction treatment improves outcomes</a:t>
            </a:r>
            <a:r>
              <a:rPr lang="en-US" b="1" i="1"/>
              <a:t>. </a:t>
            </a:r>
            <a:r>
              <a:rPr lang="en-US" b="1" i="1" err="1"/>
              <a:t>Fertil</a:t>
            </a:r>
            <a:r>
              <a:rPr lang="en-US" b="1" i="1"/>
              <a:t> </a:t>
            </a:r>
            <a:r>
              <a:rPr lang="en-US" b="1" i="1" err="1"/>
              <a:t>Steril</a:t>
            </a:r>
            <a:r>
              <a:rPr lang="en-US" b="1" i="1"/>
              <a:t>, 94(7): 2796-9.</a:t>
            </a:r>
          </a:p>
          <a:p>
            <a:endParaRPr lang="tr-TR"/>
          </a:p>
          <a:p>
            <a:r>
              <a:rPr lang="en-US"/>
              <a:t>In women with endometriosis, including those with </a:t>
            </a:r>
            <a:r>
              <a:rPr lang="en-US" err="1"/>
              <a:t>endometriomas</a:t>
            </a:r>
            <a:r>
              <a:rPr lang="en-US"/>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err="1"/>
              <a:t>endometriomas</a:t>
            </a:r>
            <a:r>
              <a:rPr lang="en-US"/>
              <a:t>.</a:t>
            </a:r>
            <a:endParaRPr lang="tr-TR"/>
          </a:p>
          <a:p>
            <a:endParaRPr lang="tr-TR"/>
          </a:p>
          <a:p>
            <a:r>
              <a:rPr lang="en-US"/>
              <a:t>In women with endometriosis, including those with </a:t>
            </a:r>
            <a:r>
              <a:rPr lang="en-US" err="1"/>
              <a:t>endometriomas</a:t>
            </a:r>
            <a:r>
              <a:rPr lang="en-US"/>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err="1"/>
              <a:t>endometriomas</a:t>
            </a:r>
            <a:r>
              <a:rPr lang="en-US"/>
              <a:t>.</a:t>
            </a:r>
            <a:endParaRPr lang="tr-TR"/>
          </a:p>
          <a:p>
            <a:endParaRPr lang="tr-TR"/>
          </a:p>
          <a:p>
            <a:r>
              <a:rPr lang="en-US"/>
              <a:t>all patients received an OC preparation containing</a:t>
            </a:r>
            <a:r>
              <a:rPr lang="tr-TR"/>
              <a:t> </a:t>
            </a:r>
            <a:r>
              <a:rPr lang="en-US"/>
              <a:t>0.03 mg of </a:t>
            </a:r>
            <a:r>
              <a:rPr lang="en-US" err="1"/>
              <a:t>ethinyl</a:t>
            </a:r>
            <a:r>
              <a:rPr lang="en-US"/>
              <a:t> E2 (EE) and 0.125 mg of </a:t>
            </a:r>
            <a:r>
              <a:rPr lang="en-US" err="1"/>
              <a:t>levonorgestrel</a:t>
            </a:r>
            <a:r>
              <a:rPr lang="en-US"/>
              <a:t> (</a:t>
            </a:r>
            <a:r>
              <a:rPr lang="en-US" err="1"/>
              <a:t>Minidril</a:t>
            </a:r>
            <a:r>
              <a:rPr lang="en-US"/>
              <a:t>;</a:t>
            </a:r>
          </a:p>
          <a:p>
            <a:r>
              <a:rPr lang="en-US" err="1"/>
              <a:t>Codepharma</a:t>
            </a:r>
            <a:r>
              <a:rPr lang="en-US"/>
              <a:t> Laboratories, Boulogne, France),</a:t>
            </a:r>
            <a:r>
              <a:rPr lang="tr-TR"/>
              <a:t> (=</a:t>
            </a:r>
            <a:r>
              <a:rPr lang="tr-TR" err="1"/>
              <a:t>Lo</a:t>
            </a:r>
            <a:r>
              <a:rPr lang="tr-TR"/>
              <a:t>-</a:t>
            </a:r>
            <a:r>
              <a:rPr lang="tr-TR" err="1"/>
              <a:t>Ovral</a:t>
            </a:r>
            <a:r>
              <a:rPr lang="tr-TR"/>
              <a:t>)</a:t>
            </a:r>
            <a:r>
              <a:rPr lang="en-US"/>
              <a:t> starting on day</a:t>
            </a:r>
            <a:r>
              <a:rPr lang="tr-TR"/>
              <a:t> </a:t>
            </a:r>
            <a:r>
              <a:rPr lang="en-US"/>
              <a:t>2 of the menstrual cycle.</a:t>
            </a:r>
            <a:r>
              <a:rPr lang="tr-TR"/>
              <a:t> </a:t>
            </a:r>
            <a:r>
              <a:rPr lang="en-US"/>
              <a:t>Pre-ART use of OC was continued for 1 to 3 weeks in</a:t>
            </a:r>
            <a:r>
              <a:rPr lang="tr-TR"/>
              <a:t> </a:t>
            </a:r>
            <a:r>
              <a:rPr lang="en-US"/>
              <a:t>controls, and 6 to 8 weeks in patients with endometriosis</a:t>
            </a:r>
            <a:endParaRPr lang="tr-TR"/>
          </a:p>
        </p:txBody>
      </p:sp>
      <p:sp>
        <p:nvSpPr>
          <p:cNvPr id="68612" name="Slide Number Placeholder 3"/>
          <p:cNvSpPr>
            <a:spLocks noGrp="1"/>
          </p:cNvSpPr>
          <p:nvPr>
            <p:ph type="sldNum" sz="quarter" idx="5"/>
          </p:nvPr>
        </p:nvSpPr>
        <p:spPr/>
        <p:txBody>
          <a:bodyPr/>
          <a:lstStyle/>
          <a:p>
            <a:pPr>
              <a:defRPr/>
            </a:pPr>
            <a:fld id="{A82901C6-934A-4728-88BC-E08CB22E33B5}" type="slidenum">
              <a:rPr lang="tr-TR" smtClean="0"/>
              <a:pPr>
                <a:defRPr/>
              </a:pPr>
              <a:t>183</a:t>
            </a:fld>
            <a:endParaRPr lang="tr-T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a:solidFill>
                  <a:schemeClr val="tx1"/>
                </a:solidFill>
                <a:latin typeface="Times New Roman" pitchFamily="18" charset="0"/>
                <a:ea typeface="+mn-ea"/>
                <a:cs typeface="+mn-cs"/>
              </a:rPr>
              <a:t>study question: Is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associated with IVF/ICSI outcome in terms of clinical pregnancy rate?</a:t>
            </a:r>
          </a:p>
          <a:p>
            <a:r>
              <a:rPr lang="en-US" sz="1200" kern="1200" baseline="0" err="1">
                <a:solidFill>
                  <a:schemeClr val="tx1"/>
                </a:solidFill>
                <a:latin typeface="Times New Roman" pitchFamily="18" charset="0"/>
                <a:ea typeface="+mn-ea"/>
                <a:cs typeface="+mn-cs"/>
              </a:rPr>
              <a:t>summaryanswer</a:t>
            </a:r>
            <a:r>
              <a:rPr lang="en-US" sz="1200" kern="1200" baseline="0">
                <a:solidFill>
                  <a:schemeClr val="tx1"/>
                </a:solidFill>
                <a:latin typeface="Times New Roman" pitchFamily="18" charset="0"/>
                <a:ea typeface="+mn-ea"/>
                <a:cs typeface="+mn-cs"/>
              </a:rPr>
              <a:t>: In a meta-analysis of published data, 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had a 28% reduction in the likelihood of clinical pregnancy</a:t>
            </a:r>
          </a:p>
          <a:p>
            <a:r>
              <a:rPr lang="en-US" sz="1200" kern="1200" baseline="0">
                <a:solidFill>
                  <a:schemeClr val="tx1"/>
                </a:solidFill>
                <a:latin typeface="Times New Roman" pitchFamily="18" charset="0"/>
                <a:ea typeface="+mn-ea"/>
                <a:cs typeface="+mn-cs"/>
              </a:rPr>
              <a:t>at IVF/ICSI compared with women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what is known already: Estimates of the effect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on IVF/ICSI outcome are inconsistent.</a:t>
            </a:r>
          </a:p>
          <a:p>
            <a:r>
              <a:rPr lang="en-US" sz="1200" kern="1200" baseline="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a:solidFill>
                  <a:schemeClr val="tx1"/>
                </a:solidFill>
                <a:latin typeface="Times New Roman" pitchFamily="18" charset="0"/>
                <a:ea typeface="+mn-ea"/>
                <a:cs typeface="+mn-cs"/>
              </a:rPr>
              <a:t>with and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a:solidFill>
                  <a:schemeClr val="tx1"/>
                </a:solidFill>
                <a:latin typeface="Times New Roman" pitchFamily="18" charset="0"/>
                <a:ea typeface="+mn-ea"/>
                <a:cs typeface="+mn-cs"/>
              </a:rPr>
              <a:t>relevant studies and extracted data. Studies were categorized based on research design.</a:t>
            </a:r>
          </a:p>
          <a:p>
            <a:r>
              <a:rPr lang="en-US" sz="1200" kern="1200" baseline="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a:t>
            </a:r>
          </a:p>
          <a:p>
            <a:r>
              <a:rPr lang="en-US" sz="1200" kern="1200" baseline="0">
                <a:solidFill>
                  <a:schemeClr val="tx1"/>
                </a:solidFill>
                <a:latin typeface="Times New Roman" pitchFamily="18" charset="0"/>
                <a:ea typeface="+mn-ea"/>
                <a:cs typeface="+mn-cs"/>
              </a:rPr>
              <a:t>magnetic resonance imaging or </a:t>
            </a:r>
            <a:r>
              <a:rPr lang="en-US" sz="1200" kern="1200" baseline="0" err="1">
                <a:solidFill>
                  <a:schemeClr val="tx1"/>
                </a:solidFill>
                <a:latin typeface="Times New Roman" pitchFamily="18" charset="0"/>
                <a:ea typeface="+mn-ea"/>
                <a:cs typeface="+mn-cs"/>
              </a:rPr>
              <a:t>transvaginal</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ultrasonography</a:t>
            </a:r>
            <a:r>
              <a:rPr lang="en-US" sz="1200" kern="1200" baseline="0">
                <a:solidFill>
                  <a:schemeClr val="tx1"/>
                </a:solidFill>
                <a:latin typeface="Times New Roman" pitchFamily="18" charset="0"/>
                <a:ea typeface="+mn-ea"/>
                <a:cs typeface="+mn-cs"/>
              </a:rPr>
              <a:t>. The quality of studies was evaluated by means of the Newcastle-Ottawa scale. A</a:t>
            </a:r>
          </a:p>
          <a:p>
            <a:r>
              <a:rPr lang="en-US" sz="1200" kern="1200" baseline="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a:solidFill>
                  <a:schemeClr val="tx1"/>
                </a:solidFill>
                <a:latin typeface="Times New Roman" pitchFamily="18" charset="0"/>
                <a:ea typeface="+mn-ea"/>
                <a:cs typeface="+mn-cs"/>
              </a:rPr>
              <a:t>(CIs) and were combined in a meta-analysis using the random-effects model. The </a:t>
            </a:r>
            <a:r>
              <a:rPr lang="en-US" sz="1200" kern="1200" baseline="0" err="1">
                <a:solidFill>
                  <a:schemeClr val="tx1"/>
                </a:solidFill>
                <a:latin typeface="Times New Roman" pitchFamily="18" charset="0"/>
                <a:ea typeface="+mn-ea"/>
                <a:cs typeface="+mn-cs"/>
              </a:rPr>
              <a:t>heterogeneityCochrane’sQand</a:t>
            </a:r>
            <a:r>
              <a:rPr lang="en-US" sz="1200" kern="1200" baseline="0">
                <a:solidFill>
                  <a:schemeClr val="tx1"/>
                </a:solidFill>
                <a:latin typeface="Times New Roman" pitchFamily="18" charset="0"/>
                <a:ea typeface="+mn-ea"/>
                <a:cs typeface="+mn-cs"/>
              </a:rPr>
              <a:t> the I2 statistics were calculated.</a:t>
            </a:r>
          </a:p>
          <a:p>
            <a:r>
              <a:rPr lang="en-US" sz="1200" kern="1200" baseline="0">
                <a:solidFill>
                  <a:schemeClr val="tx1"/>
                </a:solidFill>
                <a:latin typeface="Times New Roman" pitchFamily="18" charset="0"/>
                <a:ea typeface="+mn-ea"/>
                <a:cs typeface="+mn-cs"/>
              </a:rPr>
              <a:t>Egger’s approach to testing the significance of funnel plot asymmetry was also used.</a:t>
            </a:r>
          </a:p>
          <a:p>
            <a:r>
              <a:rPr lang="en-US" sz="1200" kern="1200" baseline="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versus 628/1262 (49.8%)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TheRRof</a:t>
            </a:r>
            <a:r>
              <a:rPr lang="en-US" sz="1200" kern="1200" baseline="0">
                <a:solidFill>
                  <a:schemeClr val="tx1"/>
                </a:solidFill>
                <a:latin typeface="Times New Roman" pitchFamily="18" charset="0"/>
                <a:ea typeface="+mn-ea"/>
                <a:cs typeface="+mn-cs"/>
              </a:rPr>
              <a:t> clinical pregnancy ranged from 0.37 (95% CI, 0.15–0.92) to 1.20</a:t>
            </a:r>
          </a:p>
          <a:p>
            <a:r>
              <a:rPr lang="en-US" sz="1200" kern="1200" baseline="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a:solidFill>
                  <a:schemeClr val="tx1"/>
                </a:solidFill>
                <a:latin typeface="Times New Roman" pitchFamily="18" charset="0"/>
                <a:ea typeface="+mn-ea"/>
                <a:cs typeface="+mn-cs"/>
              </a:rPr>
              <a:t>rate per cycle. ThecommonRRwas0.71 (95% CI, 0.51–0.98; I2 ¼ 78.1%, P ¼ 0.010). </a:t>
            </a:r>
            <a:r>
              <a:rPr lang="en-US" sz="1200" kern="1200" baseline="0" err="1">
                <a:solidFill>
                  <a:schemeClr val="tx1"/>
                </a:solidFill>
                <a:latin typeface="Times New Roman" pitchFamily="18" charset="0"/>
                <a:ea typeface="+mn-ea"/>
                <a:cs typeface="+mn-cs"/>
              </a:rPr>
              <a:t>TheRRobserved</a:t>
            </a:r>
            <a:r>
              <a:rPr lang="en-US" sz="1200" kern="1200" baseline="0">
                <a:solidFill>
                  <a:schemeClr val="tx1"/>
                </a:solidFill>
                <a:latin typeface="Times New Roman" pitchFamily="18" charset="0"/>
                <a:ea typeface="+mn-ea"/>
                <a:cs typeface="+mn-cs"/>
              </a:rPr>
              <a:t> in a study with donated oocytes was 0.90</a:t>
            </a:r>
          </a:p>
          <a:p>
            <a:r>
              <a:rPr lang="en-US" sz="1200" kern="1200" baseline="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a:solidFill>
                  <a:schemeClr val="tx1"/>
                </a:solidFill>
                <a:latin typeface="Times New Roman" pitchFamily="18" charset="0"/>
                <a:ea typeface="+mn-ea"/>
                <a:cs typeface="+mn-cs"/>
              </a:rPr>
              <a:t>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(31.9%) and in 97/687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(14.1%). The </a:t>
            </a:r>
            <a:r>
              <a:rPr lang="en-US" sz="1200" kern="1200" baseline="0" err="1">
                <a:solidFill>
                  <a:schemeClr val="tx1"/>
                </a:solidFill>
                <a:latin typeface="Times New Roman" pitchFamily="18" charset="0"/>
                <a:ea typeface="+mn-ea"/>
                <a:cs typeface="+mn-cs"/>
              </a:rPr>
              <a:t>RRof</a:t>
            </a:r>
            <a:r>
              <a:rPr lang="en-US" sz="1200" kern="1200" baseline="0">
                <a:solidFill>
                  <a:schemeClr val="tx1"/>
                </a:solidFill>
                <a:latin typeface="Times New Roman" pitchFamily="18" charset="0"/>
                <a:ea typeface="+mn-ea"/>
                <a:cs typeface="+mn-cs"/>
              </a:rPr>
              <a:t> miscarriage ranged from0.57 (95% CI, 0.15–</a:t>
            </a:r>
          </a:p>
          <a:p>
            <a:r>
              <a:rPr lang="en-US" sz="1200" kern="1200" baseline="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a:solidFill>
                  <a:schemeClr val="tx1"/>
                </a:solidFill>
                <a:latin typeface="Times New Roman" pitchFamily="18" charset="0"/>
                <a:ea typeface="+mn-ea"/>
                <a:cs typeface="+mn-cs"/>
              </a:rPr>
              <a:t>statistic regarding the main </a:t>
            </a:r>
            <a:r>
              <a:rPr lang="en-US" sz="1200" kern="1200" baseline="0" err="1">
                <a:solidFill>
                  <a:schemeClr val="tx1"/>
                </a:solidFill>
                <a:latin typeface="Times New Roman" pitchFamily="18" charset="0"/>
                <a:ea typeface="+mn-ea"/>
                <a:cs typeface="+mn-cs"/>
              </a:rPr>
              <a:t>outcomewas</a:t>
            </a:r>
            <a:r>
              <a:rPr lang="en-US" sz="1200" kern="1200" baseline="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a:solidFill>
                  <a:schemeClr val="tx1"/>
                </a:solidFill>
                <a:latin typeface="Times New Roman" pitchFamily="18" charset="0"/>
                <a:ea typeface="+mn-ea"/>
                <a:cs typeface="+mn-cs"/>
              </a:rPr>
              <a:t>be included in the assessment of secondary outcomes.</a:t>
            </a:r>
          </a:p>
          <a:p>
            <a:r>
              <a:rPr lang="en-US" sz="1200" kern="1200" baseline="0">
                <a:solidFill>
                  <a:schemeClr val="tx1"/>
                </a:solidFill>
                <a:latin typeface="Times New Roman" pitchFamily="18" charset="0"/>
                <a:ea typeface="+mn-ea"/>
                <a:cs typeface="+mn-cs"/>
              </a:rPr>
              <a:t>wider implications of the findings: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appears to impact negatively on IVF/ICSI outcome owing to reduced likelihood</a:t>
            </a:r>
          </a:p>
          <a:p>
            <a:r>
              <a:rPr lang="en-US" sz="1200" kern="1200" baseline="0">
                <a:solidFill>
                  <a:schemeClr val="tx1"/>
                </a:solidFill>
                <a:latin typeface="Times New Roman" pitchFamily="18" charset="0"/>
                <a:ea typeface="+mn-ea"/>
                <a:cs typeface="+mn-cs"/>
              </a:rPr>
              <a:t>of clinical pregnancy and implantation, and increased risk of early pregnancy loss. Screening </a:t>
            </a:r>
            <a:r>
              <a:rPr lang="en-US" sz="1200" kern="1200" baseline="0" err="1">
                <a:solidFill>
                  <a:schemeClr val="tx1"/>
                </a:solidFill>
                <a:latin typeface="Times New Roman" pitchFamily="18" charset="0"/>
                <a:ea typeface="+mn-ea"/>
                <a:cs typeface="+mn-cs"/>
              </a:rPr>
              <a:t>foradenomyosis</a:t>
            </a:r>
            <a:r>
              <a:rPr lang="en-US" sz="1200" kern="1200" baseline="0">
                <a:solidFill>
                  <a:schemeClr val="tx1"/>
                </a:solidFill>
                <a:latin typeface="Times New Roman" pitchFamily="18" charset="0"/>
                <a:ea typeface="+mn-ea"/>
                <a:cs typeface="+mn-cs"/>
              </a:rPr>
              <a:t> before embarking on medically</a:t>
            </a:r>
            <a:endParaRPr lang="tr-TR"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a:solidFill>
                  <a:schemeClr val="tx1"/>
                </a:solidFill>
                <a:latin typeface="Times New Roman" pitchFamily="18" charset="0"/>
                <a:ea typeface="+mn-ea"/>
                <a:cs typeface="+mn-cs"/>
              </a:rPr>
              <a:t>In future studies on the association between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and IVF/ICSI outcome, a matched case–control design should be adopted, live</a:t>
            </a:r>
          </a:p>
          <a:p>
            <a:r>
              <a:rPr lang="en-US" sz="1200" kern="1200" baseline="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a:solidFill>
                  <a:schemeClr val="tx1"/>
                </a:solidFill>
                <a:latin typeface="Times New Roman" pitchFamily="18" charset="0"/>
                <a:ea typeface="+mn-ea"/>
                <a:cs typeface="+mn-cs"/>
              </a:rPr>
              <a:t>study funding/competing interest: None.</a:t>
            </a:r>
          </a:p>
          <a:p>
            <a:r>
              <a:rPr lang="en-US" sz="1200" kern="1200" baseline="0">
                <a:solidFill>
                  <a:schemeClr val="tx1"/>
                </a:solidFill>
                <a:latin typeface="Times New Roman" pitchFamily="18" charset="0"/>
                <a:ea typeface="+mn-ea"/>
                <a:cs typeface="+mn-cs"/>
              </a:rPr>
              <a:t>Key words: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 infertility / pregnancy / in vitro fertilization</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187</a:t>
            </a:fld>
            <a:endParaRPr lang="tr-T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a:solidFill>
                  <a:schemeClr val="tx1"/>
                </a:solidFill>
                <a:latin typeface="Times New Roman" pitchFamily="18" charset="0"/>
                <a:ea typeface="+mn-ea"/>
                <a:cs typeface="+mn-cs"/>
              </a:rPr>
              <a:t>study question: Is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associated with IVF/ICSI outcome in terms of clinical pregnancy rate?</a:t>
            </a:r>
          </a:p>
          <a:p>
            <a:r>
              <a:rPr lang="en-US" sz="1200" kern="1200" baseline="0" err="1">
                <a:solidFill>
                  <a:schemeClr val="tx1"/>
                </a:solidFill>
                <a:latin typeface="Times New Roman" pitchFamily="18" charset="0"/>
                <a:ea typeface="+mn-ea"/>
                <a:cs typeface="+mn-cs"/>
              </a:rPr>
              <a:t>summaryanswer</a:t>
            </a:r>
            <a:r>
              <a:rPr lang="en-US" sz="1200" kern="1200" baseline="0">
                <a:solidFill>
                  <a:schemeClr val="tx1"/>
                </a:solidFill>
                <a:latin typeface="Times New Roman" pitchFamily="18" charset="0"/>
                <a:ea typeface="+mn-ea"/>
                <a:cs typeface="+mn-cs"/>
              </a:rPr>
              <a:t>: In a meta-analysis of published data, 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had a 28% reduction in the likelihood of clinical pregnancy</a:t>
            </a:r>
          </a:p>
          <a:p>
            <a:r>
              <a:rPr lang="en-US" sz="1200" kern="1200" baseline="0">
                <a:solidFill>
                  <a:schemeClr val="tx1"/>
                </a:solidFill>
                <a:latin typeface="Times New Roman" pitchFamily="18" charset="0"/>
                <a:ea typeface="+mn-ea"/>
                <a:cs typeface="+mn-cs"/>
              </a:rPr>
              <a:t>at IVF/ICSI compared with women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what is known already: Estimates of the effect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on IVF/ICSI outcome are inconsistent.</a:t>
            </a:r>
          </a:p>
          <a:p>
            <a:r>
              <a:rPr lang="en-US" sz="1200" kern="1200" baseline="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a:solidFill>
                  <a:schemeClr val="tx1"/>
                </a:solidFill>
                <a:latin typeface="Times New Roman" pitchFamily="18" charset="0"/>
                <a:ea typeface="+mn-ea"/>
                <a:cs typeface="+mn-cs"/>
              </a:rPr>
              <a:t>with and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a:solidFill>
                  <a:schemeClr val="tx1"/>
                </a:solidFill>
                <a:latin typeface="Times New Roman" pitchFamily="18" charset="0"/>
                <a:ea typeface="+mn-ea"/>
                <a:cs typeface="+mn-cs"/>
              </a:rPr>
              <a:t>relevant studies and extracted data. Studies were categorized based on research design.</a:t>
            </a:r>
          </a:p>
          <a:p>
            <a:r>
              <a:rPr lang="en-US" sz="1200" kern="1200" baseline="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a:t>
            </a:r>
          </a:p>
          <a:p>
            <a:r>
              <a:rPr lang="en-US" sz="1200" kern="1200" baseline="0">
                <a:solidFill>
                  <a:schemeClr val="tx1"/>
                </a:solidFill>
                <a:latin typeface="Times New Roman" pitchFamily="18" charset="0"/>
                <a:ea typeface="+mn-ea"/>
                <a:cs typeface="+mn-cs"/>
              </a:rPr>
              <a:t>magnetic resonance imaging or </a:t>
            </a:r>
            <a:r>
              <a:rPr lang="en-US" sz="1200" kern="1200" baseline="0" err="1">
                <a:solidFill>
                  <a:schemeClr val="tx1"/>
                </a:solidFill>
                <a:latin typeface="Times New Roman" pitchFamily="18" charset="0"/>
                <a:ea typeface="+mn-ea"/>
                <a:cs typeface="+mn-cs"/>
              </a:rPr>
              <a:t>transvaginal</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ultrasonography</a:t>
            </a:r>
            <a:r>
              <a:rPr lang="en-US" sz="1200" kern="1200" baseline="0">
                <a:solidFill>
                  <a:schemeClr val="tx1"/>
                </a:solidFill>
                <a:latin typeface="Times New Roman" pitchFamily="18" charset="0"/>
                <a:ea typeface="+mn-ea"/>
                <a:cs typeface="+mn-cs"/>
              </a:rPr>
              <a:t>. The quality of studies was evaluated by means of the Newcastle-Ottawa scale. A</a:t>
            </a:r>
          </a:p>
          <a:p>
            <a:r>
              <a:rPr lang="en-US" sz="1200" kern="1200" baseline="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a:solidFill>
                  <a:schemeClr val="tx1"/>
                </a:solidFill>
                <a:latin typeface="Times New Roman" pitchFamily="18" charset="0"/>
                <a:ea typeface="+mn-ea"/>
                <a:cs typeface="+mn-cs"/>
              </a:rPr>
              <a:t>(CIs) and were combined in a meta-analysis using the random-effects model. The </a:t>
            </a:r>
            <a:r>
              <a:rPr lang="en-US" sz="1200" kern="1200" baseline="0" err="1">
                <a:solidFill>
                  <a:schemeClr val="tx1"/>
                </a:solidFill>
                <a:latin typeface="Times New Roman" pitchFamily="18" charset="0"/>
                <a:ea typeface="+mn-ea"/>
                <a:cs typeface="+mn-cs"/>
              </a:rPr>
              <a:t>heterogeneityCochrane’sQand</a:t>
            </a:r>
            <a:r>
              <a:rPr lang="en-US" sz="1200" kern="1200" baseline="0">
                <a:solidFill>
                  <a:schemeClr val="tx1"/>
                </a:solidFill>
                <a:latin typeface="Times New Roman" pitchFamily="18" charset="0"/>
                <a:ea typeface="+mn-ea"/>
                <a:cs typeface="+mn-cs"/>
              </a:rPr>
              <a:t> the I2 statistics were calculated.</a:t>
            </a:r>
          </a:p>
          <a:p>
            <a:r>
              <a:rPr lang="en-US" sz="1200" kern="1200" baseline="0">
                <a:solidFill>
                  <a:schemeClr val="tx1"/>
                </a:solidFill>
                <a:latin typeface="Times New Roman" pitchFamily="18" charset="0"/>
                <a:ea typeface="+mn-ea"/>
                <a:cs typeface="+mn-cs"/>
              </a:rPr>
              <a:t>Egger’s approach to testing the significance of funnel plot asymmetry was also used.</a:t>
            </a:r>
          </a:p>
          <a:p>
            <a:r>
              <a:rPr lang="en-US" sz="1200" kern="1200" baseline="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versus 628/1262 (49.8%)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TheRRof</a:t>
            </a:r>
            <a:r>
              <a:rPr lang="en-US" sz="1200" kern="1200" baseline="0">
                <a:solidFill>
                  <a:schemeClr val="tx1"/>
                </a:solidFill>
                <a:latin typeface="Times New Roman" pitchFamily="18" charset="0"/>
                <a:ea typeface="+mn-ea"/>
                <a:cs typeface="+mn-cs"/>
              </a:rPr>
              <a:t> clinical pregnancy ranged from 0.37 (95% CI, 0.15–0.92) to 1.20</a:t>
            </a:r>
          </a:p>
          <a:p>
            <a:r>
              <a:rPr lang="en-US" sz="1200" kern="1200" baseline="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a:solidFill>
                  <a:schemeClr val="tx1"/>
                </a:solidFill>
                <a:latin typeface="Times New Roman" pitchFamily="18" charset="0"/>
                <a:ea typeface="+mn-ea"/>
                <a:cs typeface="+mn-cs"/>
              </a:rPr>
              <a:t>rate per cycle. ThecommonRRwas0.71 (95% CI, 0.51–0.98; I2 ¼ 78.1%, P ¼ 0.010). </a:t>
            </a:r>
            <a:r>
              <a:rPr lang="en-US" sz="1200" kern="1200" baseline="0" err="1">
                <a:solidFill>
                  <a:schemeClr val="tx1"/>
                </a:solidFill>
                <a:latin typeface="Times New Roman" pitchFamily="18" charset="0"/>
                <a:ea typeface="+mn-ea"/>
                <a:cs typeface="+mn-cs"/>
              </a:rPr>
              <a:t>TheRRobserved</a:t>
            </a:r>
            <a:r>
              <a:rPr lang="en-US" sz="1200" kern="1200" baseline="0">
                <a:solidFill>
                  <a:schemeClr val="tx1"/>
                </a:solidFill>
                <a:latin typeface="Times New Roman" pitchFamily="18" charset="0"/>
                <a:ea typeface="+mn-ea"/>
                <a:cs typeface="+mn-cs"/>
              </a:rPr>
              <a:t> in a study with donated oocytes was 0.90</a:t>
            </a:r>
          </a:p>
          <a:p>
            <a:r>
              <a:rPr lang="en-US" sz="1200" kern="1200" baseline="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a:solidFill>
                  <a:schemeClr val="tx1"/>
                </a:solidFill>
                <a:latin typeface="Times New Roman" pitchFamily="18" charset="0"/>
                <a:ea typeface="+mn-ea"/>
                <a:cs typeface="+mn-cs"/>
              </a:rPr>
              <a:t>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(31.9%) and in 97/687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(14.1%). The </a:t>
            </a:r>
            <a:r>
              <a:rPr lang="en-US" sz="1200" kern="1200" baseline="0" err="1">
                <a:solidFill>
                  <a:schemeClr val="tx1"/>
                </a:solidFill>
                <a:latin typeface="Times New Roman" pitchFamily="18" charset="0"/>
                <a:ea typeface="+mn-ea"/>
                <a:cs typeface="+mn-cs"/>
              </a:rPr>
              <a:t>RRof</a:t>
            </a:r>
            <a:r>
              <a:rPr lang="en-US" sz="1200" kern="1200" baseline="0">
                <a:solidFill>
                  <a:schemeClr val="tx1"/>
                </a:solidFill>
                <a:latin typeface="Times New Roman" pitchFamily="18" charset="0"/>
                <a:ea typeface="+mn-ea"/>
                <a:cs typeface="+mn-cs"/>
              </a:rPr>
              <a:t> miscarriage ranged from0.57 (95% CI, 0.15–</a:t>
            </a:r>
          </a:p>
          <a:p>
            <a:r>
              <a:rPr lang="en-US" sz="1200" kern="1200" baseline="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a:solidFill>
                  <a:schemeClr val="tx1"/>
                </a:solidFill>
                <a:latin typeface="Times New Roman" pitchFamily="18" charset="0"/>
                <a:ea typeface="+mn-ea"/>
                <a:cs typeface="+mn-cs"/>
              </a:rPr>
              <a:t>statistic regarding the main </a:t>
            </a:r>
            <a:r>
              <a:rPr lang="en-US" sz="1200" kern="1200" baseline="0" err="1">
                <a:solidFill>
                  <a:schemeClr val="tx1"/>
                </a:solidFill>
                <a:latin typeface="Times New Roman" pitchFamily="18" charset="0"/>
                <a:ea typeface="+mn-ea"/>
                <a:cs typeface="+mn-cs"/>
              </a:rPr>
              <a:t>outcomewas</a:t>
            </a:r>
            <a:r>
              <a:rPr lang="en-US" sz="1200" kern="1200" baseline="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a:solidFill>
                  <a:schemeClr val="tx1"/>
                </a:solidFill>
                <a:latin typeface="Times New Roman" pitchFamily="18" charset="0"/>
                <a:ea typeface="+mn-ea"/>
                <a:cs typeface="+mn-cs"/>
              </a:rPr>
              <a:t>be included in the assessment of secondary outcomes.</a:t>
            </a:r>
          </a:p>
          <a:p>
            <a:r>
              <a:rPr lang="en-US" sz="1200" kern="1200" baseline="0">
                <a:solidFill>
                  <a:schemeClr val="tx1"/>
                </a:solidFill>
                <a:latin typeface="Times New Roman" pitchFamily="18" charset="0"/>
                <a:ea typeface="+mn-ea"/>
                <a:cs typeface="+mn-cs"/>
              </a:rPr>
              <a:t>wider implications of the findings: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appears to impact negatively on IVF/ICSI outcome owing to reduced likelihood</a:t>
            </a:r>
          </a:p>
          <a:p>
            <a:r>
              <a:rPr lang="en-US" sz="1200" kern="1200" baseline="0">
                <a:solidFill>
                  <a:schemeClr val="tx1"/>
                </a:solidFill>
                <a:latin typeface="Times New Roman" pitchFamily="18" charset="0"/>
                <a:ea typeface="+mn-ea"/>
                <a:cs typeface="+mn-cs"/>
              </a:rPr>
              <a:t>of clinical pregnancy and implantation, and increased risk of early pregnancy loss. Screening </a:t>
            </a:r>
            <a:r>
              <a:rPr lang="en-US" sz="1200" kern="1200" baseline="0" err="1">
                <a:solidFill>
                  <a:schemeClr val="tx1"/>
                </a:solidFill>
                <a:latin typeface="Times New Roman" pitchFamily="18" charset="0"/>
                <a:ea typeface="+mn-ea"/>
                <a:cs typeface="+mn-cs"/>
              </a:rPr>
              <a:t>foradenomyosis</a:t>
            </a:r>
            <a:r>
              <a:rPr lang="en-US" sz="1200" kern="1200" baseline="0">
                <a:solidFill>
                  <a:schemeClr val="tx1"/>
                </a:solidFill>
                <a:latin typeface="Times New Roman" pitchFamily="18" charset="0"/>
                <a:ea typeface="+mn-ea"/>
                <a:cs typeface="+mn-cs"/>
              </a:rPr>
              <a:t> before embarking on medically</a:t>
            </a:r>
            <a:endParaRPr lang="tr-TR"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a:solidFill>
                  <a:schemeClr val="tx1"/>
                </a:solidFill>
                <a:latin typeface="Times New Roman" pitchFamily="18" charset="0"/>
                <a:ea typeface="+mn-ea"/>
                <a:cs typeface="+mn-cs"/>
              </a:rPr>
              <a:t>In future studies on the association between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and IVF/ICSI outcome, a matched case–control design should be adopted, live</a:t>
            </a:r>
          </a:p>
          <a:p>
            <a:r>
              <a:rPr lang="en-US" sz="1200" kern="1200" baseline="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a:solidFill>
                  <a:schemeClr val="tx1"/>
                </a:solidFill>
                <a:latin typeface="Times New Roman" pitchFamily="18" charset="0"/>
                <a:ea typeface="+mn-ea"/>
                <a:cs typeface="+mn-cs"/>
              </a:rPr>
              <a:t>study funding/competing interest: None.</a:t>
            </a:r>
          </a:p>
          <a:p>
            <a:r>
              <a:rPr lang="en-US" sz="1200" kern="1200" baseline="0">
                <a:solidFill>
                  <a:schemeClr val="tx1"/>
                </a:solidFill>
                <a:latin typeface="Times New Roman" pitchFamily="18" charset="0"/>
                <a:ea typeface="+mn-ea"/>
                <a:cs typeface="+mn-cs"/>
              </a:rPr>
              <a:t>Key words: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 infertility / pregnancy / in vitro fertilization</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193</a:t>
            </a:fld>
            <a:endParaRPr lang="tr-T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tr-TR"/>
          </a:p>
        </p:txBody>
      </p:sp>
      <p:sp>
        <p:nvSpPr>
          <p:cNvPr id="4" name="Slide Number Placeholder 3"/>
          <p:cNvSpPr>
            <a:spLocks noGrp="1"/>
          </p:cNvSpPr>
          <p:nvPr>
            <p:ph type="sldNum" sz="quarter" idx="5"/>
          </p:nvPr>
        </p:nvSpPr>
        <p:spPr/>
        <p:txBody>
          <a:bodyPr/>
          <a:lstStyle/>
          <a:p>
            <a:pPr>
              <a:defRPr/>
            </a:pPr>
            <a:fld id="{43FF52BE-43A2-4511-8894-8BC23173D337}" type="slidenum">
              <a:rPr lang="tr-TR" smtClean="0"/>
              <a:pPr>
                <a:defRPr/>
              </a:pPr>
              <a:t>197</a:t>
            </a:fld>
            <a:endParaRPr lang="tr-T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a:t>In women who wish to maintain fertility, excision can be performed if sufficient myometrium is left and if scar formation does not interfere with uterine expansion {Osada, 2011 #32;Nishida, 2010 #35;Dai, 2012 #36}.The rate of spontaneous abortion (38.8%) were reported to be higher than in the general population after the excisional procedure. This is likely due to uterine scar tissue formation, which can affect the gestation capability of the uterus {Fedele, 1993 #34}. However, a small study demonstrated that conservative treatment with adenomyoma excision (mean size, 55 mm) resulted in a 70% pregnancy rate (49 of 71 patients), with relief of symptoms of menorrhagia and dysmenorrhea {Wang, 2009 #33;Wang, 2009 #37}. In another 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en-US"/>
          </a:p>
          <a:p>
            <a:endParaRPr lang="en-US"/>
          </a:p>
        </p:txBody>
      </p:sp>
      <p:sp>
        <p:nvSpPr>
          <p:cNvPr id="4" name="Slide Number Placeholder 3"/>
          <p:cNvSpPr>
            <a:spLocks noGrp="1"/>
          </p:cNvSpPr>
          <p:nvPr>
            <p:ph type="sldNum" sz="quarter" idx="5"/>
          </p:nvPr>
        </p:nvSpPr>
        <p:spPr/>
        <p:txBody>
          <a:bodyPr/>
          <a:lstStyle/>
          <a:p>
            <a:pPr>
              <a:defRPr/>
            </a:pPr>
            <a:fld id="{93A0B90F-1B1C-44BE-8351-0D6B69443D0F}" type="slidenum">
              <a:rPr lang="tr-TR" smtClean="0"/>
              <a:pPr>
                <a:defRPr/>
              </a:pPr>
              <a:t>201</a:t>
            </a:fld>
            <a:endParaRPr lang="tr-T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a:t>In women who wish to maintain fertility, excision can be performed if sufficient </a:t>
            </a:r>
            <a:r>
              <a:rPr lang="en-US" err="1"/>
              <a:t>myometrium</a:t>
            </a:r>
            <a:r>
              <a:rPr lang="en-US"/>
              <a:t> is left and if scar formation does not interfere with uterine expansion {</a:t>
            </a:r>
            <a:r>
              <a:rPr lang="en-US" err="1"/>
              <a:t>Osada</a:t>
            </a:r>
            <a:r>
              <a:rPr lang="en-US"/>
              <a:t>, 2011 #32;Nishida, 2010 #35;Dai, 2012 #36}.The rate of spontaneous abortion (38.8%) were reported to be higher than in the general population after the </a:t>
            </a:r>
            <a:r>
              <a:rPr lang="en-US" err="1"/>
              <a:t>excisional</a:t>
            </a:r>
            <a:r>
              <a:rPr lang="en-US"/>
              <a:t> procedure. This is likely due to uterine scar tissue formation, which can affect the gestation capability of the uterus {</a:t>
            </a:r>
            <a:r>
              <a:rPr lang="en-US" err="1"/>
              <a:t>Fedele</a:t>
            </a:r>
            <a:r>
              <a:rPr lang="en-US"/>
              <a:t>, 1993 #34}. However, a small study demonstrated that conservative treatment with </a:t>
            </a:r>
            <a:r>
              <a:rPr lang="en-US" err="1"/>
              <a:t>adenomyoma</a:t>
            </a:r>
            <a:r>
              <a:rPr lang="en-US"/>
              <a:t> excision (mean size, 55 mm) resulted in a 70% pregnancy rate (49 of 71 patients), with relief of symptoms of </a:t>
            </a:r>
            <a:r>
              <a:rPr lang="en-US" err="1"/>
              <a:t>menorrhagia</a:t>
            </a:r>
            <a:r>
              <a:rPr lang="en-US"/>
              <a:t> and </a:t>
            </a:r>
            <a:r>
              <a:rPr lang="en-US" err="1"/>
              <a:t>dysmenorrhea</a:t>
            </a:r>
            <a:r>
              <a:rPr lang="en-US"/>
              <a:t> {Wang, 2009 #33;Wang, 2009 #37}. In another prospective case series followed for 10 years from June 1998 to August 2008, 104 women with severe </a:t>
            </a:r>
            <a:r>
              <a:rPr lang="en-US" err="1"/>
              <a:t>adenomyosis</a:t>
            </a:r>
            <a:r>
              <a:rPr lang="en-US"/>
              <a:t> verified </a:t>
            </a:r>
            <a:r>
              <a:rPr lang="en-US" err="1"/>
              <a:t>histologically</a:t>
            </a:r>
            <a:r>
              <a:rPr lang="en-US"/>
              <a:t> and with magnetic resonance imaging were analyzed {</a:t>
            </a:r>
            <a:r>
              <a:rPr lang="en-US" err="1"/>
              <a:t>Osada</a:t>
            </a:r>
            <a:r>
              <a:rPr lang="en-US"/>
              <a:t>, 2011 #32}. Of 26 women who wished to conceive, 16 became pregnant, 14 (53.8%) went to term and delivered a healthy baby and there were no cases of uterine rupture</a:t>
            </a:r>
            <a:endParaRPr lang="tr-TR"/>
          </a:p>
          <a:p>
            <a:endParaRPr lang="en-US"/>
          </a:p>
          <a:p>
            <a:endParaRPr lang="en-US"/>
          </a:p>
        </p:txBody>
      </p:sp>
      <p:sp>
        <p:nvSpPr>
          <p:cNvPr id="4" name="Slide Number Placeholder 3"/>
          <p:cNvSpPr>
            <a:spLocks noGrp="1"/>
          </p:cNvSpPr>
          <p:nvPr>
            <p:ph type="sldNum" sz="quarter" idx="5"/>
          </p:nvPr>
        </p:nvSpPr>
        <p:spPr/>
        <p:txBody>
          <a:bodyPr/>
          <a:lstStyle/>
          <a:p>
            <a:pPr>
              <a:defRPr/>
            </a:pPr>
            <a:fld id="{999F1248-C0E3-4424-BA93-6BAB121B5EB0}" type="slidenum">
              <a:rPr lang="tr-TR" smtClean="0"/>
              <a:pPr>
                <a:defRPr/>
              </a:pPr>
              <a:t>202</a:t>
            </a:fld>
            <a:endParaRPr lang="tr-T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a:p>
            <a:endParaRPr lang="en-US"/>
          </a:p>
        </p:txBody>
      </p:sp>
      <p:sp>
        <p:nvSpPr>
          <p:cNvPr id="4" name="Slide Number Placeholder 3"/>
          <p:cNvSpPr>
            <a:spLocks noGrp="1"/>
          </p:cNvSpPr>
          <p:nvPr>
            <p:ph type="sldNum" sz="quarter" idx="5"/>
          </p:nvPr>
        </p:nvSpPr>
        <p:spPr/>
        <p:txBody>
          <a:bodyPr/>
          <a:lstStyle/>
          <a:p>
            <a:pPr>
              <a:defRPr/>
            </a:pPr>
            <a:fld id="{A9320E71-5A34-4B70-AA92-211610B592AD}" type="slidenum">
              <a:rPr lang="tr-TR" smtClean="0"/>
              <a:pPr>
                <a:defRPr/>
              </a:pPr>
              <a:t>233</a:t>
            </a:fld>
            <a:endParaRPr lang="tr-T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a:p>
            <a:endParaRPr lang="en-US"/>
          </a:p>
        </p:txBody>
      </p:sp>
      <p:sp>
        <p:nvSpPr>
          <p:cNvPr id="4" name="Slide Number Placeholder 3"/>
          <p:cNvSpPr>
            <a:spLocks noGrp="1"/>
          </p:cNvSpPr>
          <p:nvPr>
            <p:ph type="sldNum" sz="quarter" idx="5"/>
          </p:nvPr>
        </p:nvSpPr>
        <p:spPr/>
        <p:txBody>
          <a:bodyPr/>
          <a:lstStyle/>
          <a:p>
            <a:pPr>
              <a:defRPr/>
            </a:pPr>
            <a:fld id="{6664E953-92F6-494F-B586-003609573FB8}" type="slidenum">
              <a:rPr lang="tr-TR" smtClean="0"/>
              <a:pPr>
                <a:defRPr/>
              </a:pPr>
              <a:t>234</a:t>
            </a:fld>
            <a:endParaRPr lang="tr-T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238</a:t>
            </a:fld>
            <a:endParaRPr lang="tr-T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239</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a:t>It affects 20% of women, but is most prevalent among those who are </a:t>
            </a:r>
            <a:r>
              <a:rPr lang="en-US" err="1"/>
              <a:t>perimenopausal</a:t>
            </a:r>
            <a:r>
              <a:rPr lang="en-US"/>
              <a:t> and </a:t>
            </a:r>
            <a:r>
              <a:rPr lang="en-US" err="1"/>
              <a:t>multiparous</a:t>
            </a:r>
            <a:r>
              <a:rPr lang="en-US"/>
              <a:t> {Dietrich, 2010 #1;Benagiano, 2006 #2;Benagiano, 2009 #3;Benagiano, 2012 #4}.</a:t>
            </a:r>
            <a:endParaRPr lang="tr-TR"/>
          </a:p>
          <a:p>
            <a:pPr>
              <a:defRPr/>
            </a:pPr>
            <a:r>
              <a:rPr lang="en-US"/>
              <a:t>Because the diagnosis of </a:t>
            </a:r>
            <a:r>
              <a:rPr lang="en-US" err="1"/>
              <a:t>adenomyosis</a:t>
            </a:r>
            <a:r>
              <a:rPr lang="en-US"/>
              <a:t> is made by </a:t>
            </a:r>
            <a:r>
              <a:rPr lang="en-US" err="1"/>
              <a:t>histologic</a:t>
            </a:r>
            <a:r>
              <a:rPr lang="en-US"/>
              <a:t> analysis, the exact incidence has not been accurately determined. In various studies, the prevalence has been reported to range from 5 to 70% {</a:t>
            </a:r>
            <a:r>
              <a:rPr lang="en-US" err="1"/>
              <a:t>Azziz</a:t>
            </a:r>
            <a:r>
              <a:rPr lang="en-US"/>
              <a:t>, 1989 #18}. Overall, the mean frequency of </a:t>
            </a:r>
            <a:r>
              <a:rPr lang="en-US" err="1"/>
              <a:t>adenomyosis</a:t>
            </a:r>
            <a:r>
              <a:rPr lang="en-US"/>
              <a:t> at hysterectomy is approximately 20 to 30% {</a:t>
            </a:r>
            <a:r>
              <a:rPr lang="en-US" err="1"/>
              <a:t>Parazzini</a:t>
            </a:r>
            <a:r>
              <a:rPr lang="en-US"/>
              <a:t>, 2009 #15;Vercellini, 2006 #16}. Clinical series have demonstrated an increased frequency of </a:t>
            </a:r>
            <a:r>
              <a:rPr lang="en-US" err="1"/>
              <a:t>adenomyosis</a:t>
            </a:r>
            <a:r>
              <a:rPr lang="en-US"/>
              <a:t> in </a:t>
            </a:r>
            <a:r>
              <a:rPr lang="en-US" err="1"/>
              <a:t>multiparous</a:t>
            </a:r>
            <a:r>
              <a:rPr lang="en-US"/>
              <a:t> patients {</a:t>
            </a:r>
            <a:r>
              <a:rPr lang="en-US" err="1"/>
              <a:t>Vercellini</a:t>
            </a:r>
            <a:r>
              <a:rPr lang="en-US"/>
              <a:t>, 2006 #16;Taran, 2010 #17}. Pregnancy may be a risk factor due to the invasive nature of the </a:t>
            </a:r>
            <a:r>
              <a:rPr lang="en-US" err="1"/>
              <a:t>trophoblasts</a:t>
            </a:r>
            <a:r>
              <a:rPr lang="en-US"/>
              <a:t> into the </a:t>
            </a:r>
            <a:r>
              <a:rPr lang="en-US" err="1"/>
              <a:t>myometrium</a:t>
            </a:r>
            <a:r>
              <a:rPr lang="en-US"/>
              <a:t> during implantation. </a:t>
            </a:r>
            <a:r>
              <a:rPr lang="en-US" err="1"/>
              <a:t>Vercellini</a:t>
            </a:r>
            <a:r>
              <a:rPr lang="en-US"/>
              <a:t> et al observed that the frequency of </a:t>
            </a:r>
            <a:r>
              <a:rPr lang="en-US" err="1"/>
              <a:t>adenomyosis</a:t>
            </a:r>
            <a:r>
              <a:rPr lang="en-US"/>
              <a:t> was directly associated with the number of pregnancies {</a:t>
            </a:r>
            <a:r>
              <a:rPr lang="en-US" err="1"/>
              <a:t>Vercellini</a:t>
            </a:r>
            <a:r>
              <a:rPr lang="en-US"/>
              <a:t>, 2006 #16}. Some studies have suggested that trauma from pelvic surgery may trigger </a:t>
            </a:r>
            <a:r>
              <a:rPr lang="en-US" err="1"/>
              <a:t>invagination</a:t>
            </a:r>
            <a:r>
              <a:rPr lang="en-US"/>
              <a:t> of the </a:t>
            </a:r>
            <a:r>
              <a:rPr lang="en-US" err="1"/>
              <a:t>adenomyotic</a:t>
            </a:r>
            <a:r>
              <a:rPr lang="en-US"/>
              <a:t> tissue. </a:t>
            </a:r>
            <a:r>
              <a:rPr lang="en-US" err="1"/>
              <a:t>Parazzini</a:t>
            </a:r>
            <a:r>
              <a:rPr lang="en-US"/>
              <a:t> et al also observed higher rates of </a:t>
            </a:r>
            <a:r>
              <a:rPr lang="en-US" err="1"/>
              <a:t>adenomyosis</a:t>
            </a:r>
            <a:r>
              <a:rPr lang="en-US"/>
              <a:t> in patients who had undergone dilation and curettage {</a:t>
            </a:r>
            <a:r>
              <a:rPr lang="en-US" err="1"/>
              <a:t>Parazzini</a:t>
            </a:r>
            <a:r>
              <a:rPr lang="en-US"/>
              <a:t>, 2009 #15}. Seventy to 80% of </a:t>
            </a:r>
            <a:r>
              <a:rPr lang="en-US" err="1"/>
              <a:t>adenomyosis</a:t>
            </a:r>
            <a:r>
              <a:rPr lang="en-US"/>
              <a:t> cases are reported in women in the fourth and fifth decades of life. Five to 25% of </a:t>
            </a:r>
            <a:r>
              <a:rPr lang="en-US" err="1"/>
              <a:t>adenomyosis</a:t>
            </a:r>
            <a:r>
              <a:rPr lang="en-US"/>
              <a:t> cases are observed in patients younger than 39 years, and only 5-10% occur in women older than 60 years {</a:t>
            </a:r>
            <a:r>
              <a:rPr lang="en-US" err="1"/>
              <a:t>Azziz</a:t>
            </a:r>
            <a:r>
              <a:rPr lang="en-US"/>
              <a:t>, 1989 #18;Garcia, 2011 #5}.</a:t>
            </a:r>
            <a:endParaRPr lang="tr-TR"/>
          </a:p>
          <a:p>
            <a:pPr>
              <a:defRPr/>
            </a:pPr>
            <a:r>
              <a:rPr lang="tr-TR"/>
              <a:t>	</a:t>
            </a:r>
            <a:r>
              <a:rPr lang="en-US"/>
              <a:t>Fifty percent of women with symptoms have </a:t>
            </a:r>
            <a:r>
              <a:rPr lang="en-US" err="1"/>
              <a:t>menorrhagia</a:t>
            </a:r>
            <a:r>
              <a:rPr lang="en-US"/>
              <a:t>, 30% have </a:t>
            </a:r>
            <a:r>
              <a:rPr lang="en-US" err="1"/>
              <a:t>dysmenorrhea</a:t>
            </a:r>
            <a:r>
              <a:rPr lang="en-US"/>
              <a:t>, and 20% have </a:t>
            </a:r>
            <a:r>
              <a:rPr lang="en-US" err="1"/>
              <a:t>metrorrhagia</a:t>
            </a:r>
            <a:r>
              <a:rPr lang="en-US"/>
              <a:t>. Less common symptoms include </a:t>
            </a:r>
            <a:r>
              <a:rPr lang="en-US" err="1"/>
              <a:t>dyspareunia</a:t>
            </a:r>
            <a:r>
              <a:rPr lang="en-US"/>
              <a:t> and chronic pelvic pain {</a:t>
            </a:r>
            <a:r>
              <a:rPr lang="en-US" err="1"/>
              <a:t>Ferenczy</a:t>
            </a:r>
            <a:r>
              <a:rPr lang="en-US"/>
              <a:t>, 1998 #7;Bergeron, 2006 #9}. Endometriosis is observed in 6 to 22% of patients with </a:t>
            </a:r>
            <a:r>
              <a:rPr lang="en-US" err="1"/>
              <a:t>adenomyosis</a:t>
            </a:r>
            <a:r>
              <a:rPr lang="en-US"/>
              <a:t>, and </a:t>
            </a:r>
            <a:r>
              <a:rPr lang="en-US" err="1"/>
              <a:t>myomas</a:t>
            </a:r>
            <a:r>
              <a:rPr lang="en-US"/>
              <a:t> are concurrently observed in 35 to 55% of patients {</a:t>
            </a:r>
            <a:r>
              <a:rPr lang="en-US" err="1"/>
              <a:t>Ferenczy</a:t>
            </a:r>
            <a:r>
              <a:rPr lang="en-US"/>
              <a:t>, 1998 #7}. In a retrospective case-control study comparing </a:t>
            </a:r>
            <a:r>
              <a:rPr lang="en-US" err="1"/>
              <a:t>leiomyoma</a:t>
            </a:r>
            <a:r>
              <a:rPr lang="en-US"/>
              <a:t> and </a:t>
            </a:r>
            <a:r>
              <a:rPr lang="en-US" err="1"/>
              <a:t>adenomyosis</a:t>
            </a:r>
            <a:r>
              <a:rPr lang="en-US"/>
              <a:t> cases, </a:t>
            </a:r>
            <a:r>
              <a:rPr lang="en-US" err="1"/>
              <a:t>Taran</a:t>
            </a:r>
            <a:r>
              <a:rPr lang="en-US"/>
              <a:t> et al have found that </a:t>
            </a:r>
            <a:r>
              <a:rPr lang="en-US" err="1"/>
              <a:t>adenomyosis</a:t>
            </a:r>
            <a:r>
              <a:rPr lang="en-US"/>
              <a:t> was independently associated with younger age (41.1 years vs. 44.3 years), history of depression (57.1% vs. 24.7%), </a:t>
            </a:r>
            <a:r>
              <a:rPr lang="en-US" err="1"/>
              <a:t>dysmenorrhea</a:t>
            </a:r>
            <a:r>
              <a:rPr lang="en-US"/>
              <a:t> (65.7% vs. 42.3%), and pelvic pain (52.9% vs. 21.1%) in a multivariable unconditional logistic regression analysis compared with women with </a:t>
            </a:r>
            <a:r>
              <a:rPr lang="en-US" err="1"/>
              <a:t>leiomyomas</a:t>
            </a:r>
            <a:r>
              <a:rPr lang="en-US"/>
              <a:t>. Furthermore, in a second multivariate model where all subjects had uteri weighing &gt;150 g, women with </a:t>
            </a:r>
            <a:r>
              <a:rPr lang="en-US" err="1"/>
              <a:t>adenomyosis</a:t>
            </a:r>
            <a:r>
              <a:rPr lang="en-US"/>
              <a:t> were more likely to have a history of depression (52.6% vs. 22.2%) and endometriosis (26.3% vs. 2.8%) compared with women with </a:t>
            </a:r>
            <a:r>
              <a:rPr lang="en-US" err="1"/>
              <a:t>leiomyomas</a:t>
            </a:r>
            <a:r>
              <a:rPr lang="en-US"/>
              <a:t> {</a:t>
            </a:r>
            <a:r>
              <a:rPr lang="en-US" err="1"/>
              <a:t>Taran</a:t>
            </a:r>
            <a:r>
              <a:rPr lang="en-US"/>
              <a:t>, 2010 #17}. </a:t>
            </a:r>
            <a:endParaRPr lang="tr-TR"/>
          </a:p>
          <a:p>
            <a:pPr>
              <a:defRPr/>
            </a:pPr>
            <a:endParaRPr lang="tr-TR"/>
          </a:p>
          <a:p>
            <a:pPr>
              <a:defRPr/>
            </a:pPr>
            <a:endParaRPr lang="en-US"/>
          </a:p>
        </p:txBody>
      </p:sp>
      <p:sp>
        <p:nvSpPr>
          <p:cNvPr id="4" name="Slide Number Placeholder 3"/>
          <p:cNvSpPr>
            <a:spLocks noGrp="1"/>
          </p:cNvSpPr>
          <p:nvPr>
            <p:ph type="sldNum" sz="quarter" idx="5"/>
          </p:nvPr>
        </p:nvSpPr>
        <p:spPr/>
        <p:txBody>
          <a:bodyPr/>
          <a:lstStyle/>
          <a:p>
            <a:pPr>
              <a:defRPr/>
            </a:pPr>
            <a:fld id="{4BF73B87-7711-4570-BC88-B2B0F1207253}" type="slidenum">
              <a:rPr lang="tr-TR" smtClean="0"/>
              <a:pPr>
                <a:defRPr/>
              </a:pPr>
              <a:t>17</a:t>
            </a:fld>
            <a:endParaRPr lang="tr-TR"/>
          </a:p>
        </p:txBody>
      </p:sp>
    </p:spTree>
    <p:extLst>
      <p:ext uri="{BB962C8B-B14F-4D97-AF65-F5344CB8AC3E}">
        <p14:creationId xmlns:p14="http://schemas.microsoft.com/office/powerpoint/2010/main" val="194016417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240</a:t>
            </a:fld>
            <a:endParaRPr lang="tr-T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r>
              <a:rPr lang="en-US"/>
              <a:t>Objective: To determine the effects of new conservative surgical management for diffuse uterine adenomyosis.</a:t>
            </a:r>
          </a:p>
          <a:p>
            <a:r>
              <a:rPr lang="en-US"/>
              <a:t>Design: Retrospective clinical study.</a:t>
            </a:r>
          </a:p>
          <a:p>
            <a:r>
              <a:rPr lang="en-US"/>
              <a:t>Setting: Gynecology department in a general hospital.</a:t>
            </a:r>
          </a:p>
          <a:p>
            <a:r>
              <a:rPr lang="en-US"/>
              <a:t>Patient(s): A total of 44 women with diffuse adenomyosis.</a:t>
            </a:r>
          </a:p>
          <a:p>
            <a:r>
              <a:rPr lang="en-US"/>
              <a:t>Intervention(s): Conservative surgical management.</a:t>
            </a:r>
          </a:p>
          <a:p>
            <a:r>
              <a:rPr lang="en-US"/>
              <a:t>Main Outcome Measure(s): Mean visual analog scale score of dysmenorrhea and menorrhagia after a 3-month</a:t>
            </a:r>
          </a:p>
          <a:p>
            <a:r>
              <a:rPr lang="en-US"/>
              <a:t>follow-up.</a:t>
            </a:r>
          </a:p>
          <a:p>
            <a:r>
              <a:rPr lang="en-US"/>
              <a:t>Result(s): After this surgery, the mean visual analog scale score of dysmenorrhea decreased from 9.4 to 0.8, and</a:t>
            </a:r>
          </a:p>
          <a:p>
            <a:r>
              <a:rPr lang="en-US"/>
              <a:t>anemia due to menorrhagia improved in all women. Two patients became pregnant, with one interstitial pregnancy</a:t>
            </a:r>
          </a:p>
          <a:p>
            <a:r>
              <a:rPr lang="en-US"/>
              <a:t>and one normal pregnancy that is continuing. No major complications or sequelae were observed.</a:t>
            </a:r>
          </a:p>
          <a:p>
            <a:r>
              <a:rPr lang="en-US"/>
              <a:t>Conclusion(s): This procedure should be considered as a therapeutic option in women with symptoms of diffuse</a:t>
            </a:r>
          </a:p>
          <a:p>
            <a:r>
              <a:rPr lang="en-US"/>
              <a:t>uterine adenomyosis who wish to avoid hysterectomy. (Fertil Steril 2010;94:715–9. 2010 by American Society</a:t>
            </a:r>
          </a:p>
          <a:p>
            <a:r>
              <a:rPr lang="en-US"/>
              <a:t>for Reproductive Medicine.)</a:t>
            </a:r>
          </a:p>
        </p:txBody>
      </p:sp>
      <p:sp>
        <p:nvSpPr>
          <p:cNvPr id="4" name="Slide Number Placeholder 3"/>
          <p:cNvSpPr>
            <a:spLocks noGrp="1"/>
          </p:cNvSpPr>
          <p:nvPr>
            <p:ph type="sldNum" sz="quarter" idx="5"/>
          </p:nvPr>
        </p:nvSpPr>
        <p:spPr/>
        <p:txBody>
          <a:bodyPr/>
          <a:lstStyle/>
          <a:p>
            <a:pPr>
              <a:defRPr/>
            </a:pPr>
            <a:fld id="{49B01B21-C1B1-47BD-ABAA-7C5F348B9A07}" type="slidenum">
              <a:rPr lang="tr-TR" smtClean="0"/>
              <a:pPr>
                <a:defRPr/>
              </a:pPr>
              <a:t>241</a:t>
            </a:fld>
            <a:endParaRPr lang="tr-T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a:t>Objective: To determine the effects of new conservative surgical management for diffuse uterine adenomyosis.</a:t>
            </a:r>
          </a:p>
          <a:p>
            <a:r>
              <a:rPr lang="en-US"/>
              <a:t>Design: Retrospective clinical study.</a:t>
            </a:r>
          </a:p>
          <a:p>
            <a:r>
              <a:rPr lang="en-US"/>
              <a:t>Setting: Gynecology department in a general hospital.</a:t>
            </a:r>
          </a:p>
          <a:p>
            <a:r>
              <a:rPr lang="en-US"/>
              <a:t>Patient(s): A total of 44 women with diffuse adenomyosis.</a:t>
            </a:r>
          </a:p>
          <a:p>
            <a:r>
              <a:rPr lang="en-US"/>
              <a:t>Intervention(s): Conservative surgical management.</a:t>
            </a:r>
          </a:p>
          <a:p>
            <a:r>
              <a:rPr lang="en-US"/>
              <a:t>Main Outcome Measure(s): Mean visual analog scale score of dysmenorrhea and menorrhagia after a 3-month</a:t>
            </a:r>
          </a:p>
          <a:p>
            <a:r>
              <a:rPr lang="en-US"/>
              <a:t>follow-up.</a:t>
            </a:r>
          </a:p>
          <a:p>
            <a:r>
              <a:rPr lang="en-US"/>
              <a:t>Result(s): After this surgery, the mean visual analog scale score of dysmenorrhea decreased from 9.4 to 0.8, and</a:t>
            </a:r>
          </a:p>
          <a:p>
            <a:r>
              <a:rPr lang="en-US"/>
              <a:t>anemia due to menorrhagia improved in all women. Two patients became pregnant, with one interstitial pregnancy</a:t>
            </a:r>
          </a:p>
          <a:p>
            <a:r>
              <a:rPr lang="en-US"/>
              <a:t>and one normal pregnancy that is continuing. No major complications or sequelae were observed.</a:t>
            </a:r>
          </a:p>
          <a:p>
            <a:r>
              <a:rPr lang="en-US"/>
              <a:t>Conclusion(s): This procedure should be considered as a therapeutic option in women with symptoms of diffuse</a:t>
            </a:r>
          </a:p>
          <a:p>
            <a:r>
              <a:rPr lang="en-US"/>
              <a:t>uterine adenomyosis who wish to avoid hysterectomy. (Fertil Steril 2010;94:715–9. 2010 by American Society</a:t>
            </a:r>
          </a:p>
          <a:p>
            <a:r>
              <a:rPr lang="en-US"/>
              <a:t>for Reproductive Medicine.)</a:t>
            </a:r>
          </a:p>
        </p:txBody>
      </p:sp>
      <p:sp>
        <p:nvSpPr>
          <p:cNvPr id="4" name="Slide Number Placeholder 3"/>
          <p:cNvSpPr>
            <a:spLocks noGrp="1"/>
          </p:cNvSpPr>
          <p:nvPr>
            <p:ph type="sldNum" sz="quarter" idx="5"/>
          </p:nvPr>
        </p:nvSpPr>
        <p:spPr/>
        <p:txBody>
          <a:bodyPr/>
          <a:lstStyle/>
          <a:p>
            <a:pPr>
              <a:defRPr/>
            </a:pPr>
            <a:fld id="{1049FEF7-5488-4515-893B-27E7CBB883B7}" type="slidenum">
              <a:rPr lang="tr-TR" smtClean="0"/>
              <a:pPr>
                <a:defRPr/>
              </a:pPr>
              <a:t>242</a:t>
            </a:fld>
            <a:endParaRPr lang="tr-T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a:t>Objective: To determine the effects of new conservative surgical management for diffuse uterine adenomyosis.</a:t>
            </a:r>
          </a:p>
          <a:p>
            <a:r>
              <a:rPr lang="en-US"/>
              <a:t>Design: Retrospective clinical study.</a:t>
            </a:r>
          </a:p>
          <a:p>
            <a:r>
              <a:rPr lang="en-US"/>
              <a:t>Setting: Gynecology department in a general hospital.</a:t>
            </a:r>
          </a:p>
          <a:p>
            <a:r>
              <a:rPr lang="en-US"/>
              <a:t>Patient(s): A total of 44 women with diffuse adenomyosis.</a:t>
            </a:r>
          </a:p>
          <a:p>
            <a:r>
              <a:rPr lang="en-US"/>
              <a:t>Intervention(s): Conservative surgical management.</a:t>
            </a:r>
          </a:p>
          <a:p>
            <a:r>
              <a:rPr lang="en-US"/>
              <a:t>Main Outcome Measure(s): Mean visual analog scale score of dysmenorrhea and menorrhagia after a 3-month</a:t>
            </a:r>
          </a:p>
          <a:p>
            <a:r>
              <a:rPr lang="en-US"/>
              <a:t>follow-up.</a:t>
            </a:r>
          </a:p>
          <a:p>
            <a:r>
              <a:rPr lang="en-US"/>
              <a:t>Result(s): After this surgery, the mean visual analog scale score of dysmenorrhea decreased from 9.4 to 0.8, and</a:t>
            </a:r>
          </a:p>
          <a:p>
            <a:r>
              <a:rPr lang="en-US"/>
              <a:t>anemia due to menorrhagia improved in all women. Two patients became pregnant, with one interstitial pregnancy</a:t>
            </a:r>
          </a:p>
          <a:p>
            <a:r>
              <a:rPr lang="en-US"/>
              <a:t>and one normal pregnancy that is continuing. No major complications or sequelae were observed.</a:t>
            </a:r>
          </a:p>
          <a:p>
            <a:r>
              <a:rPr lang="en-US"/>
              <a:t>Conclusion(s): This procedure should be considered as a therapeutic option in women with symptoms of diffuse</a:t>
            </a:r>
          </a:p>
          <a:p>
            <a:r>
              <a:rPr lang="en-US"/>
              <a:t>uterine adenomyosis who wish to avoid hysterectomy. (Fertil Steril 2010;94:715–9. 2010 by American Society</a:t>
            </a:r>
          </a:p>
          <a:p>
            <a:r>
              <a:rPr lang="en-US"/>
              <a:t>for Reproductive Medicine.)</a:t>
            </a:r>
          </a:p>
        </p:txBody>
      </p:sp>
      <p:sp>
        <p:nvSpPr>
          <p:cNvPr id="4" name="Slide Number Placeholder 3"/>
          <p:cNvSpPr>
            <a:spLocks noGrp="1"/>
          </p:cNvSpPr>
          <p:nvPr>
            <p:ph type="sldNum" sz="quarter" idx="5"/>
          </p:nvPr>
        </p:nvSpPr>
        <p:spPr/>
        <p:txBody>
          <a:bodyPr/>
          <a:lstStyle/>
          <a:p>
            <a:pPr>
              <a:defRPr/>
            </a:pPr>
            <a:fld id="{CE1E7809-F88F-44E6-9B41-29C211E97CD3}" type="slidenum">
              <a:rPr lang="tr-TR" smtClean="0"/>
              <a:pPr>
                <a:defRPr/>
              </a:pPr>
              <a:t>243</a:t>
            </a:fld>
            <a:endParaRPr lang="tr-T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In women who wish to maintain fertility, excision can be performed if sufficient </a:t>
            </a:r>
            <a:r>
              <a:rPr lang="en-US" err="1"/>
              <a:t>myometrium</a:t>
            </a:r>
            <a:r>
              <a:rPr lang="en-US"/>
              <a:t> is left and if scar formation does not interfere with uterine expansion {</a:t>
            </a:r>
            <a:r>
              <a:rPr lang="en-US" err="1"/>
              <a:t>Osada</a:t>
            </a:r>
            <a:r>
              <a:rPr lang="en-US"/>
              <a:t>, 2011 #32;Nishida, 2010 #35;Dai, 2012 #36}.The rate of spontaneous abortion (38.8%) were reported to be higher than in the general population after the </a:t>
            </a:r>
            <a:r>
              <a:rPr lang="en-US" err="1"/>
              <a:t>excisional</a:t>
            </a:r>
            <a:r>
              <a:rPr lang="en-US"/>
              <a:t> procedure. This is likely due to uterine scar tissue formation, which can affect the gestation capability of the uterus {</a:t>
            </a:r>
            <a:r>
              <a:rPr lang="en-US" err="1"/>
              <a:t>Fedele</a:t>
            </a:r>
            <a:r>
              <a:rPr lang="en-US"/>
              <a:t>, 1993 #34}. However, a small study demonstrated that conservative treatment with </a:t>
            </a:r>
            <a:r>
              <a:rPr lang="en-US" err="1"/>
              <a:t>adenomyoma</a:t>
            </a:r>
            <a:r>
              <a:rPr lang="en-US"/>
              <a:t> excision (mean size, 55 mm) resulted in a 70% pregnancy rate (49 of 71 patients), with relief of symptoms of </a:t>
            </a:r>
            <a:r>
              <a:rPr lang="en-US" err="1"/>
              <a:t>menorrhagia</a:t>
            </a:r>
            <a:r>
              <a:rPr lang="en-US"/>
              <a:t> and </a:t>
            </a:r>
            <a:r>
              <a:rPr lang="en-US" err="1"/>
              <a:t>dysmenorrhea</a:t>
            </a:r>
            <a:r>
              <a:rPr lang="en-US"/>
              <a:t> {Wang, 2009 #33;Wang, 2009 #37}. In another prospective case series followed for 10 years from June 1998 to August 2008, 104 women with severe </a:t>
            </a:r>
            <a:r>
              <a:rPr lang="en-US" err="1"/>
              <a:t>adenomyosis</a:t>
            </a:r>
            <a:r>
              <a:rPr lang="en-US"/>
              <a:t> verified </a:t>
            </a:r>
            <a:r>
              <a:rPr lang="en-US" err="1"/>
              <a:t>histologically</a:t>
            </a:r>
            <a:r>
              <a:rPr lang="en-US"/>
              <a:t> and with magnetic resonance imaging were analyzed {</a:t>
            </a:r>
            <a:r>
              <a:rPr lang="en-US" err="1"/>
              <a:t>Osada</a:t>
            </a:r>
            <a:r>
              <a:rPr lang="en-US"/>
              <a:t>, 2011 #32}. Of 26 women who wished to conceive, 16 became pregnant, 14 (53.8%) went to term and delivered a healthy baby and there were no cases of uterine rupture</a:t>
            </a:r>
            <a:endParaRPr lang="tr-TR"/>
          </a:p>
          <a:p>
            <a:endParaRPr lang="en-US"/>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244</a:t>
            </a:fld>
            <a:endParaRPr lang="tr-T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252</a:t>
            </a:fld>
            <a:endParaRPr lang="tr-T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256</a:t>
            </a:fld>
            <a:endParaRPr lang="tr-T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a:t>The most promising medical therapy based on the literature is the LNG-IUS because of its ability to provide hormonal suppression to improve symptoms, with a low profile of adverse effects, while enabling women to maintain future fertility. The LNG-IUS releases 20 mcg of </a:t>
            </a:r>
            <a:r>
              <a:rPr lang="en-US" err="1"/>
              <a:t>levonorgestrel</a:t>
            </a:r>
            <a:r>
              <a:rPr lang="en-US"/>
              <a:t> daily and seems to be an effective treatment for </a:t>
            </a:r>
            <a:r>
              <a:rPr lang="en-US" err="1"/>
              <a:t>adenomyosis</a:t>
            </a:r>
            <a:r>
              <a:rPr lang="en-US"/>
              <a:t>. The LNG-IUS has proved to decrease symptoms of </a:t>
            </a:r>
            <a:r>
              <a:rPr lang="en-US" err="1"/>
              <a:t>dysmenorrhea</a:t>
            </a:r>
            <a:r>
              <a:rPr lang="en-US"/>
              <a:t> and </a:t>
            </a:r>
            <a:r>
              <a:rPr lang="en-US" err="1"/>
              <a:t>menorrhagia</a:t>
            </a:r>
            <a:r>
              <a:rPr lang="en-US"/>
              <a:t>, increasing the </a:t>
            </a:r>
            <a:r>
              <a:rPr lang="en-US" err="1"/>
              <a:t>hematocrit</a:t>
            </a:r>
            <a:r>
              <a:rPr lang="en-US"/>
              <a:t> concentration following 3 months of treatment. The use of LNG-IUS is associated with </a:t>
            </a:r>
            <a:r>
              <a:rPr lang="en-US" err="1"/>
              <a:t>decidualization</a:t>
            </a:r>
            <a:r>
              <a:rPr lang="en-US"/>
              <a:t> of the endometrium and is also thought to act directly on </a:t>
            </a:r>
            <a:r>
              <a:rPr lang="en-US" err="1"/>
              <a:t>adenomyotic</a:t>
            </a:r>
            <a:r>
              <a:rPr lang="en-US"/>
              <a:t> deposits by </a:t>
            </a:r>
            <a:r>
              <a:rPr lang="en-US" err="1"/>
              <a:t>downregulating</a:t>
            </a:r>
            <a:r>
              <a:rPr lang="en-US"/>
              <a:t> the estrogen receptors. This, in turn, reduces the size of </a:t>
            </a:r>
            <a:r>
              <a:rPr lang="en-US" err="1"/>
              <a:t>adenomyotic</a:t>
            </a:r>
            <a:r>
              <a:rPr lang="en-US"/>
              <a:t> foci, improves contractility of the uterus to decrease blood loss, and improves </a:t>
            </a:r>
            <a:r>
              <a:rPr lang="en-US" err="1"/>
              <a:t>dysmenorrhea</a:t>
            </a:r>
            <a:r>
              <a:rPr lang="en-US"/>
              <a:t> by reducing prostaglandin production within the endometrium. Studies have demonstrated that use of the LNG-IUS results in improvement of symptoms such as </a:t>
            </a:r>
            <a:r>
              <a:rPr lang="en-US" err="1"/>
              <a:t>menorrhagia</a:t>
            </a:r>
            <a:r>
              <a:rPr lang="en-US"/>
              <a:t> and </a:t>
            </a:r>
            <a:r>
              <a:rPr lang="en-US" err="1"/>
              <a:t>dysmenorrhea</a:t>
            </a:r>
            <a:r>
              <a:rPr lang="en-US"/>
              <a:t>, and radiologic changes in </a:t>
            </a:r>
            <a:r>
              <a:rPr lang="en-US" err="1"/>
              <a:t>adenomyotic</a:t>
            </a:r>
            <a:r>
              <a:rPr lang="en-US"/>
              <a:t> uterus. However, none of these studies were randomized controlled trials, and patients were not followed up after removal of the IUD. In a recent prospective randomized clinical trial, it has been reported that LNG-IUS demonstrates significant and comparable improvements in hemoglobin levels to hysterectomy in treating </a:t>
            </a:r>
            <a:r>
              <a:rPr lang="en-US" err="1"/>
              <a:t>adenomyosis</a:t>
            </a:r>
            <a:r>
              <a:rPr lang="en-US"/>
              <a:t>-associated </a:t>
            </a:r>
            <a:r>
              <a:rPr lang="en-US" err="1"/>
              <a:t>menorrhagia</a:t>
            </a:r>
            <a:r>
              <a:rPr lang="en-US"/>
              <a:t> during the first year. Although both treatments lead to improvements in health-related quality of life, LNG-IUS seems to have superior effects on psychological and social life {</a:t>
            </a:r>
            <a:r>
              <a:rPr lang="en-US" err="1"/>
              <a:t>Ozdegirmenci</a:t>
            </a:r>
            <a:r>
              <a:rPr lang="en-US"/>
              <a:t>, 2011 #40}. Therapy with the LNG-IUS may be beneficial in women who desire to conceive after removal of the IUD {Farquhar, 2006 #10;Sheng, 2009 #19;Bragheto, 2007 #21;Fedele, 2008 #20}. Adverse effects include breakthrough bleeding, headache, breast tenderness, acne, and weight gain {Garcia, 2011 #5}. </a:t>
            </a:r>
            <a:endParaRPr lang="tr-TR"/>
          </a:p>
          <a:p>
            <a:pPr>
              <a:defRPr/>
            </a:pPr>
            <a:endParaRPr lang="en-US"/>
          </a:p>
        </p:txBody>
      </p:sp>
      <p:sp>
        <p:nvSpPr>
          <p:cNvPr id="4" name="Slide Number Placeholder 3"/>
          <p:cNvSpPr>
            <a:spLocks noGrp="1"/>
          </p:cNvSpPr>
          <p:nvPr>
            <p:ph type="sldNum" sz="quarter" idx="5"/>
          </p:nvPr>
        </p:nvSpPr>
        <p:spPr/>
        <p:txBody>
          <a:bodyPr/>
          <a:lstStyle/>
          <a:p>
            <a:pPr>
              <a:defRPr/>
            </a:pPr>
            <a:fld id="{6CE4C6A1-E75F-4786-AC7E-653BB5714B87}" type="slidenum">
              <a:rPr lang="tr-TR" smtClean="0"/>
              <a:pPr>
                <a:defRPr/>
              </a:pPr>
              <a:t>260</a:t>
            </a:fld>
            <a:endParaRPr lang="tr-T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t>Objective: To compare the </a:t>
            </a:r>
            <a:r>
              <a:rPr lang="en-US" err="1"/>
              <a:t>levonorgestrel</a:t>
            </a:r>
            <a:r>
              <a:rPr lang="en-US"/>
              <a:t> intrauterine system (LNG-IUS) with hysterectomy in patients with</a:t>
            </a:r>
          </a:p>
          <a:p>
            <a:pPr>
              <a:defRPr/>
            </a:pPr>
            <a:r>
              <a:rPr lang="en-US" err="1"/>
              <a:t>adenomyosis</a:t>
            </a:r>
            <a:r>
              <a:rPr lang="en-US"/>
              <a:t> and to study the effects of both treatments on quality of life (QOL).</a:t>
            </a:r>
          </a:p>
          <a:p>
            <a:pPr>
              <a:defRPr/>
            </a:pPr>
            <a:r>
              <a:rPr lang="en-US"/>
              <a:t>Design: Prospective randomized clinical trial.</a:t>
            </a:r>
          </a:p>
          <a:p>
            <a:pPr>
              <a:defRPr/>
            </a:pPr>
            <a:r>
              <a:rPr lang="en-US"/>
              <a:t>Setting: Women’s health teaching and research hospital.</a:t>
            </a:r>
          </a:p>
          <a:p>
            <a:pPr>
              <a:defRPr/>
            </a:pPr>
            <a:r>
              <a:rPr lang="en-US"/>
              <a:t>Patient(s): Eighty-six patients (43 patients for each group) were enrolled, but only 75 women continued the study.</a:t>
            </a:r>
          </a:p>
          <a:p>
            <a:pPr>
              <a:defRPr/>
            </a:pPr>
            <a:r>
              <a:rPr lang="en-US"/>
              <a:t>Intervention(s): Women interpreted as having </a:t>
            </a:r>
            <a:r>
              <a:rPr lang="en-US" err="1"/>
              <a:t>adenomyosis</a:t>
            </a:r>
            <a:r>
              <a:rPr lang="en-US"/>
              <a:t> on </a:t>
            </a:r>
            <a:r>
              <a:rPr lang="en-US" err="1"/>
              <a:t>transvaginal</a:t>
            </a:r>
            <a:r>
              <a:rPr lang="en-US"/>
              <a:t> ultrasound and magnetic resonance</a:t>
            </a:r>
          </a:p>
          <a:p>
            <a:pPr>
              <a:defRPr/>
            </a:pPr>
            <a:r>
              <a:rPr lang="en-US"/>
              <a:t>imaging were assigned to receive either LNG-IUS or hysterectomy.</a:t>
            </a:r>
          </a:p>
          <a:p>
            <a:pPr>
              <a:defRPr/>
            </a:pPr>
            <a:r>
              <a:rPr lang="en-US"/>
              <a:t>Main Outcome Measure(s): Clinical measures of menstrual bleeding as number of used pads/day during menstruation,</a:t>
            </a:r>
          </a:p>
          <a:p>
            <a:pPr>
              <a:defRPr/>
            </a:pPr>
            <a:r>
              <a:rPr lang="en-US"/>
              <a:t>hemoglobin levels, and health-related QOL variables were assessed. Each woman was followed up for 1 year</a:t>
            </a:r>
          </a:p>
          <a:p>
            <a:pPr>
              <a:defRPr/>
            </a:pPr>
            <a:r>
              <a:rPr lang="en-US"/>
              <a:t>after treatment.</a:t>
            </a:r>
          </a:p>
          <a:p>
            <a:pPr>
              <a:defRPr/>
            </a:pPr>
            <a:r>
              <a:rPr lang="en-US"/>
              <a:t>Result(s): LNG-IUS increased the hemoglobin levels at the sixth month and first year of the treatment to the comparable</a:t>
            </a:r>
          </a:p>
          <a:p>
            <a:pPr>
              <a:defRPr/>
            </a:pPr>
            <a:r>
              <a:rPr lang="en-US"/>
              <a:t>levels with hysterectomy. When pretreatment and post-treatment QOL scores of groups were compared,</a:t>
            </a:r>
          </a:p>
          <a:p>
            <a:pPr>
              <a:defRPr/>
            </a:pPr>
            <a:r>
              <a:rPr lang="en-US"/>
              <a:t>three of the five mean domain scores (physical, environmental, environmental-TR) were increased in patients</a:t>
            </a:r>
          </a:p>
          <a:p>
            <a:pPr>
              <a:defRPr/>
            </a:pPr>
            <a:r>
              <a:rPr lang="en-US"/>
              <a:t>treated with hysterectomy, while in patients managed with LNG-IUS, all five mean domain scores were increased.</a:t>
            </a:r>
          </a:p>
          <a:p>
            <a:pPr>
              <a:defRPr/>
            </a:pPr>
            <a:r>
              <a:rPr lang="en-US"/>
              <a:t>Conclusion(s): It seems that LNG-IUS demonstrates significant and comparable improvements in hemoglobin</a:t>
            </a:r>
          </a:p>
          <a:p>
            <a:pPr>
              <a:defRPr/>
            </a:pPr>
            <a:r>
              <a:rPr lang="en-US"/>
              <a:t>levels to hysterectomy in treating </a:t>
            </a:r>
            <a:r>
              <a:rPr lang="en-US" err="1"/>
              <a:t>adenomyosis</a:t>
            </a:r>
            <a:r>
              <a:rPr lang="en-US"/>
              <a:t>-associated </a:t>
            </a:r>
            <a:r>
              <a:rPr lang="en-US" err="1"/>
              <a:t>menorrhagia</a:t>
            </a:r>
            <a:r>
              <a:rPr lang="en-US"/>
              <a:t> during the first year. Although both</a:t>
            </a:r>
          </a:p>
          <a:p>
            <a:pPr>
              <a:defRPr/>
            </a:pPr>
            <a:r>
              <a:rPr lang="en-US"/>
              <a:t>treatments lead to improvements in health-related QOL, LNG-IUS seems to have superior effects on</a:t>
            </a:r>
          </a:p>
          <a:p>
            <a:pPr>
              <a:defRPr/>
            </a:pPr>
            <a:r>
              <a:rPr lang="en-US"/>
              <a:t>psychological and social life. It may be a promising alternative therapy to hysterectomy. (</a:t>
            </a:r>
            <a:r>
              <a:rPr lang="en-US" err="1"/>
              <a:t>Fertil</a:t>
            </a:r>
            <a:r>
              <a:rPr lang="en-US"/>
              <a:t> </a:t>
            </a:r>
            <a:r>
              <a:rPr lang="en-US" err="1"/>
              <a:t>Steril</a:t>
            </a:r>
            <a:r>
              <a:rPr lang="en-US"/>
              <a:t> 2011;95:</a:t>
            </a:r>
          </a:p>
          <a:p>
            <a:pPr>
              <a:defRPr/>
            </a:pPr>
            <a:r>
              <a:rPr lang="en-US"/>
              <a:t>497–502. 2011 by American Society for Reproductive Medicine.)</a:t>
            </a:r>
          </a:p>
          <a:p>
            <a:pPr>
              <a:defRPr/>
            </a:pPr>
            <a:endParaRPr lang="en-US"/>
          </a:p>
        </p:txBody>
      </p:sp>
      <p:sp>
        <p:nvSpPr>
          <p:cNvPr id="69636" name="Slide Number Placeholder 3"/>
          <p:cNvSpPr>
            <a:spLocks noGrp="1"/>
          </p:cNvSpPr>
          <p:nvPr>
            <p:ph type="sldNum" sz="quarter" idx="5"/>
          </p:nvPr>
        </p:nvSpPr>
        <p:spPr/>
        <p:txBody>
          <a:bodyPr/>
          <a:lstStyle/>
          <a:p>
            <a:pPr>
              <a:defRPr/>
            </a:pPr>
            <a:fld id="{71BA0D14-612C-4E9F-B64C-B08ED3D82333}" type="slidenum">
              <a:rPr lang="tr-TR" smtClean="0"/>
              <a:pPr>
                <a:defRPr/>
              </a:pPr>
              <a:t>261</a:t>
            </a:fld>
            <a:endParaRPr lang="tr-T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t>Objective: To compare the </a:t>
            </a:r>
            <a:r>
              <a:rPr lang="en-US" err="1"/>
              <a:t>levonorgestrel</a:t>
            </a:r>
            <a:r>
              <a:rPr lang="en-US"/>
              <a:t> intrauterine system (LNG-IUS) with hysterectomy in patients with</a:t>
            </a:r>
          </a:p>
          <a:p>
            <a:pPr>
              <a:defRPr/>
            </a:pPr>
            <a:r>
              <a:rPr lang="en-US" err="1"/>
              <a:t>adenomyosis</a:t>
            </a:r>
            <a:r>
              <a:rPr lang="en-US"/>
              <a:t> and to study the effects of both treatments on quality of life (QOL).</a:t>
            </a:r>
          </a:p>
          <a:p>
            <a:pPr>
              <a:defRPr/>
            </a:pPr>
            <a:r>
              <a:rPr lang="en-US"/>
              <a:t>Design: Prospective randomized clinical trial.</a:t>
            </a:r>
          </a:p>
          <a:p>
            <a:pPr>
              <a:defRPr/>
            </a:pPr>
            <a:r>
              <a:rPr lang="en-US"/>
              <a:t>Setting: Women’s health teaching and research hospital.</a:t>
            </a:r>
          </a:p>
          <a:p>
            <a:pPr>
              <a:defRPr/>
            </a:pPr>
            <a:r>
              <a:rPr lang="en-US"/>
              <a:t>Patient(s): Eighty-six patients (43 patients for each group) were enrolled, but only 75 women continued the study.</a:t>
            </a:r>
          </a:p>
          <a:p>
            <a:pPr>
              <a:defRPr/>
            </a:pPr>
            <a:r>
              <a:rPr lang="en-US"/>
              <a:t>Intervention(s): Women interpreted as having </a:t>
            </a:r>
            <a:r>
              <a:rPr lang="en-US" err="1"/>
              <a:t>adenomyosis</a:t>
            </a:r>
            <a:r>
              <a:rPr lang="en-US"/>
              <a:t> on </a:t>
            </a:r>
            <a:r>
              <a:rPr lang="en-US" err="1"/>
              <a:t>transvaginal</a:t>
            </a:r>
            <a:r>
              <a:rPr lang="en-US"/>
              <a:t> ultrasound and magnetic resonance</a:t>
            </a:r>
          </a:p>
          <a:p>
            <a:pPr>
              <a:defRPr/>
            </a:pPr>
            <a:r>
              <a:rPr lang="en-US"/>
              <a:t>imaging were assigned to receive either LNG-IUS or hysterectomy.</a:t>
            </a:r>
          </a:p>
          <a:p>
            <a:pPr>
              <a:defRPr/>
            </a:pPr>
            <a:r>
              <a:rPr lang="en-US"/>
              <a:t>Main Outcome Measure(s): Clinical measures of menstrual bleeding as number of used pads/day during menstruation,</a:t>
            </a:r>
          </a:p>
          <a:p>
            <a:pPr>
              <a:defRPr/>
            </a:pPr>
            <a:r>
              <a:rPr lang="en-US"/>
              <a:t>hemoglobin levels, and health-related QOL variables were assessed. Each woman was followed up for 1 year</a:t>
            </a:r>
          </a:p>
          <a:p>
            <a:pPr>
              <a:defRPr/>
            </a:pPr>
            <a:r>
              <a:rPr lang="en-US"/>
              <a:t>after treatment.</a:t>
            </a:r>
          </a:p>
          <a:p>
            <a:pPr>
              <a:defRPr/>
            </a:pPr>
            <a:r>
              <a:rPr lang="en-US"/>
              <a:t>Result(s): LNG-IUS increased the hemoglobin levels at the sixth month and first year of the treatment to the comparable</a:t>
            </a:r>
          </a:p>
          <a:p>
            <a:pPr>
              <a:defRPr/>
            </a:pPr>
            <a:r>
              <a:rPr lang="en-US"/>
              <a:t>levels with hysterectomy. When pretreatment and post-treatment QOL scores of groups were compared,</a:t>
            </a:r>
          </a:p>
          <a:p>
            <a:pPr>
              <a:defRPr/>
            </a:pPr>
            <a:r>
              <a:rPr lang="en-US"/>
              <a:t>three of the five mean domain scores (physical, environmental, environmental-TR) were increased in patients</a:t>
            </a:r>
          </a:p>
          <a:p>
            <a:pPr>
              <a:defRPr/>
            </a:pPr>
            <a:r>
              <a:rPr lang="en-US"/>
              <a:t>treated with hysterectomy, while in patients managed with LNG-IUS, all five mean domain scores were increased.</a:t>
            </a:r>
          </a:p>
          <a:p>
            <a:pPr>
              <a:defRPr/>
            </a:pPr>
            <a:r>
              <a:rPr lang="en-US"/>
              <a:t>Conclusion(s): It seems that LNG-IUS demonstrates significant and comparable improvements in hemoglobin</a:t>
            </a:r>
          </a:p>
          <a:p>
            <a:pPr>
              <a:defRPr/>
            </a:pPr>
            <a:r>
              <a:rPr lang="en-US"/>
              <a:t>levels to hysterectomy in treating </a:t>
            </a:r>
            <a:r>
              <a:rPr lang="en-US" err="1"/>
              <a:t>adenomyosis</a:t>
            </a:r>
            <a:r>
              <a:rPr lang="en-US"/>
              <a:t>-associated </a:t>
            </a:r>
            <a:r>
              <a:rPr lang="en-US" err="1"/>
              <a:t>menorrhagia</a:t>
            </a:r>
            <a:r>
              <a:rPr lang="en-US"/>
              <a:t> during the first year. Although both</a:t>
            </a:r>
          </a:p>
          <a:p>
            <a:pPr>
              <a:defRPr/>
            </a:pPr>
            <a:r>
              <a:rPr lang="en-US"/>
              <a:t>treatments lead to improvements in health-related QOL, LNG-IUS seems to have superior effects on</a:t>
            </a:r>
          </a:p>
          <a:p>
            <a:pPr>
              <a:defRPr/>
            </a:pPr>
            <a:r>
              <a:rPr lang="en-US"/>
              <a:t>psychological and social life. It may be a promising alternative therapy to hysterectomy. (</a:t>
            </a:r>
            <a:r>
              <a:rPr lang="en-US" err="1"/>
              <a:t>Fertil</a:t>
            </a:r>
            <a:r>
              <a:rPr lang="en-US"/>
              <a:t> </a:t>
            </a:r>
            <a:r>
              <a:rPr lang="en-US" err="1"/>
              <a:t>Steril</a:t>
            </a:r>
            <a:r>
              <a:rPr lang="en-US"/>
              <a:t> 2011;95:</a:t>
            </a:r>
          </a:p>
          <a:p>
            <a:pPr>
              <a:defRPr/>
            </a:pPr>
            <a:r>
              <a:rPr lang="en-US"/>
              <a:t>497–502. 2011 by American Society for Reproductive Medicine.)</a:t>
            </a:r>
          </a:p>
        </p:txBody>
      </p:sp>
      <p:sp>
        <p:nvSpPr>
          <p:cNvPr id="70660" name="Slide Number Placeholder 3"/>
          <p:cNvSpPr>
            <a:spLocks noGrp="1"/>
          </p:cNvSpPr>
          <p:nvPr>
            <p:ph type="sldNum" sz="quarter" idx="5"/>
          </p:nvPr>
        </p:nvSpPr>
        <p:spPr/>
        <p:txBody>
          <a:bodyPr/>
          <a:lstStyle/>
          <a:p>
            <a:pPr>
              <a:defRPr/>
            </a:pPr>
            <a:fld id="{8F4885D3-2A63-4A99-8AD4-966F7E9625A8}" type="slidenum">
              <a:rPr lang="tr-TR" smtClean="0"/>
              <a:pPr>
                <a:defRPr/>
              </a:pPr>
              <a:t>262</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en-US"/>
              <a:t>It affects 20% of women, but is most prevalent among those who are </a:t>
            </a:r>
            <a:r>
              <a:rPr lang="en-US" err="1"/>
              <a:t>perimenopausal</a:t>
            </a:r>
            <a:r>
              <a:rPr lang="en-US"/>
              <a:t> and </a:t>
            </a:r>
            <a:r>
              <a:rPr lang="en-US" err="1"/>
              <a:t>multiparous</a:t>
            </a:r>
            <a:r>
              <a:rPr lang="en-US"/>
              <a:t> {Dietrich, 2010 #1;Benagiano, 2006 #2;Benagiano, 2009 #3;Benagiano, 2012 #4}.</a:t>
            </a:r>
            <a:endParaRPr lang="tr-TR"/>
          </a:p>
          <a:p>
            <a:pPr>
              <a:defRPr/>
            </a:pPr>
            <a:r>
              <a:rPr lang="en-US"/>
              <a:t>Because the diagnosis of </a:t>
            </a:r>
            <a:r>
              <a:rPr lang="en-US" err="1"/>
              <a:t>adenomyosis</a:t>
            </a:r>
            <a:r>
              <a:rPr lang="en-US"/>
              <a:t> is made by </a:t>
            </a:r>
            <a:r>
              <a:rPr lang="en-US" err="1"/>
              <a:t>histologic</a:t>
            </a:r>
            <a:r>
              <a:rPr lang="en-US"/>
              <a:t> analysis, the exact incidence has not been accurately determined. In various studies, the prevalence has been reported to range from 5 to 70% {</a:t>
            </a:r>
            <a:r>
              <a:rPr lang="en-US" err="1"/>
              <a:t>Azziz</a:t>
            </a:r>
            <a:r>
              <a:rPr lang="en-US"/>
              <a:t>, 1989 #18}. Overall, the mean frequency of </a:t>
            </a:r>
            <a:r>
              <a:rPr lang="en-US" err="1"/>
              <a:t>adenomyosis</a:t>
            </a:r>
            <a:r>
              <a:rPr lang="en-US"/>
              <a:t> at hysterectomy is approximately 20 to 30% {</a:t>
            </a:r>
            <a:r>
              <a:rPr lang="en-US" err="1"/>
              <a:t>Parazzini</a:t>
            </a:r>
            <a:r>
              <a:rPr lang="en-US"/>
              <a:t>, 2009 #15;Vercellini, 2006 #16}. Clinical series have demonstrated an increased frequency of </a:t>
            </a:r>
            <a:r>
              <a:rPr lang="en-US" err="1"/>
              <a:t>adenomyosis</a:t>
            </a:r>
            <a:r>
              <a:rPr lang="en-US"/>
              <a:t> in </a:t>
            </a:r>
            <a:r>
              <a:rPr lang="en-US" err="1"/>
              <a:t>multiparous</a:t>
            </a:r>
            <a:r>
              <a:rPr lang="en-US"/>
              <a:t> patients {</a:t>
            </a:r>
            <a:r>
              <a:rPr lang="en-US" err="1"/>
              <a:t>Vercellini</a:t>
            </a:r>
            <a:r>
              <a:rPr lang="en-US"/>
              <a:t>, 2006 #16;Taran, 2010 #17}. Pregnancy may be a risk factor due to the invasive nature of the </a:t>
            </a:r>
            <a:r>
              <a:rPr lang="en-US" err="1"/>
              <a:t>trophoblasts</a:t>
            </a:r>
            <a:r>
              <a:rPr lang="en-US"/>
              <a:t> into the </a:t>
            </a:r>
            <a:r>
              <a:rPr lang="en-US" err="1"/>
              <a:t>myometrium</a:t>
            </a:r>
            <a:r>
              <a:rPr lang="en-US"/>
              <a:t> during implantation. </a:t>
            </a:r>
            <a:r>
              <a:rPr lang="en-US" err="1"/>
              <a:t>Vercellini</a:t>
            </a:r>
            <a:r>
              <a:rPr lang="en-US"/>
              <a:t> et al observed that the frequency of </a:t>
            </a:r>
            <a:r>
              <a:rPr lang="en-US" err="1"/>
              <a:t>adenomyosis</a:t>
            </a:r>
            <a:r>
              <a:rPr lang="en-US"/>
              <a:t> was directly associated with the number of pregnancies {</a:t>
            </a:r>
            <a:r>
              <a:rPr lang="en-US" err="1"/>
              <a:t>Vercellini</a:t>
            </a:r>
            <a:r>
              <a:rPr lang="en-US"/>
              <a:t>, 2006 #16}. Some studies have suggested that trauma from pelvic surgery may trigger </a:t>
            </a:r>
            <a:r>
              <a:rPr lang="en-US" err="1"/>
              <a:t>invagination</a:t>
            </a:r>
            <a:r>
              <a:rPr lang="en-US"/>
              <a:t> of the </a:t>
            </a:r>
            <a:r>
              <a:rPr lang="en-US" err="1"/>
              <a:t>adenomyotic</a:t>
            </a:r>
            <a:r>
              <a:rPr lang="en-US"/>
              <a:t> tissue. </a:t>
            </a:r>
            <a:r>
              <a:rPr lang="en-US" err="1"/>
              <a:t>Parazzini</a:t>
            </a:r>
            <a:r>
              <a:rPr lang="en-US"/>
              <a:t> et al also observed higher rates of </a:t>
            </a:r>
            <a:r>
              <a:rPr lang="en-US" err="1"/>
              <a:t>adenomyosis</a:t>
            </a:r>
            <a:r>
              <a:rPr lang="en-US"/>
              <a:t> in patients who had undergone dilation and curettage {</a:t>
            </a:r>
            <a:r>
              <a:rPr lang="en-US" err="1"/>
              <a:t>Parazzini</a:t>
            </a:r>
            <a:r>
              <a:rPr lang="en-US"/>
              <a:t>, 2009 #15}. Seventy to 80% of </a:t>
            </a:r>
            <a:r>
              <a:rPr lang="en-US" err="1"/>
              <a:t>adenomyosis</a:t>
            </a:r>
            <a:r>
              <a:rPr lang="en-US"/>
              <a:t> cases are reported in women in the fourth and fifth decades of life. Five to 25% of </a:t>
            </a:r>
            <a:r>
              <a:rPr lang="en-US" err="1"/>
              <a:t>adenomyosis</a:t>
            </a:r>
            <a:r>
              <a:rPr lang="en-US"/>
              <a:t> cases are observed in patients younger than 39 years, and only 5-10% occur in women older than 60 years {</a:t>
            </a:r>
            <a:r>
              <a:rPr lang="en-US" err="1"/>
              <a:t>Azziz</a:t>
            </a:r>
            <a:r>
              <a:rPr lang="en-US"/>
              <a:t>, 1989 #18;Garcia, 2011 #5}.</a:t>
            </a:r>
            <a:endParaRPr lang="tr-TR"/>
          </a:p>
          <a:p>
            <a:pPr>
              <a:defRPr/>
            </a:pPr>
            <a:r>
              <a:rPr lang="tr-TR"/>
              <a:t>	</a:t>
            </a:r>
            <a:r>
              <a:rPr lang="en-US"/>
              <a:t>Fifty percent of women with symptoms have </a:t>
            </a:r>
            <a:r>
              <a:rPr lang="en-US" err="1"/>
              <a:t>menorrhagia</a:t>
            </a:r>
            <a:r>
              <a:rPr lang="en-US"/>
              <a:t>, 30% have </a:t>
            </a:r>
            <a:r>
              <a:rPr lang="en-US" err="1"/>
              <a:t>dysmenorrhea</a:t>
            </a:r>
            <a:r>
              <a:rPr lang="en-US"/>
              <a:t>, and 20% have </a:t>
            </a:r>
            <a:r>
              <a:rPr lang="en-US" err="1"/>
              <a:t>metrorrhagia</a:t>
            </a:r>
            <a:r>
              <a:rPr lang="en-US"/>
              <a:t>. Less common symptoms include </a:t>
            </a:r>
            <a:r>
              <a:rPr lang="en-US" err="1"/>
              <a:t>dyspareunia</a:t>
            </a:r>
            <a:r>
              <a:rPr lang="en-US"/>
              <a:t> and chronic pelvic pain {</a:t>
            </a:r>
            <a:r>
              <a:rPr lang="en-US" err="1"/>
              <a:t>Ferenczy</a:t>
            </a:r>
            <a:r>
              <a:rPr lang="en-US"/>
              <a:t>, 1998 #7;Bergeron, 2006 #9}. Endometriosis is observed in 6 to 22% of patients with </a:t>
            </a:r>
            <a:r>
              <a:rPr lang="en-US" err="1"/>
              <a:t>adenomyosis</a:t>
            </a:r>
            <a:r>
              <a:rPr lang="en-US"/>
              <a:t>, and </a:t>
            </a:r>
            <a:r>
              <a:rPr lang="en-US" err="1"/>
              <a:t>myomas</a:t>
            </a:r>
            <a:r>
              <a:rPr lang="en-US"/>
              <a:t> are concurrently observed in 35 to 55% of patients {</a:t>
            </a:r>
            <a:r>
              <a:rPr lang="en-US" err="1"/>
              <a:t>Ferenczy</a:t>
            </a:r>
            <a:r>
              <a:rPr lang="en-US"/>
              <a:t>, 1998 #7}. In a retrospective case-control study comparing </a:t>
            </a:r>
            <a:r>
              <a:rPr lang="en-US" err="1"/>
              <a:t>leiomyoma</a:t>
            </a:r>
            <a:r>
              <a:rPr lang="en-US"/>
              <a:t> and </a:t>
            </a:r>
            <a:r>
              <a:rPr lang="en-US" err="1"/>
              <a:t>adenomyosis</a:t>
            </a:r>
            <a:r>
              <a:rPr lang="en-US"/>
              <a:t> cases, </a:t>
            </a:r>
            <a:r>
              <a:rPr lang="en-US" err="1"/>
              <a:t>Taran</a:t>
            </a:r>
            <a:r>
              <a:rPr lang="en-US"/>
              <a:t> et al have found that </a:t>
            </a:r>
            <a:r>
              <a:rPr lang="en-US" err="1"/>
              <a:t>adenomyosis</a:t>
            </a:r>
            <a:r>
              <a:rPr lang="en-US"/>
              <a:t> was independently associated with younger age (41.1 years vs. 44.3 years), history of depression (57.1% vs. 24.7%), </a:t>
            </a:r>
            <a:r>
              <a:rPr lang="en-US" err="1"/>
              <a:t>dysmenorrhea</a:t>
            </a:r>
            <a:r>
              <a:rPr lang="en-US"/>
              <a:t> (65.7% vs. 42.3%), and pelvic pain (52.9% vs. 21.1%) in a multivariable unconditional logistic regression analysis compared with women with </a:t>
            </a:r>
            <a:r>
              <a:rPr lang="en-US" err="1"/>
              <a:t>leiomyomas</a:t>
            </a:r>
            <a:r>
              <a:rPr lang="en-US"/>
              <a:t>. Furthermore, in a second multivariate model where all subjects had uteri weighing &gt;150 g, women with </a:t>
            </a:r>
            <a:r>
              <a:rPr lang="en-US" err="1"/>
              <a:t>adenomyosis</a:t>
            </a:r>
            <a:r>
              <a:rPr lang="en-US"/>
              <a:t> were more likely to have a history of depression (52.6% vs. 22.2%) and endometriosis (26.3% vs. 2.8%) compared with women with </a:t>
            </a:r>
            <a:r>
              <a:rPr lang="en-US" err="1"/>
              <a:t>leiomyomas</a:t>
            </a:r>
            <a:r>
              <a:rPr lang="en-US"/>
              <a:t> {</a:t>
            </a:r>
            <a:r>
              <a:rPr lang="en-US" err="1"/>
              <a:t>Taran</a:t>
            </a:r>
            <a:r>
              <a:rPr lang="en-US"/>
              <a:t>, 2010 #17}. </a:t>
            </a:r>
            <a:endParaRPr lang="tr-TR"/>
          </a:p>
          <a:p>
            <a:pPr>
              <a:defRPr/>
            </a:pPr>
            <a:endParaRPr lang="tr-TR"/>
          </a:p>
          <a:p>
            <a:pPr>
              <a:defRPr/>
            </a:pPr>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18</a:t>
            </a:fld>
            <a:endParaRPr lang="tr-T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a:t>In this comparative case series, we have shown that the oral</a:t>
            </a:r>
          </a:p>
          <a:p>
            <a:r>
              <a:rPr lang="en-US"/>
              <a:t>administration of VPA for 3 months resulted in partial resolution</a:t>
            </a:r>
          </a:p>
          <a:p>
            <a:r>
              <a:rPr lang="en-US"/>
              <a:t>of </a:t>
            </a:r>
            <a:r>
              <a:rPr lang="en-US" err="1"/>
              <a:t>dysmenorrhea</a:t>
            </a:r>
            <a:r>
              <a:rPr lang="en-US"/>
              <a:t> in women with </a:t>
            </a:r>
            <a:r>
              <a:rPr lang="en-US" err="1"/>
              <a:t>adenomyosis</a:t>
            </a:r>
            <a:r>
              <a:rPr lang="en-US"/>
              <a:t> who complained</a:t>
            </a:r>
          </a:p>
          <a:p>
            <a:r>
              <a:rPr lang="en-US"/>
              <a:t>of moderate and severe </a:t>
            </a:r>
            <a:r>
              <a:rPr lang="en-US" err="1"/>
              <a:t>dysmenorrhea</a:t>
            </a:r>
            <a:r>
              <a:rPr lang="en-US"/>
              <a:t> by the end of</a:t>
            </a:r>
          </a:p>
          <a:p>
            <a:r>
              <a:rPr lang="en-US"/>
              <a:t>treatment period and in near-complete resolution by the end</a:t>
            </a:r>
          </a:p>
          <a:p>
            <a:r>
              <a:rPr lang="en-US"/>
              <a:t>of the sixth month after the treatment. In addition, the average</a:t>
            </a:r>
          </a:p>
          <a:p>
            <a:r>
              <a:rPr lang="en-US"/>
              <a:t>uterine size was decreased by 26% 6 months after the treatment,</a:t>
            </a:r>
          </a:p>
          <a:p>
            <a:r>
              <a:rPr lang="en-US"/>
              <a:t>regardless of whether LNG-IUS was added on or not.</a:t>
            </a:r>
          </a:p>
          <a:p>
            <a:r>
              <a:rPr lang="en-US"/>
              <a:t>This was in broad agreement with our previously reported</a:t>
            </a:r>
          </a:p>
          <a:p>
            <a:r>
              <a:rPr lang="en-US"/>
              <a:t>reduction of nearly 33%.5 Although the length of menstrual</a:t>
            </a:r>
          </a:p>
          <a:p>
            <a:r>
              <a:rPr lang="en-US"/>
              <a:t>cycle and the serum T level were both increased 3 months after</a:t>
            </a:r>
          </a:p>
          <a:p>
            <a:r>
              <a:rPr lang="en-US"/>
              <a:t>the treatment, the cycle length was then decreased 3 months</a:t>
            </a:r>
          </a:p>
          <a:p>
            <a:r>
              <a:rPr lang="en-US"/>
              <a:t>after termination of the treatment. Moreover, the amount of</a:t>
            </a:r>
          </a:p>
          <a:p>
            <a:r>
              <a:rPr lang="en-US"/>
              <a:t>menses decreased significantly as a result of VPA treatment.</a:t>
            </a:r>
          </a:p>
          <a:p>
            <a:r>
              <a:rPr lang="en-US"/>
              <a:t>These results suggest that VPA appears to be a promising drug</a:t>
            </a:r>
            <a:r>
              <a:rPr lang="tr-TR"/>
              <a:t> </a:t>
            </a:r>
            <a:r>
              <a:rPr lang="en-US"/>
              <a:t>for treating </a:t>
            </a:r>
            <a:r>
              <a:rPr lang="en-US" err="1"/>
              <a:t>adenomyosis</a:t>
            </a:r>
            <a:r>
              <a:rPr lang="en-US"/>
              <a:t>, for which efficacious treatments are</a:t>
            </a:r>
          </a:p>
          <a:p>
            <a:r>
              <a:rPr lang="en-US"/>
              <a:t>currently lacking.</a:t>
            </a:r>
          </a:p>
        </p:txBody>
      </p:sp>
      <p:sp>
        <p:nvSpPr>
          <p:cNvPr id="71684" name="Slide Number Placeholder 3"/>
          <p:cNvSpPr>
            <a:spLocks noGrp="1"/>
          </p:cNvSpPr>
          <p:nvPr>
            <p:ph type="sldNum" sz="quarter" idx="5"/>
          </p:nvPr>
        </p:nvSpPr>
        <p:spPr/>
        <p:txBody>
          <a:bodyPr/>
          <a:lstStyle/>
          <a:p>
            <a:pPr>
              <a:defRPr/>
            </a:pPr>
            <a:fld id="{C1860FB8-BE76-40F0-9CD0-302194404144}" type="slidenum">
              <a:rPr lang="tr-TR" smtClean="0"/>
              <a:pPr>
                <a:defRPr/>
              </a:pPr>
              <a:t>264</a:t>
            </a:fld>
            <a:endParaRPr lang="tr-T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r>
              <a:rPr lang="en-US"/>
              <a:t>In this comparative case series, we have shown that the oral</a:t>
            </a:r>
          </a:p>
          <a:p>
            <a:r>
              <a:rPr lang="en-US"/>
              <a:t>administration of VPA for 3 months resulted in partial resolution</a:t>
            </a:r>
          </a:p>
          <a:p>
            <a:r>
              <a:rPr lang="en-US"/>
              <a:t>of dysmenorrhea in women with adenomyosis who complained</a:t>
            </a:r>
          </a:p>
          <a:p>
            <a:r>
              <a:rPr lang="en-US"/>
              <a:t>of moderate and severe dysmenorrhea by the end of</a:t>
            </a:r>
          </a:p>
          <a:p>
            <a:r>
              <a:rPr lang="en-US"/>
              <a:t>treatment period and in near-complete resolution by the end</a:t>
            </a:r>
          </a:p>
          <a:p>
            <a:r>
              <a:rPr lang="en-US"/>
              <a:t>of the sixth month after the treatment. In addition, the average</a:t>
            </a:r>
          </a:p>
          <a:p>
            <a:r>
              <a:rPr lang="en-US"/>
              <a:t>uterine size was decreased by 26% 6 months after the treatment,</a:t>
            </a:r>
          </a:p>
          <a:p>
            <a:r>
              <a:rPr lang="en-US"/>
              <a:t>regardless of whether LNG-IUS was added on or not.</a:t>
            </a:r>
          </a:p>
          <a:p>
            <a:r>
              <a:rPr lang="en-US"/>
              <a:t>This was in broad agreement with our previously reported</a:t>
            </a:r>
          </a:p>
          <a:p>
            <a:r>
              <a:rPr lang="en-US"/>
              <a:t>reduction of nearly 33%.5 Although the length of menstrual</a:t>
            </a:r>
          </a:p>
          <a:p>
            <a:r>
              <a:rPr lang="en-US"/>
              <a:t>cycle and the serum T level were both increased 3 months after</a:t>
            </a:r>
          </a:p>
          <a:p>
            <a:r>
              <a:rPr lang="en-US"/>
              <a:t>the treatment, the cycle length was then decreased 3 months</a:t>
            </a:r>
          </a:p>
          <a:p>
            <a:r>
              <a:rPr lang="en-US"/>
              <a:t>after termination of the treatment. Moreover, the amount of</a:t>
            </a:r>
          </a:p>
          <a:p>
            <a:r>
              <a:rPr lang="en-US"/>
              <a:t>menses decreased significantly as a result of VPA treatment.</a:t>
            </a:r>
          </a:p>
          <a:p>
            <a:r>
              <a:rPr lang="en-US"/>
              <a:t>These results suggest that VPA appears to be a promising drug</a:t>
            </a:r>
            <a:r>
              <a:rPr lang="tr-TR"/>
              <a:t> </a:t>
            </a:r>
            <a:r>
              <a:rPr lang="en-US"/>
              <a:t>for treating adenomyosis, for which efficacious treatments are</a:t>
            </a:r>
          </a:p>
          <a:p>
            <a:r>
              <a:rPr lang="en-US"/>
              <a:t>currently lacking.</a:t>
            </a:r>
          </a:p>
        </p:txBody>
      </p:sp>
      <p:sp>
        <p:nvSpPr>
          <p:cNvPr id="71684" name="Slide Number Placeholder 3"/>
          <p:cNvSpPr>
            <a:spLocks noGrp="1"/>
          </p:cNvSpPr>
          <p:nvPr>
            <p:ph type="sldNum" sz="quarter" idx="5"/>
          </p:nvPr>
        </p:nvSpPr>
        <p:spPr/>
        <p:txBody>
          <a:bodyPr/>
          <a:lstStyle/>
          <a:p>
            <a:pPr>
              <a:defRPr/>
            </a:pPr>
            <a:fld id="{F44F0279-6E28-44E5-8342-7C7EB1895D17}" type="slidenum">
              <a:rPr lang="tr-TR" smtClean="0"/>
              <a:pPr>
                <a:defRPr/>
              </a:pPr>
              <a:t>265</a:t>
            </a:fld>
            <a:endParaRPr lang="tr-T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this comparative case series, we have shown that the oral</a:t>
            </a:r>
            <a:r>
              <a:rPr lang="tr-TR"/>
              <a:t> </a:t>
            </a:r>
            <a:r>
              <a:rPr lang="en-US"/>
              <a:t>administration of VPA </a:t>
            </a:r>
            <a:r>
              <a:rPr lang="tr-TR"/>
              <a:t>(</a:t>
            </a:r>
            <a:r>
              <a:rPr lang="tr-TR" err="1"/>
              <a:t>depakine</a:t>
            </a:r>
            <a:r>
              <a:rPr lang="tr-TR"/>
              <a:t> 500 mgx3) </a:t>
            </a:r>
            <a:r>
              <a:rPr lang="en-US"/>
              <a:t>for 3 months resulted in partial resolution</a:t>
            </a:r>
            <a:r>
              <a:rPr lang="tr-TR"/>
              <a:t> </a:t>
            </a:r>
            <a:r>
              <a:rPr lang="en-US"/>
              <a:t>of </a:t>
            </a:r>
            <a:r>
              <a:rPr lang="en-US" err="1"/>
              <a:t>dysmenorrhea</a:t>
            </a:r>
            <a:r>
              <a:rPr lang="en-US"/>
              <a:t> in women with </a:t>
            </a:r>
            <a:r>
              <a:rPr lang="en-US" err="1"/>
              <a:t>adenomyosis</a:t>
            </a:r>
            <a:r>
              <a:rPr lang="en-US"/>
              <a:t> who complained</a:t>
            </a:r>
            <a:r>
              <a:rPr lang="tr-TR"/>
              <a:t> </a:t>
            </a:r>
            <a:r>
              <a:rPr lang="en-US"/>
              <a:t>of moderate and severe </a:t>
            </a:r>
            <a:r>
              <a:rPr lang="en-US" err="1"/>
              <a:t>dysmenorrhea</a:t>
            </a:r>
            <a:r>
              <a:rPr lang="en-US"/>
              <a:t> by the end of</a:t>
            </a:r>
            <a:r>
              <a:rPr lang="tr-TR"/>
              <a:t> </a:t>
            </a:r>
            <a:r>
              <a:rPr lang="en-US"/>
              <a:t>treatment period and in near-complete resolution by the end</a:t>
            </a:r>
            <a:r>
              <a:rPr lang="tr-TR"/>
              <a:t> </a:t>
            </a:r>
            <a:r>
              <a:rPr lang="en-US"/>
              <a:t>of the sixth month after the treatment. In addition, the average</a:t>
            </a:r>
          </a:p>
          <a:p>
            <a:r>
              <a:rPr lang="en-US"/>
              <a:t>uterine size was decreased by 26% 6 months after the treatment,</a:t>
            </a:r>
            <a:r>
              <a:rPr lang="tr-TR"/>
              <a:t> </a:t>
            </a:r>
            <a:r>
              <a:rPr lang="en-US"/>
              <a:t>regardless of whether LNG-IUS was added on or not.</a:t>
            </a:r>
            <a:r>
              <a:rPr lang="tr-TR"/>
              <a:t> </a:t>
            </a:r>
            <a:r>
              <a:rPr lang="en-US"/>
              <a:t>This was in broad agreement with our previously reported</a:t>
            </a:r>
            <a:r>
              <a:rPr lang="tr-TR"/>
              <a:t> </a:t>
            </a:r>
            <a:r>
              <a:rPr lang="en-US"/>
              <a:t>reduction of nearly 33%. Although the length of menstrual</a:t>
            </a:r>
            <a:r>
              <a:rPr lang="tr-TR"/>
              <a:t> </a:t>
            </a:r>
            <a:r>
              <a:rPr lang="en-US"/>
              <a:t>cycle and the serum T level were both increased 3 months after</a:t>
            </a:r>
            <a:r>
              <a:rPr lang="tr-TR"/>
              <a:t> </a:t>
            </a:r>
            <a:r>
              <a:rPr lang="en-US"/>
              <a:t>the treatment, the cycle length was then decreased 3 months</a:t>
            </a:r>
            <a:r>
              <a:rPr lang="tr-TR"/>
              <a:t> </a:t>
            </a:r>
            <a:r>
              <a:rPr lang="en-US"/>
              <a:t>after termination of the treatment. Moreover, the amount of</a:t>
            </a:r>
          </a:p>
          <a:p>
            <a:r>
              <a:rPr lang="en-US"/>
              <a:t>menses decreased significantly as a result of VPA </a:t>
            </a:r>
            <a:r>
              <a:rPr lang="tr-TR"/>
              <a:t> t</a:t>
            </a:r>
            <a:r>
              <a:rPr lang="en-US" err="1"/>
              <a:t>reatment</a:t>
            </a:r>
            <a:r>
              <a:rPr lang="en-US"/>
              <a:t>.</a:t>
            </a:r>
          </a:p>
          <a:p>
            <a:r>
              <a:rPr lang="en-US"/>
              <a:t>These results suggest that VPA appears to be a promising drug</a:t>
            </a:r>
            <a:r>
              <a:rPr lang="tr-TR"/>
              <a:t> </a:t>
            </a:r>
            <a:r>
              <a:rPr lang="en-US"/>
              <a:t>for treating </a:t>
            </a:r>
            <a:r>
              <a:rPr lang="en-US" err="1"/>
              <a:t>adenomyosis</a:t>
            </a:r>
            <a:r>
              <a:rPr lang="en-US"/>
              <a:t>, for which efficacious treatments are</a:t>
            </a:r>
          </a:p>
          <a:p>
            <a:r>
              <a:rPr lang="en-US"/>
              <a:t>currently lacking.</a:t>
            </a:r>
          </a:p>
        </p:txBody>
      </p:sp>
      <p:sp>
        <p:nvSpPr>
          <p:cNvPr id="72708" name="Slide Number Placeholder 3"/>
          <p:cNvSpPr>
            <a:spLocks noGrp="1"/>
          </p:cNvSpPr>
          <p:nvPr>
            <p:ph type="sldNum" sz="quarter" idx="5"/>
          </p:nvPr>
        </p:nvSpPr>
        <p:spPr/>
        <p:txBody>
          <a:bodyPr/>
          <a:lstStyle/>
          <a:p>
            <a:pPr>
              <a:defRPr/>
            </a:pPr>
            <a:fld id="{90821706-8CFE-467A-9F52-87203EEC0B08}" type="slidenum">
              <a:rPr lang="tr-TR" smtClean="0"/>
              <a:pPr>
                <a:defRPr/>
              </a:pPr>
              <a:t>266</a:t>
            </a:fld>
            <a:endParaRPr lang="tr-T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a:t>In this comparative case series, we have shown that the oral</a:t>
            </a:r>
          </a:p>
          <a:p>
            <a:r>
              <a:rPr lang="en-US"/>
              <a:t>administration of VPA for 3 months resulted in partial resolution</a:t>
            </a:r>
          </a:p>
          <a:p>
            <a:r>
              <a:rPr lang="en-US"/>
              <a:t>of dysmenorrhea in women with adenomyosis who complained</a:t>
            </a:r>
          </a:p>
          <a:p>
            <a:r>
              <a:rPr lang="en-US"/>
              <a:t>of moderate and severe dysmenorrhea by the end of</a:t>
            </a:r>
          </a:p>
          <a:p>
            <a:r>
              <a:rPr lang="en-US"/>
              <a:t>treatment period and in near-complete resolution by the end</a:t>
            </a:r>
          </a:p>
          <a:p>
            <a:r>
              <a:rPr lang="en-US"/>
              <a:t>of the sixth month after the treatment. In addition, the average</a:t>
            </a:r>
          </a:p>
          <a:p>
            <a:r>
              <a:rPr lang="en-US"/>
              <a:t>uterine size was decreased by 26% 6 months after the treatment,</a:t>
            </a:r>
          </a:p>
          <a:p>
            <a:r>
              <a:rPr lang="en-US"/>
              <a:t>regardless of whether LNG-IUS was added on or not.</a:t>
            </a:r>
          </a:p>
          <a:p>
            <a:r>
              <a:rPr lang="en-US"/>
              <a:t>This was in broad agreement with our previously reported</a:t>
            </a:r>
          </a:p>
          <a:p>
            <a:r>
              <a:rPr lang="en-US"/>
              <a:t>reduction of nearly 33%.5 Although the length of menstrual</a:t>
            </a:r>
          </a:p>
          <a:p>
            <a:r>
              <a:rPr lang="en-US"/>
              <a:t>cycle and the serum T level were both increased 3 months after</a:t>
            </a:r>
          </a:p>
          <a:p>
            <a:r>
              <a:rPr lang="en-US"/>
              <a:t>the treatment, the cycle length was then decreased 3 months</a:t>
            </a:r>
          </a:p>
          <a:p>
            <a:r>
              <a:rPr lang="en-US"/>
              <a:t>after termination of the treatment. Moreover, the amount of</a:t>
            </a:r>
          </a:p>
          <a:p>
            <a:r>
              <a:rPr lang="en-US"/>
              <a:t>menses decreased significantly as a result of VPA treatment.</a:t>
            </a:r>
          </a:p>
          <a:p>
            <a:r>
              <a:rPr lang="en-US"/>
              <a:t>These results suggest that VPA appears to be a promising drug</a:t>
            </a:r>
            <a:r>
              <a:rPr lang="tr-TR"/>
              <a:t> </a:t>
            </a:r>
            <a:r>
              <a:rPr lang="en-US"/>
              <a:t>for treating adenomyosis, for which efficacious treatments are</a:t>
            </a:r>
          </a:p>
          <a:p>
            <a:r>
              <a:rPr lang="en-US"/>
              <a:t>currently lacking.</a:t>
            </a:r>
          </a:p>
        </p:txBody>
      </p:sp>
      <p:sp>
        <p:nvSpPr>
          <p:cNvPr id="73732" name="Slide Number Placeholder 3"/>
          <p:cNvSpPr>
            <a:spLocks noGrp="1"/>
          </p:cNvSpPr>
          <p:nvPr>
            <p:ph type="sldNum" sz="quarter" idx="5"/>
          </p:nvPr>
        </p:nvSpPr>
        <p:spPr/>
        <p:txBody>
          <a:bodyPr/>
          <a:lstStyle/>
          <a:p>
            <a:pPr>
              <a:defRPr/>
            </a:pPr>
            <a:fld id="{6DCC9E9E-88F8-41D6-ADA3-2D3A82ED58EF}" type="slidenum">
              <a:rPr lang="tr-TR" smtClean="0"/>
              <a:pPr>
                <a:defRPr/>
              </a:pPr>
              <a:t>267</a:t>
            </a:fld>
            <a:endParaRPr lang="tr-T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r>
              <a:rPr lang="en-US"/>
              <a:t>Magnetic resonance–guided focused ultrasound surgery is a new noninvasive technique for ablation of soft tissue that has been successfully used to treat </a:t>
            </a:r>
            <a:r>
              <a:rPr lang="en-US" err="1"/>
              <a:t>myomas</a:t>
            </a:r>
            <a:r>
              <a:rPr lang="en-US"/>
              <a:t> and experimentally to treat </a:t>
            </a:r>
            <a:r>
              <a:rPr lang="en-US" err="1"/>
              <a:t>adenomyosis</a:t>
            </a:r>
            <a:r>
              <a:rPr lang="en-US"/>
              <a:t>. In 2004, the procedure was approved by the US Food and Drug Administration for the treatment of </a:t>
            </a:r>
            <a:r>
              <a:rPr lang="en-US" err="1"/>
              <a:t>myomas</a:t>
            </a:r>
            <a:r>
              <a:rPr lang="en-US"/>
              <a:t>. Magnetic resonance–guided focused ultrasound surgery has helped to overcome problems in precisely focusing the </a:t>
            </a:r>
            <a:r>
              <a:rPr lang="en-US" err="1"/>
              <a:t>sonographic</a:t>
            </a:r>
            <a:r>
              <a:rPr lang="en-US"/>
              <a:t> waves on a specific target due to the excellent anatomic resolution and high thermal imaging sensitivity of MRI. This noninvasive procedure is now beginning to be used in patients with </a:t>
            </a:r>
            <a:r>
              <a:rPr lang="en-US" err="1"/>
              <a:t>adenomyosis</a:t>
            </a:r>
            <a:r>
              <a:rPr lang="en-US"/>
              <a:t>. Treatment of diffuse and generalized </a:t>
            </a:r>
            <a:r>
              <a:rPr lang="en-US" err="1"/>
              <a:t>adenomyosis</a:t>
            </a:r>
            <a:r>
              <a:rPr lang="en-US"/>
              <a:t> may be difficult, however, a case report demonstrated a successful outcome in focal disease, with marked reduction in bleeding, and followed by an uncomplicated pregnancy and delivery {</a:t>
            </a:r>
            <a:r>
              <a:rPr lang="en-US" err="1"/>
              <a:t>Rabinovici</a:t>
            </a:r>
            <a:r>
              <a:rPr lang="en-US"/>
              <a:t>, 2006 #42;Rabinovici, 2006 #43}. However, it will be wise to keep in mind that currently, hysterectomy remains the standard treatment for </a:t>
            </a:r>
            <a:r>
              <a:rPr lang="en-US" err="1"/>
              <a:t>adenomyosis</a:t>
            </a:r>
            <a:r>
              <a:rPr lang="en-US"/>
              <a:t> in women who have completed childbearing. </a:t>
            </a:r>
            <a:endParaRPr lang="tr-TR"/>
          </a:p>
          <a:p>
            <a:endParaRPr lang="en-US"/>
          </a:p>
        </p:txBody>
      </p:sp>
      <p:sp>
        <p:nvSpPr>
          <p:cNvPr id="4" name="Slide Number Placeholder 3"/>
          <p:cNvSpPr>
            <a:spLocks noGrp="1"/>
          </p:cNvSpPr>
          <p:nvPr>
            <p:ph type="sldNum" sz="quarter" idx="5"/>
          </p:nvPr>
        </p:nvSpPr>
        <p:spPr/>
        <p:txBody>
          <a:bodyPr/>
          <a:lstStyle/>
          <a:p>
            <a:pPr>
              <a:defRPr/>
            </a:pPr>
            <a:fld id="{95AB3593-A5B7-4577-B0D2-FA4D061CFA99}" type="slidenum">
              <a:rPr lang="tr-TR" smtClean="0"/>
              <a:pPr>
                <a:defRPr/>
              </a:pPr>
              <a:t>268</a:t>
            </a:fld>
            <a:endParaRPr lang="tr-T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a:t>Newer techniques such as uterine artery </a:t>
            </a:r>
            <a:r>
              <a:rPr lang="en-US" err="1"/>
              <a:t>embolization</a:t>
            </a:r>
            <a:r>
              <a:rPr lang="en-US"/>
              <a:t> (UAE) and “magnetic resonance–guided focused ultrasound surgery” need further study and are not appropriate currently for the patients seeking fertility {Kim, 2007 #38;Kim, 2011 #39}. Kim et al, published one of the largest long-term retrospective studies, which observed 54 women with an MRI diagnosis of </a:t>
            </a:r>
            <a:r>
              <a:rPr lang="en-US" err="1"/>
              <a:t>adenomyosis</a:t>
            </a:r>
            <a:r>
              <a:rPr lang="en-US"/>
              <a:t> without </a:t>
            </a:r>
            <a:r>
              <a:rPr lang="en-US" err="1"/>
              <a:t>myomas</a:t>
            </a:r>
            <a:r>
              <a:rPr lang="en-US"/>
              <a:t> who underwent UAE {Kim, 2007 #38}. Fifty-seven percent of patients reported decreased bleeding and pain after 4.9 years. In 4 patients, treatment failure was immediate, and 19 patients experienced relapse within 5 years, with 5 patients requiring hysterectomy for further treatment. Overall rate of patient satisfaction was 70% {Kim, 2007 #38}. </a:t>
            </a:r>
            <a:endParaRPr lang="tr-TR"/>
          </a:p>
          <a:p>
            <a:pPr>
              <a:defRPr/>
            </a:pPr>
            <a:endParaRPr lang="en-US"/>
          </a:p>
        </p:txBody>
      </p:sp>
      <p:sp>
        <p:nvSpPr>
          <p:cNvPr id="4" name="Slide Number Placeholder 3"/>
          <p:cNvSpPr>
            <a:spLocks noGrp="1"/>
          </p:cNvSpPr>
          <p:nvPr>
            <p:ph type="sldNum" sz="quarter" idx="5"/>
          </p:nvPr>
        </p:nvSpPr>
        <p:spPr/>
        <p:txBody>
          <a:bodyPr/>
          <a:lstStyle/>
          <a:p>
            <a:pPr>
              <a:defRPr/>
            </a:pPr>
            <a:fld id="{AD38B368-7DA4-41DC-89F4-1031217FCD28}" type="slidenum">
              <a:rPr lang="tr-TR" smtClean="0"/>
              <a:pPr>
                <a:defRPr/>
              </a:pPr>
              <a:t>269</a:t>
            </a:fld>
            <a:endParaRPr lang="tr-T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a:solidFill>
                  <a:schemeClr val="bg1"/>
                </a:solidFill>
                <a:effectLst>
                  <a:outerShdw blurRad="38100" dist="25500" dir="5400000" algn="tl" rotWithShape="0">
                    <a:srgbClr val="000000">
                      <a:satMod val="180000"/>
                      <a:alpha val="75000"/>
                    </a:srgbClr>
                  </a:outerShdw>
                </a:effectLst>
              </a:rPr>
              <a:t>LNG-IUD </a:t>
            </a:r>
            <a:r>
              <a:rPr lang="tr-TR" err="1">
                <a:solidFill>
                  <a:schemeClr val="bg1"/>
                </a:solidFill>
                <a:effectLst>
                  <a:outerShdw blurRad="38100" dist="25500" dir="5400000" algn="tl" rotWithShape="0">
                    <a:srgbClr val="000000">
                      <a:satMod val="180000"/>
                      <a:alpha val="75000"/>
                    </a:srgbClr>
                  </a:outerShdw>
                </a:effectLst>
              </a:rPr>
              <a:t>eksizyon</a:t>
            </a:r>
            <a:r>
              <a:rPr lang="tr-TR">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err="1">
                <a:solidFill>
                  <a:schemeClr val="bg1"/>
                </a:solidFill>
                <a:effectLst>
                  <a:outerShdw blurRad="38100" dist="25500" dir="5400000" algn="tl" rotWithShape="0">
                    <a:srgbClr val="000000">
                      <a:satMod val="180000"/>
                      <a:alpha val="75000"/>
                    </a:srgbClr>
                  </a:outerShdw>
                </a:effectLst>
              </a:rPr>
              <a:t>Adenomyosisli</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uterusda</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vaginal</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histerektomimesane</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injurisi</a:t>
            </a:r>
            <a:r>
              <a:rPr lang="tr-TR">
                <a:solidFill>
                  <a:schemeClr val="bg1"/>
                </a:solidFill>
                <a:effectLst>
                  <a:outerShdw blurRad="38100" dist="25500" dir="5400000" algn="tl" rotWithShape="0">
                    <a:srgbClr val="000000">
                      <a:satMod val="180000"/>
                      <a:alpha val="75000"/>
                    </a:srgbClr>
                  </a:outerShdw>
                </a:effectLst>
              </a:rPr>
              <a:t> fazladır ve </a:t>
            </a:r>
            <a:r>
              <a:rPr lang="tr-TR" err="1">
                <a:solidFill>
                  <a:schemeClr val="bg1"/>
                </a:solidFill>
                <a:effectLst>
                  <a:outerShdw blurRad="38100" dist="25500" dir="5400000" algn="tl" rotWithShape="0">
                    <a:srgbClr val="000000">
                      <a:satMod val="180000"/>
                      <a:alpha val="75000"/>
                    </a:srgbClr>
                  </a:outerShdw>
                </a:effectLst>
              </a:rPr>
              <a:t>histerektomi</a:t>
            </a:r>
            <a:r>
              <a:rPr lang="tr-TR">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270</a:t>
            </a:fld>
            <a:endParaRPr lang="tr-T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ayt Görüntüsü Yer Tutucusu 1"/>
          <p:cNvSpPr>
            <a:spLocks noGrp="1" noRot="1" noChangeAspect="1" noTextEdit="1"/>
          </p:cNvSpPr>
          <p:nvPr>
            <p:ph type="sldImg"/>
          </p:nvPr>
        </p:nvSpPr>
        <p:spPr>
          <a:ln/>
        </p:spPr>
      </p:sp>
      <p:sp>
        <p:nvSpPr>
          <p:cNvPr id="145411" name="Not Yer Tutucusu 2"/>
          <p:cNvSpPr>
            <a:spLocks noGrp="1"/>
          </p:cNvSpPr>
          <p:nvPr>
            <p:ph type="body" idx="1"/>
          </p:nvPr>
        </p:nvSpPr>
        <p:spPr>
          <a:noFill/>
          <a:ln/>
        </p:spPr>
        <p:txBody>
          <a:bodyPr/>
          <a:lstStyle/>
          <a:p>
            <a:r>
              <a:rPr lang="en-US"/>
              <a:t>background: Uterine adenomyosis was initially thought to be found only in parous women, and final diagnosis was made at histology</a:t>
            </a:r>
          </a:p>
          <a:p>
            <a:r>
              <a:rPr lang="en-US"/>
              <a:t>after hysterectomy. With better imaging techniques and with women attending clinics at older ages, adenomyosis is diagnosed with increasing</a:t>
            </a:r>
          </a:p>
          <a:p>
            <a:r>
              <a:rPr lang="en-US"/>
              <a:t>frequency in women attending infertility clinics. A dozen conservative interventions have been advocated, with variable reports of their</a:t>
            </a:r>
          </a:p>
          <a:p>
            <a:r>
              <a:rPr lang="en-US"/>
              <a:t>impact on fertility. This presents a dilemma for clinicians managing such patients. Hence, this systematic review of adenomyosis was performed</a:t>
            </a:r>
          </a:p>
          <a:p>
            <a:r>
              <a:rPr lang="en-US"/>
              <a:t>to determine (i) the prevalence in a subfertile population, (ii) the accuracy of diagnostic tests, (iii) the efficacy of fertility sparing treatment</a:t>
            </a:r>
          </a:p>
          <a:p>
            <a:r>
              <a:rPr lang="en-US"/>
              <a:t>options and (iv) the reproductive and obstetric/perinatal outcomes in women with adenomyosis.</a:t>
            </a:r>
          </a:p>
          <a:p>
            <a:r>
              <a:rPr lang="en-US"/>
              <a:t>methods: Systematic searches of various databases were performed independently by two reviewers, and data were extracted according</a:t>
            </a:r>
          </a:p>
          <a:p>
            <a:r>
              <a:rPr lang="en-US"/>
              <a:t>to predefined criteria by two reviewers.</a:t>
            </a:r>
          </a:p>
          <a:p>
            <a:r>
              <a:rPr lang="en-US"/>
              <a:t>results: There is little data on the epidemiology of adenomyosis associated with subfertility. Both magnetic resonance imaging and ultrasound</a:t>
            </a:r>
          </a:p>
          <a:p>
            <a:r>
              <a:rPr lang="en-US"/>
              <a:t>are non-invasive tests with equivalent accuracy in diagnosing adenomyosis (area under curve 0.91 and 0.88, respectively). Most studies</a:t>
            </a:r>
          </a:p>
          <a:p>
            <a:r>
              <a:rPr lang="en-US"/>
              <a:t>on treatments have been uncontrolled and outcomes are usually reported in the form of case series. Hence, the true impact of various treatments</a:t>
            </a:r>
          </a:p>
          <a:p>
            <a:r>
              <a:rPr lang="en-US"/>
              <a:t>on fertility is not known. There are variable reports of the impact of adenomyosis on the success of IVF. Increased incidence of</a:t>
            </a:r>
          </a:p>
          <a:p>
            <a:r>
              <a:rPr lang="en-US"/>
              <a:t>preterm labour and premature rupture of membranes has been reported in women with adenomyosis.</a:t>
            </a:r>
            <a:endParaRPr lang="tr-TR"/>
          </a:p>
          <a:p>
            <a:r>
              <a:rPr lang="en-US"/>
              <a:t>conclusions: Further studies are needed to determine the natural history of adenomyosis and implications for fertility and reproductive</a:t>
            </a:r>
          </a:p>
          <a:p>
            <a:r>
              <a:rPr lang="en-US"/>
              <a:t>outcomes, with and without treatment. Currently, there is no evidence that we should find and treat adenomyosis in patients who wish to</a:t>
            </a:r>
          </a:p>
          <a:p>
            <a:r>
              <a:rPr lang="en-US"/>
              <a:t>conceive.</a:t>
            </a:r>
            <a:endParaRPr lang="tr-TR"/>
          </a:p>
        </p:txBody>
      </p:sp>
      <p:sp>
        <p:nvSpPr>
          <p:cNvPr id="4" name="Slayt Numarası Yer Tutucusu 3"/>
          <p:cNvSpPr>
            <a:spLocks noGrp="1"/>
          </p:cNvSpPr>
          <p:nvPr>
            <p:ph type="sldNum" sz="quarter" idx="5"/>
          </p:nvPr>
        </p:nvSpPr>
        <p:spPr/>
        <p:txBody>
          <a:bodyPr/>
          <a:lstStyle/>
          <a:p>
            <a:pPr>
              <a:defRPr/>
            </a:pPr>
            <a:fld id="{36B256CA-4068-470E-A50F-D0FCD3FA4804}" type="slidenum">
              <a:rPr lang="tr-TR" smtClean="0"/>
              <a:pPr>
                <a:defRPr/>
              </a:pPr>
              <a:t>271</a:t>
            </a:fld>
            <a:endParaRPr lang="tr-T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a:solidFill>
                  <a:schemeClr val="tx1"/>
                </a:solidFill>
                <a:latin typeface="Times New Roman" pitchFamily="18" charset="0"/>
                <a:ea typeface="+mn-ea"/>
                <a:cs typeface="+mn-cs"/>
              </a:rPr>
              <a:t>study question: Is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associated with IVF/ICSI outcome in terms of clinical pregnancy rate?</a:t>
            </a:r>
          </a:p>
          <a:p>
            <a:r>
              <a:rPr lang="en-US" sz="1200" kern="1200" baseline="0" err="1">
                <a:solidFill>
                  <a:schemeClr val="tx1"/>
                </a:solidFill>
                <a:latin typeface="Times New Roman" pitchFamily="18" charset="0"/>
                <a:ea typeface="+mn-ea"/>
                <a:cs typeface="+mn-cs"/>
              </a:rPr>
              <a:t>summaryanswer</a:t>
            </a:r>
            <a:r>
              <a:rPr lang="en-US" sz="1200" kern="1200" baseline="0">
                <a:solidFill>
                  <a:schemeClr val="tx1"/>
                </a:solidFill>
                <a:latin typeface="Times New Roman" pitchFamily="18" charset="0"/>
                <a:ea typeface="+mn-ea"/>
                <a:cs typeface="+mn-cs"/>
              </a:rPr>
              <a:t>: In a meta-analysis of published data, 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had a 28% reduction in the likelihood of clinical pregnancy</a:t>
            </a:r>
          </a:p>
          <a:p>
            <a:r>
              <a:rPr lang="en-US" sz="1200" kern="1200" baseline="0">
                <a:solidFill>
                  <a:schemeClr val="tx1"/>
                </a:solidFill>
                <a:latin typeface="Times New Roman" pitchFamily="18" charset="0"/>
                <a:ea typeface="+mn-ea"/>
                <a:cs typeface="+mn-cs"/>
              </a:rPr>
              <a:t>at IVF/ICSI compared with women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what is known already: Estimates of the effect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on IVF/ICSI outcome are inconsistent.</a:t>
            </a:r>
          </a:p>
          <a:p>
            <a:r>
              <a:rPr lang="en-US" sz="1200" kern="1200" baseline="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a:solidFill>
                  <a:schemeClr val="tx1"/>
                </a:solidFill>
                <a:latin typeface="Times New Roman" pitchFamily="18" charset="0"/>
                <a:ea typeface="+mn-ea"/>
                <a:cs typeface="+mn-cs"/>
              </a:rPr>
              <a:t>with and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a:solidFill>
                  <a:schemeClr val="tx1"/>
                </a:solidFill>
                <a:latin typeface="Times New Roman" pitchFamily="18" charset="0"/>
                <a:ea typeface="+mn-ea"/>
                <a:cs typeface="+mn-cs"/>
              </a:rPr>
              <a:t>relevant studies and extracted data. Studies were categorized based on research design.</a:t>
            </a:r>
          </a:p>
          <a:p>
            <a:r>
              <a:rPr lang="en-US" sz="1200" kern="1200" baseline="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a:t>
            </a:r>
          </a:p>
          <a:p>
            <a:r>
              <a:rPr lang="en-US" sz="1200" kern="1200" baseline="0">
                <a:solidFill>
                  <a:schemeClr val="tx1"/>
                </a:solidFill>
                <a:latin typeface="Times New Roman" pitchFamily="18" charset="0"/>
                <a:ea typeface="+mn-ea"/>
                <a:cs typeface="+mn-cs"/>
              </a:rPr>
              <a:t>magnetic resonance imaging or </a:t>
            </a:r>
            <a:r>
              <a:rPr lang="en-US" sz="1200" kern="1200" baseline="0" err="1">
                <a:solidFill>
                  <a:schemeClr val="tx1"/>
                </a:solidFill>
                <a:latin typeface="Times New Roman" pitchFamily="18" charset="0"/>
                <a:ea typeface="+mn-ea"/>
                <a:cs typeface="+mn-cs"/>
              </a:rPr>
              <a:t>transvaginal</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ultrasonography</a:t>
            </a:r>
            <a:r>
              <a:rPr lang="en-US" sz="1200" kern="1200" baseline="0">
                <a:solidFill>
                  <a:schemeClr val="tx1"/>
                </a:solidFill>
                <a:latin typeface="Times New Roman" pitchFamily="18" charset="0"/>
                <a:ea typeface="+mn-ea"/>
                <a:cs typeface="+mn-cs"/>
              </a:rPr>
              <a:t>. The quality of studies was evaluated by means of the Newcastle-Ottawa scale. A</a:t>
            </a:r>
          </a:p>
          <a:p>
            <a:r>
              <a:rPr lang="en-US" sz="1200" kern="1200" baseline="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a:solidFill>
                  <a:schemeClr val="tx1"/>
                </a:solidFill>
                <a:latin typeface="Times New Roman" pitchFamily="18" charset="0"/>
                <a:ea typeface="+mn-ea"/>
                <a:cs typeface="+mn-cs"/>
              </a:rPr>
              <a:t>(CIs) and were combined in a meta-analysis using the random-effects model. The </a:t>
            </a:r>
            <a:r>
              <a:rPr lang="en-US" sz="1200" kern="1200" baseline="0" err="1">
                <a:solidFill>
                  <a:schemeClr val="tx1"/>
                </a:solidFill>
                <a:latin typeface="Times New Roman" pitchFamily="18" charset="0"/>
                <a:ea typeface="+mn-ea"/>
                <a:cs typeface="+mn-cs"/>
              </a:rPr>
              <a:t>heterogeneityCochrane’sQand</a:t>
            </a:r>
            <a:r>
              <a:rPr lang="en-US" sz="1200" kern="1200" baseline="0">
                <a:solidFill>
                  <a:schemeClr val="tx1"/>
                </a:solidFill>
                <a:latin typeface="Times New Roman" pitchFamily="18" charset="0"/>
                <a:ea typeface="+mn-ea"/>
                <a:cs typeface="+mn-cs"/>
              </a:rPr>
              <a:t> the I2 statistics were calculated.</a:t>
            </a:r>
          </a:p>
          <a:p>
            <a:r>
              <a:rPr lang="en-US" sz="1200" kern="1200" baseline="0">
                <a:solidFill>
                  <a:schemeClr val="tx1"/>
                </a:solidFill>
                <a:latin typeface="Times New Roman" pitchFamily="18" charset="0"/>
                <a:ea typeface="+mn-ea"/>
                <a:cs typeface="+mn-cs"/>
              </a:rPr>
              <a:t>Egger’s approach to testing the significance of funnel plot asymmetry was also used.</a:t>
            </a:r>
          </a:p>
          <a:p>
            <a:r>
              <a:rPr lang="en-US" sz="1200" kern="1200" baseline="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versus 628/1262 (49.8%)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TheRRof</a:t>
            </a:r>
            <a:r>
              <a:rPr lang="en-US" sz="1200" kern="1200" baseline="0">
                <a:solidFill>
                  <a:schemeClr val="tx1"/>
                </a:solidFill>
                <a:latin typeface="Times New Roman" pitchFamily="18" charset="0"/>
                <a:ea typeface="+mn-ea"/>
                <a:cs typeface="+mn-cs"/>
              </a:rPr>
              <a:t> clinical pregnancy ranged from 0.37 (95% CI, 0.15–0.92) to 1.20</a:t>
            </a:r>
          </a:p>
          <a:p>
            <a:r>
              <a:rPr lang="en-US" sz="1200" kern="1200" baseline="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a:solidFill>
                  <a:schemeClr val="tx1"/>
                </a:solidFill>
                <a:latin typeface="Times New Roman" pitchFamily="18" charset="0"/>
                <a:ea typeface="+mn-ea"/>
                <a:cs typeface="+mn-cs"/>
              </a:rPr>
              <a:t>rate per cycle. ThecommonRRwas0.71 (95% CI, 0.51–0.98; I2 ¼ 78.1%, P ¼ 0.010). </a:t>
            </a:r>
            <a:r>
              <a:rPr lang="en-US" sz="1200" kern="1200" baseline="0" err="1">
                <a:solidFill>
                  <a:schemeClr val="tx1"/>
                </a:solidFill>
                <a:latin typeface="Times New Roman" pitchFamily="18" charset="0"/>
                <a:ea typeface="+mn-ea"/>
                <a:cs typeface="+mn-cs"/>
              </a:rPr>
              <a:t>TheRRobserved</a:t>
            </a:r>
            <a:r>
              <a:rPr lang="en-US" sz="1200" kern="1200" baseline="0">
                <a:solidFill>
                  <a:schemeClr val="tx1"/>
                </a:solidFill>
                <a:latin typeface="Times New Roman" pitchFamily="18" charset="0"/>
                <a:ea typeface="+mn-ea"/>
                <a:cs typeface="+mn-cs"/>
              </a:rPr>
              <a:t> in a study with donated oocytes was 0.90</a:t>
            </a:r>
          </a:p>
          <a:p>
            <a:r>
              <a:rPr lang="en-US" sz="1200" kern="1200" baseline="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a:solidFill>
                  <a:schemeClr val="tx1"/>
                </a:solidFill>
                <a:latin typeface="Times New Roman" pitchFamily="18" charset="0"/>
                <a:ea typeface="+mn-ea"/>
                <a:cs typeface="+mn-cs"/>
              </a:rPr>
              <a:t>women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(31.9%) and in 97/687 in those without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(14.1%). The </a:t>
            </a:r>
            <a:r>
              <a:rPr lang="en-US" sz="1200" kern="1200" baseline="0" err="1">
                <a:solidFill>
                  <a:schemeClr val="tx1"/>
                </a:solidFill>
                <a:latin typeface="Times New Roman" pitchFamily="18" charset="0"/>
                <a:ea typeface="+mn-ea"/>
                <a:cs typeface="+mn-cs"/>
              </a:rPr>
              <a:t>RRof</a:t>
            </a:r>
            <a:r>
              <a:rPr lang="en-US" sz="1200" kern="1200" baseline="0">
                <a:solidFill>
                  <a:schemeClr val="tx1"/>
                </a:solidFill>
                <a:latin typeface="Times New Roman" pitchFamily="18" charset="0"/>
                <a:ea typeface="+mn-ea"/>
                <a:cs typeface="+mn-cs"/>
              </a:rPr>
              <a:t> miscarriage ranged from0.57 (95% CI, 0.15–</a:t>
            </a:r>
          </a:p>
          <a:p>
            <a:r>
              <a:rPr lang="en-US" sz="1200" kern="1200" baseline="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a:solidFill>
                  <a:schemeClr val="tx1"/>
                </a:solidFill>
                <a:latin typeface="Times New Roman" pitchFamily="18" charset="0"/>
                <a:ea typeface="+mn-ea"/>
                <a:cs typeface="+mn-cs"/>
              </a:rPr>
              <a:t>statistic regarding the main </a:t>
            </a:r>
            <a:r>
              <a:rPr lang="en-US" sz="1200" kern="1200" baseline="0" err="1">
                <a:solidFill>
                  <a:schemeClr val="tx1"/>
                </a:solidFill>
                <a:latin typeface="Times New Roman" pitchFamily="18" charset="0"/>
                <a:ea typeface="+mn-ea"/>
                <a:cs typeface="+mn-cs"/>
              </a:rPr>
              <a:t>outcomewas</a:t>
            </a:r>
            <a:r>
              <a:rPr lang="en-US" sz="1200" kern="1200" baseline="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a:solidFill>
                  <a:schemeClr val="tx1"/>
                </a:solidFill>
                <a:latin typeface="Times New Roman" pitchFamily="18" charset="0"/>
                <a:ea typeface="+mn-ea"/>
                <a:cs typeface="+mn-cs"/>
              </a:rPr>
              <a:t>be included in the assessment of secondary outcomes.</a:t>
            </a:r>
          </a:p>
          <a:p>
            <a:r>
              <a:rPr lang="en-US" sz="1200" kern="1200" baseline="0">
                <a:solidFill>
                  <a:schemeClr val="tx1"/>
                </a:solidFill>
                <a:latin typeface="Times New Roman" pitchFamily="18" charset="0"/>
                <a:ea typeface="+mn-ea"/>
                <a:cs typeface="+mn-cs"/>
              </a:rPr>
              <a:t>wider implications of the findings: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appears to impact negatively on IVF/ICSI outcome owing to reduced likelihood</a:t>
            </a:r>
          </a:p>
          <a:p>
            <a:r>
              <a:rPr lang="en-US" sz="1200" kern="1200" baseline="0">
                <a:solidFill>
                  <a:schemeClr val="tx1"/>
                </a:solidFill>
                <a:latin typeface="Times New Roman" pitchFamily="18" charset="0"/>
                <a:ea typeface="+mn-ea"/>
                <a:cs typeface="+mn-cs"/>
              </a:rPr>
              <a:t>of clinical pregnancy and implantation, and increased risk of early pregnancy loss. Screening </a:t>
            </a:r>
            <a:r>
              <a:rPr lang="en-US" sz="1200" kern="1200" baseline="0" err="1">
                <a:solidFill>
                  <a:schemeClr val="tx1"/>
                </a:solidFill>
                <a:latin typeface="Times New Roman" pitchFamily="18" charset="0"/>
                <a:ea typeface="+mn-ea"/>
                <a:cs typeface="+mn-cs"/>
              </a:rPr>
              <a:t>foradenomyosis</a:t>
            </a:r>
            <a:r>
              <a:rPr lang="en-US" sz="1200" kern="1200" baseline="0">
                <a:solidFill>
                  <a:schemeClr val="tx1"/>
                </a:solidFill>
                <a:latin typeface="Times New Roman" pitchFamily="18" charset="0"/>
                <a:ea typeface="+mn-ea"/>
                <a:cs typeface="+mn-cs"/>
              </a:rPr>
              <a:t> before embarking on medically</a:t>
            </a:r>
            <a:endParaRPr lang="tr-TR"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a:solidFill>
                  <a:schemeClr val="tx1"/>
                </a:solidFill>
                <a:latin typeface="Times New Roman" pitchFamily="18" charset="0"/>
                <a:ea typeface="+mn-ea"/>
                <a:cs typeface="+mn-cs"/>
              </a:rPr>
              <a:t>In future studies on the association between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and IVF/ICSI outcome, a matched case–control design should be adopted, live</a:t>
            </a:r>
          </a:p>
          <a:p>
            <a:r>
              <a:rPr lang="en-US" sz="1200" kern="1200" baseline="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a:solidFill>
                  <a:schemeClr val="tx1"/>
                </a:solidFill>
                <a:latin typeface="Times New Roman" pitchFamily="18" charset="0"/>
                <a:ea typeface="+mn-ea"/>
                <a:cs typeface="+mn-cs"/>
              </a:rPr>
              <a:t>study funding/competing interest: None.</a:t>
            </a:r>
          </a:p>
          <a:p>
            <a:r>
              <a:rPr lang="en-US" sz="1200" kern="1200" baseline="0">
                <a:solidFill>
                  <a:schemeClr val="tx1"/>
                </a:solidFill>
                <a:latin typeface="Times New Roman" pitchFamily="18" charset="0"/>
                <a:ea typeface="+mn-ea"/>
                <a:cs typeface="+mn-cs"/>
              </a:rPr>
              <a:t>Key words: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 infertility / pregnancy / in vitro fertilization</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272</a:t>
            </a:fld>
            <a:endParaRPr lang="tr-T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273</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439329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a:solidFill>
                  <a:schemeClr val="tx1"/>
                </a:solidFill>
                <a:latin typeface="Arial" charset="0"/>
                <a:ea typeface="Arial Unicode MS" pitchFamily="34" charset="-128"/>
                <a:cs typeface="Arial Unicode MS" pitchFamily="34" charset="-128"/>
              </a:rPr>
              <a:t>In the majority of patients, the common</a:t>
            </a:r>
            <a:r>
              <a:rPr lang="tr-TR" sz="1000" b="0" i="0" u="none" strike="noStrike" kern="1200" baseline="0">
                <a:solidFill>
                  <a:schemeClr val="tx1"/>
                </a:solidFill>
                <a:latin typeface="Arial" charset="0"/>
                <a:ea typeface="Arial Unicode MS" pitchFamily="34" charset="-128"/>
                <a:cs typeface="Arial Unicode MS" pitchFamily="34" charset="-128"/>
              </a:rPr>
              <a:t> triad of symptoms is dysmenorrhea, abnormal uterine bleeding, </a:t>
            </a:r>
            <a:r>
              <a:rPr lang="en-US" sz="1000" b="0" i="0" u="none" strike="noStrike" kern="1200" baseline="0">
                <a:solidFill>
                  <a:schemeClr val="tx1"/>
                </a:solidFill>
                <a:latin typeface="Arial" charset="0"/>
                <a:ea typeface="Arial Unicode MS" pitchFamily="34" charset="-128"/>
                <a:cs typeface="Arial Unicode MS" pitchFamily="34" charset="-128"/>
              </a:rPr>
              <a:t>and an enlarged, tender uterus. However, 35% of </a:t>
            </a:r>
            <a:r>
              <a:rPr lang="en-US" sz="1000" b="0" i="0" u="none" strike="noStrike" kern="1200" baseline="0" err="1">
                <a:solidFill>
                  <a:schemeClr val="tx1"/>
                </a:solidFill>
                <a:latin typeface="Arial" charset="0"/>
                <a:ea typeface="Arial Unicode MS" pitchFamily="34" charset="-128"/>
                <a:cs typeface="Arial Unicode MS" pitchFamily="34" charset="-128"/>
              </a:rPr>
              <a:t>adenomyotic</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cases are asymptomatic (1). Infertility is a less</a:t>
            </a:r>
          </a:p>
          <a:p>
            <a:r>
              <a:rPr lang="en-US" sz="1000" b="0" i="0" u="none" strike="noStrike" kern="1200" baseline="0">
                <a:solidFill>
                  <a:schemeClr val="tx1"/>
                </a:solidFill>
                <a:latin typeface="Arial" charset="0"/>
                <a:ea typeface="Arial Unicode MS" pitchFamily="34" charset="-128"/>
                <a:cs typeface="Arial Unicode MS" pitchFamily="34" charset="-128"/>
              </a:rPr>
              <a:t>common symptom but is increasingly observed in clinical</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practice, as more women delay their first pregnancy until later</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in life. Consequently,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is more frequently encountered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in the fertility clinic during diagnostic workup.</a:t>
            </a:r>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19</a:t>
            </a:fld>
            <a:endParaRPr lang="en-US"/>
          </a:p>
        </p:txBody>
      </p:sp>
    </p:spTree>
    <p:extLst>
      <p:ext uri="{BB962C8B-B14F-4D97-AF65-F5344CB8AC3E}">
        <p14:creationId xmlns:p14="http://schemas.microsoft.com/office/powerpoint/2010/main" val="249348177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a:solidFill>
                  <a:schemeClr val="bg1"/>
                </a:solidFill>
                <a:effectLst>
                  <a:outerShdw blurRad="38100" dist="25500" dir="5400000" algn="tl" rotWithShape="0">
                    <a:srgbClr val="000000">
                      <a:satMod val="180000"/>
                      <a:alpha val="75000"/>
                    </a:srgbClr>
                  </a:outerShdw>
                </a:effectLst>
              </a:rPr>
              <a:t>LNG-IUD </a:t>
            </a:r>
            <a:r>
              <a:rPr lang="tr-TR" err="1">
                <a:solidFill>
                  <a:schemeClr val="bg1"/>
                </a:solidFill>
                <a:effectLst>
                  <a:outerShdw blurRad="38100" dist="25500" dir="5400000" algn="tl" rotWithShape="0">
                    <a:srgbClr val="000000">
                      <a:satMod val="180000"/>
                      <a:alpha val="75000"/>
                    </a:srgbClr>
                  </a:outerShdw>
                </a:effectLst>
              </a:rPr>
              <a:t>eksizyon</a:t>
            </a:r>
            <a:r>
              <a:rPr lang="tr-TR">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err="1">
                <a:solidFill>
                  <a:schemeClr val="bg1"/>
                </a:solidFill>
                <a:effectLst>
                  <a:outerShdw blurRad="38100" dist="25500" dir="5400000" algn="tl" rotWithShape="0">
                    <a:srgbClr val="000000">
                      <a:satMod val="180000"/>
                      <a:alpha val="75000"/>
                    </a:srgbClr>
                  </a:outerShdw>
                </a:effectLst>
              </a:rPr>
              <a:t>Adenomyosisli</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uterusda</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vaginal</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histerektomimesane</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injurisi</a:t>
            </a:r>
            <a:r>
              <a:rPr lang="tr-TR">
                <a:solidFill>
                  <a:schemeClr val="bg1"/>
                </a:solidFill>
                <a:effectLst>
                  <a:outerShdw blurRad="38100" dist="25500" dir="5400000" algn="tl" rotWithShape="0">
                    <a:srgbClr val="000000">
                      <a:satMod val="180000"/>
                      <a:alpha val="75000"/>
                    </a:srgbClr>
                  </a:outerShdw>
                </a:effectLst>
              </a:rPr>
              <a:t> fazladır ve </a:t>
            </a:r>
            <a:r>
              <a:rPr lang="tr-TR" err="1">
                <a:solidFill>
                  <a:schemeClr val="bg1"/>
                </a:solidFill>
                <a:effectLst>
                  <a:outerShdw blurRad="38100" dist="25500" dir="5400000" algn="tl" rotWithShape="0">
                    <a:srgbClr val="000000">
                      <a:satMod val="180000"/>
                      <a:alpha val="75000"/>
                    </a:srgbClr>
                  </a:outerShdw>
                </a:effectLst>
              </a:rPr>
              <a:t>histerektomi</a:t>
            </a:r>
            <a:r>
              <a:rPr lang="tr-TR">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275</a:t>
            </a:fld>
            <a:endParaRPr lang="tr-TR"/>
          </a:p>
        </p:txBody>
      </p:sp>
    </p:spTree>
    <p:extLst>
      <p:ext uri="{BB962C8B-B14F-4D97-AF65-F5344CB8AC3E}">
        <p14:creationId xmlns:p14="http://schemas.microsoft.com/office/powerpoint/2010/main" val="174243649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a:solidFill>
                  <a:schemeClr val="bg1"/>
                </a:solidFill>
                <a:effectLst>
                  <a:outerShdw blurRad="38100" dist="25500" dir="5400000" algn="tl" rotWithShape="0">
                    <a:srgbClr val="000000">
                      <a:satMod val="180000"/>
                      <a:alpha val="75000"/>
                    </a:srgbClr>
                  </a:outerShdw>
                </a:effectLst>
              </a:rPr>
              <a:t>LNG-IUD </a:t>
            </a:r>
            <a:r>
              <a:rPr lang="tr-TR" err="1">
                <a:solidFill>
                  <a:schemeClr val="bg1"/>
                </a:solidFill>
                <a:effectLst>
                  <a:outerShdw blurRad="38100" dist="25500" dir="5400000" algn="tl" rotWithShape="0">
                    <a:srgbClr val="000000">
                      <a:satMod val="180000"/>
                      <a:alpha val="75000"/>
                    </a:srgbClr>
                  </a:outerShdw>
                </a:effectLst>
              </a:rPr>
              <a:t>eksizyon</a:t>
            </a:r>
            <a:r>
              <a:rPr lang="tr-TR">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err="1">
                <a:solidFill>
                  <a:schemeClr val="bg1"/>
                </a:solidFill>
                <a:effectLst>
                  <a:outerShdw blurRad="38100" dist="25500" dir="5400000" algn="tl" rotWithShape="0">
                    <a:srgbClr val="000000">
                      <a:satMod val="180000"/>
                      <a:alpha val="75000"/>
                    </a:srgbClr>
                  </a:outerShdw>
                </a:effectLst>
              </a:rPr>
              <a:t>Adenomyosisli</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uterusda</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vaginal</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histerektomimesane</a:t>
            </a:r>
            <a:r>
              <a:rPr lang="tr-TR">
                <a:solidFill>
                  <a:schemeClr val="bg1"/>
                </a:solidFill>
                <a:effectLst>
                  <a:outerShdw blurRad="38100" dist="25500" dir="5400000" algn="tl" rotWithShape="0">
                    <a:srgbClr val="000000">
                      <a:satMod val="180000"/>
                      <a:alpha val="75000"/>
                    </a:srgbClr>
                  </a:outerShdw>
                </a:effectLst>
              </a:rPr>
              <a:t> </a:t>
            </a:r>
            <a:r>
              <a:rPr lang="tr-TR" err="1">
                <a:solidFill>
                  <a:schemeClr val="bg1"/>
                </a:solidFill>
                <a:effectLst>
                  <a:outerShdw blurRad="38100" dist="25500" dir="5400000" algn="tl" rotWithShape="0">
                    <a:srgbClr val="000000">
                      <a:satMod val="180000"/>
                      <a:alpha val="75000"/>
                    </a:srgbClr>
                  </a:outerShdw>
                </a:effectLst>
              </a:rPr>
              <a:t>injurisi</a:t>
            </a:r>
            <a:r>
              <a:rPr lang="tr-TR">
                <a:solidFill>
                  <a:schemeClr val="bg1"/>
                </a:solidFill>
                <a:effectLst>
                  <a:outerShdw blurRad="38100" dist="25500" dir="5400000" algn="tl" rotWithShape="0">
                    <a:srgbClr val="000000">
                      <a:satMod val="180000"/>
                      <a:alpha val="75000"/>
                    </a:srgbClr>
                  </a:outerShdw>
                </a:effectLst>
              </a:rPr>
              <a:t> fazladır ve </a:t>
            </a:r>
            <a:r>
              <a:rPr lang="tr-TR" err="1">
                <a:solidFill>
                  <a:schemeClr val="bg1"/>
                </a:solidFill>
                <a:effectLst>
                  <a:outerShdw blurRad="38100" dist="25500" dir="5400000" algn="tl" rotWithShape="0">
                    <a:srgbClr val="000000">
                      <a:satMod val="180000"/>
                      <a:alpha val="75000"/>
                    </a:srgbClr>
                  </a:outerShdw>
                </a:effectLst>
              </a:rPr>
              <a:t>histerektomi</a:t>
            </a:r>
            <a:r>
              <a:rPr lang="tr-TR">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276</a:t>
            </a:fld>
            <a:endParaRPr lang="tr-TR"/>
          </a:p>
        </p:txBody>
      </p:sp>
    </p:spTree>
    <p:extLst>
      <p:ext uri="{BB962C8B-B14F-4D97-AF65-F5344CB8AC3E}">
        <p14:creationId xmlns:p14="http://schemas.microsoft.com/office/powerpoint/2010/main" val="122110692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277</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214608462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r>
              <a:rPr lang="tr-TR"/>
              <a:t>Dogru cevap b</a:t>
            </a:r>
            <a:endParaRPr lang="en-US"/>
          </a:p>
        </p:txBody>
      </p:sp>
      <p:sp>
        <p:nvSpPr>
          <p:cNvPr id="4" name="Slide Number Placeholder 3"/>
          <p:cNvSpPr>
            <a:spLocks noGrp="1"/>
          </p:cNvSpPr>
          <p:nvPr>
            <p:ph type="sldNum" sz="quarter" idx="5"/>
          </p:nvPr>
        </p:nvSpPr>
        <p:spPr/>
        <p:txBody>
          <a:bodyPr/>
          <a:lstStyle/>
          <a:p>
            <a:pPr>
              <a:defRPr/>
            </a:pPr>
            <a:fld id="{E4A34B81-1926-4122-8745-52EA6C5CAEC3}" type="slidenum">
              <a:rPr lang="tr-TR" smtClean="0"/>
              <a:pPr>
                <a:defRPr/>
              </a:pPr>
              <a:t>279</a:t>
            </a:fld>
            <a:endParaRPr lang="tr-T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r>
              <a:rPr lang="tr-TR"/>
              <a:t>Dogru cevap e</a:t>
            </a:r>
            <a:endParaRPr lang="en-US"/>
          </a:p>
        </p:txBody>
      </p:sp>
      <p:sp>
        <p:nvSpPr>
          <p:cNvPr id="4" name="Slide Number Placeholder 3"/>
          <p:cNvSpPr>
            <a:spLocks noGrp="1"/>
          </p:cNvSpPr>
          <p:nvPr>
            <p:ph type="sldNum" sz="quarter" idx="5"/>
          </p:nvPr>
        </p:nvSpPr>
        <p:spPr/>
        <p:txBody>
          <a:bodyPr/>
          <a:lstStyle/>
          <a:p>
            <a:pPr>
              <a:defRPr/>
            </a:pPr>
            <a:fld id="{1658F4FD-3987-46B4-ABED-C8745929C987}" type="slidenum">
              <a:rPr lang="tr-TR" smtClean="0"/>
              <a:pPr>
                <a:defRPr/>
              </a:pPr>
              <a:t>280</a:t>
            </a:fld>
            <a:endParaRPr lang="tr-T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tr-TR"/>
              <a:t>Dogru cevap d</a:t>
            </a:r>
            <a:endParaRPr lang="en-US"/>
          </a:p>
        </p:txBody>
      </p:sp>
      <p:sp>
        <p:nvSpPr>
          <p:cNvPr id="4" name="Slide Number Placeholder 3"/>
          <p:cNvSpPr>
            <a:spLocks noGrp="1"/>
          </p:cNvSpPr>
          <p:nvPr>
            <p:ph type="sldNum" sz="quarter" idx="5"/>
          </p:nvPr>
        </p:nvSpPr>
        <p:spPr/>
        <p:txBody>
          <a:bodyPr/>
          <a:lstStyle/>
          <a:p>
            <a:pPr>
              <a:defRPr/>
            </a:pPr>
            <a:fld id="{5A287806-56E3-4829-A633-893EF1ACD5ED}" type="slidenum">
              <a:rPr lang="tr-TR" smtClean="0"/>
              <a:pPr>
                <a:defRPr/>
              </a:pPr>
              <a:t>281</a:t>
            </a:fld>
            <a:endParaRPr lang="tr-T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tr-TR"/>
              <a:t>Dogru cevap e</a:t>
            </a:r>
            <a:endParaRPr lang="en-US"/>
          </a:p>
        </p:txBody>
      </p:sp>
      <p:sp>
        <p:nvSpPr>
          <p:cNvPr id="4" name="Slide Number Placeholder 3"/>
          <p:cNvSpPr>
            <a:spLocks noGrp="1"/>
          </p:cNvSpPr>
          <p:nvPr>
            <p:ph type="sldNum" sz="quarter" idx="5"/>
          </p:nvPr>
        </p:nvSpPr>
        <p:spPr/>
        <p:txBody>
          <a:bodyPr/>
          <a:lstStyle/>
          <a:p>
            <a:pPr>
              <a:defRPr/>
            </a:pPr>
            <a:fld id="{66672635-2DDA-4A7B-9528-72D05A5C8671}" type="slidenum">
              <a:rPr lang="tr-TR" smtClean="0"/>
              <a:pPr>
                <a:defRPr/>
              </a:pPr>
              <a:t>282</a:t>
            </a:fld>
            <a:endParaRPr lang="tr-T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r>
              <a:rPr lang="tr-TR"/>
              <a:t>Prof. Dr. Bulent </a:t>
            </a:r>
            <a:r>
              <a:rPr lang="tr-TR" err="1"/>
              <a:t>Gulekli</a:t>
            </a:r>
            <a:r>
              <a:rPr lang="tr-TR"/>
              <a:t> </a:t>
            </a:r>
            <a:r>
              <a:rPr lang="tr-TR" err="1"/>
              <a:t>gonderdi</a:t>
            </a:r>
            <a:r>
              <a:rPr lang="tr-TR"/>
              <a:t>_20120313</a:t>
            </a:r>
            <a:endParaRPr lang="en-US"/>
          </a:p>
        </p:txBody>
      </p:sp>
      <p:sp>
        <p:nvSpPr>
          <p:cNvPr id="4" name="Slide Number Placeholder 3"/>
          <p:cNvSpPr>
            <a:spLocks noGrp="1"/>
          </p:cNvSpPr>
          <p:nvPr>
            <p:ph type="sldNum" sz="quarter" idx="5"/>
          </p:nvPr>
        </p:nvSpPr>
        <p:spPr/>
        <p:txBody>
          <a:bodyPr/>
          <a:lstStyle/>
          <a:p>
            <a:pPr>
              <a:defRPr/>
            </a:pPr>
            <a:fld id="{F8FFF599-C998-4E32-A540-F6527B84A531}" type="slidenum">
              <a:rPr lang="tr-TR" smtClean="0"/>
              <a:pPr>
                <a:defRPr/>
              </a:pPr>
              <a:t>283</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a:solidFill>
                  <a:schemeClr val="tx1"/>
                </a:solidFill>
                <a:latin typeface="Arial" charset="0"/>
                <a:ea typeface="Arial Unicode MS" pitchFamily="34" charset="-128"/>
                <a:cs typeface="Arial Unicode MS" pitchFamily="34" charset="-128"/>
              </a:rPr>
              <a:t>In the majority of patients, the common</a:t>
            </a:r>
            <a:r>
              <a:rPr lang="tr-TR" sz="1000" b="0" i="0" u="none" strike="noStrike" kern="1200" baseline="0">
                <a:solidFill>
                  <a:schemeClr val="tx1"/>
                </a:solidFill>
                <a:latin typeface="Arial" charset="0"/>
                <a:ea typeface="Arial Unicode MS" pitchFamily="34" charset="-128"/>
                <a:cs typeface="Arial Unicode MS" pitchFamily="34" charset="-128"/>
              </a:rPr>
              <a:t> triad of symptoms is dysmenorrhea, abnormal uterine bleeding, </a:t>
            </a:r>
            <a:r>
              <a:rPr lang="en-US" sz="1000" b="0" i="0" u="none" strike="noStrike" kern="1200" baseline="0">
                <a:solidFill>
                  <a:schemeClr val="tx1"/>
                </a:solidFill>
                <a:latin typeface="Arial" charset="0"/>
                <a:ea typeface="Arial Unicode MS" pitchFamily="34" charset="-128"/>
                <a:cs typeface="Arial Unicode MS" pitchFamily="34" charset="-128"/>
              </a:rPr>
              <a:t>and an enlarged, tender uterus. However, 35% of </a:t>
            </a:r>
            <a:r>
              <a:rPr lang="en-US" sz="1000" b="0" i="0" u="none" strike="noStrike" kern="1200" baseline="0" err="1">
                <a:solidFill>
                  <a:schemeClr val="tx1"/>
                </a:solidFill>
                <a:latin typeface="Arial" charset="0"/>
                <a:ea typeface="Arial Unicode MS" pitchFamily="34" charset="-128"/>
                <a:cs typeface="Arial Unicode MS" pitchFamily="34" charset="-128"/>
              </a:rPr>
              <a:t>adenomyotic</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cases are asymptomatic (1). Infertility is a less</a:t>
            </a:r>
          </a:p>
          <a:p>
            <a:r>
              <a:rPr lang="en-US" sz="1000" b="0" i="0" u="none" strike="noStrike" kern="1200" baseline="0">
                <a:solidFill>
                  <a:schemeClr val="tx1"/>
                </a:solidFill>
                <a:latin typeface="Arial" charset="0"/>
                <a:ea typeface="Arial Unicode MS" pitchFamily="34" charset="-128"/>
                <a:cs typeface="Arial Unicode MS" pitchFamily="34" charset="-128"/>
              </a:rPr>
              <a:t>common symptom but is increasingly observed in clinical</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practice, as more women delay their first pregnancy until later</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in life. Consequently,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is more frequently encountered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in the fertility clinic during diagnostic workup.</a:t>
            </a:r>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20</a:t>
            </a:fld>
            <a:endParaRPr lang="en-US"/>
          </a:p>
        </p:txBody>
      </p:sp>
    </p:spTree>
    <p:extLst>
      <p:ext uri="{BB962C8B-B14F-4D97-AF65-F5344CB8AC3E}">
        <p14:creationId xmlns:p14="http://schemas.microsoft.com/office/powerpoint/2010/main" val="799120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21</a:t>
            </a:fld>
            <a:endParaRPr lang="tr-TR"/>
          </a:p>
        </p:txBody>
      </p:sp>
    </p:spTree>
    <p:extLst>
      <p:ext uri="{BB962C8B-B14F-4D97-AF65-F5344CB8AC3E}">
        <p14:creationId xmlns:p14="http://schemas.microsoft.com/office/powerpoint/2010/main" val="2144501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22</a:t>
            </a:fld>
            <a:endParaRPr lang="tr-TR"/>
          </a:p>
        </p:txBody>
      </p:sp>
    </p:spTree>
    <p:extLst>
      <p:ext uri="{BB962C8B-B14F-4D97-AF65-F5344CB8AC3E}">
        <p14:creationId xmlns:p14="http://schemas.microsoft.com/office/powerpoint/2010/main" val="415572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23</a:t>
            </a:fld>
            <a:endParaRPr lang="tr-TR"/>
          </a:p>
        </p:txBody>
      </p:sp>
    </p:spTree>
    <p:extLst>
      <p:ext uri="{BB962C8B-B14F-4D97-AF65-F5344CB8AC3E}">
        <p14:creationId xmlns:p14="http://schemas.microsoft.com/office/powerpoint/2010/main" val="2150034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24</a:t>
            </a:fld>
            <a:endParaRPr lang="tr-TR"/>
          </a:p>
        </p:txBody>
      </p:sp>
    </p:spTree>
    <p:extLst>
      <p:ext uri="{BB962C8B-B14F-4D97-AF65-F5344CB8AC3E}">
        <p14:creationId xmlns:p14="http://schemas.microsoft.com/office/powerpoint/2010/main" val="161581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r>
              <a:rPr lang="en-US"/>
              <a:t>Adenomyosis is traditionally described as “the benign invasion of endometrium into the myometrium, producing a diffusely enlarged uterus which microscopically exhibits ectopic non-neoplastic, endometrial glands and stroma surrounded by the hypertrophic and hyperplastic myometrium”. Adenomyosis may be present in diffuse or focal forms, such as adenomyotic cysts or adenomyomas. It affects 20% of women, but is most prevalent among those who are perimenopausal and multiparous {Dietrich, 2010 #1;Benagiano, 2006 #2;Benagiano, 2009 #3;Benagiano, 2012 #4}. The German pathologist Carl von Rokitansky first described adenomyosis in 1860 when he observed endometrial glands in the myometrium, calling it “cystosarcoma adenoid uterium” {Garcia, 2011 #5}. In 1925, Frankl used the term “adenomyosis” as it does not imply an inflammatory process to the situation where “the direct connection of the endometrium with the islands of mucosa located in the musculature can be established in serial sections”. At this point, adenomyosis came to be identified as an entity separate from endometriosis {Benagiano, 2012 #4}. However, not until 1972, adenomyosis was clearly defined by Bird et al as “benign invasion of endometrium in the myometrium, producing a diffusely enlarged uterus, which microscopically exhibits ectopic, non-neoplastic, endometrial glands and stroma surrounded by hypertrophic and hyperplastic myometrium” {Bird, 1972 #6;Garcia, 2011 #5}. </a:t>
            </a:r>
            <a:endParaRPr lang="tr-TR"/>
          </a:p>
        </p:txBody>
      </p:sp>
      <p:sp>
        <p:nvSpPr>
          <p:cNvPr id="4" name="Slide Number Placeholder 3"/>
          <p:cNvSpPr>
            <a:spLocks noGrp="1"/>
          </p:cNvSpPr>
          <p:nvPr>
            <p:ph type="sldNum" sz="quarter" idx="5"/>
          </p:nvPr>
        </p:nvSpPr>
        <p:spPr/>
        <p:txBody>
          <a:bodyPr/>
          <a:lstStyle/>
          <a:p>
            <a:pPr>
              <a:defRPr/>
            </a:pPr>
            <a:fld id="{9302C976-335E-40AF-8957-386946E4524F}" type="slidenum">
              <a:rPr lang="tr-TR" smtClean="0"/>
              <a:pPr>
                <a:defRPr/>
              </a:pPr>
              <a:t>3</a:t>
            </a:fld>
            <a:endParaRPr lang="tr-TR"/>
          </a:p>
        </p:txBody>
      </p:sp>
    </p:spTree>
    <p:extLst>
      <p:ext uri="{BB962C8B-B14F-4D97-AF65-F5344CB8AC3E}">
        <p14:creationId xmlns:p14="http://schemas.microsoft.com/office/powerpoint/2010/main" val="34082685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25</a:t>
            </a:fld>
            <a:endParaRPr lang="tr-TR"/>
          </a:p>
        </p:txBody>
      </p:sp>
    </p:spTree>
    <p:extLst>
      <p:ext uri="{BB962C8B-B14F-4D97-AF65-F5344CB8AC3E}">
        <p14:creationId xmlns:p14="http://schemas.microsoft.com/office/powerpoint/2010/main" val="40797712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26</a:t>
            </a:fld>
            <a:endParaRPr lang="tr-TR"/>
          </a:p>
        </p:txBody>
      </p:sp>
    </p:spTree>
    <p:extLst>
      <p:ext uri="{BB962C8B-B14F-4D97-AF65-F5344CB8AC3E}">
        <p14:creationId xmlns:p14="http://schemas.microsoft.com/office/powerpoint/2010/main" val="178718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27</a:t>
            </a:fld>
            <a:endParaRPr lang="tr-TR"/>
          </a:p>
        </p:txBody>
      </p:sp>
    </p:spTree>
    <p:extLst>
      <p:ext uri="{BB962C8B-B14F-4D97-AF65-F5344CB8AC3E}">
        <p14:creationId xmlns:p14="http://schemas.microsoft.com/office/powerpoint/2010/main" val="3671068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28</a:t>
            </a:fld>
            <a:endParaRPr lang="tr-TR"/>
          </a:p>
        </p:txBody>
      </p:sp>
    </p:spTree>
    <p:extLst>
      <p:ext uri="{BB962C8B-B14F-4D97-AF65-F5344CB8AC3E}">
        <p14:creationId xmlns:p14="http://schemas.microsoft.com/office/powerpoint/2010/main" val="3899218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29</a:t>
            </a:fld>
            <a:endParaRPr lang="tr-TR"/>
          </a:p>
        </p:txBody>
      </p:sp>
    </p:spTree>
    <p:extLst>
      <p:ext uri="{BB962C8B-B14F-4D97-AF65-F5344CB8AC3E}">
        <p14:creationId xmlns:p14="http://schemas.microsoft.com/office/powerpoint/2010/main" val="1063663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30</a:t>
            </a:fld>
            <a:endParaRPr lang="tr-TR"/>
          </a:p>
        </p:txBody>
      </p:sp>
    </p:spTree>
    <p:extLst>
      <p:ext uri="{BB962C8B-B14F-4D97-AF65-F5344CB8AC3E}">
        <p14:creationId xmlns:p14="http://schemas.microsoft.com/office/powerpoint/2010/main" val="2605262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31</a:t>
            </a:fld>
            <a:endParaRPr lang="tr-TR"/>
          </a:p>
        </p:txBody>
      </p:sp>
    </p:spTree>
    <p:extLst>
      <p:ext uri="{BB962C8B-B14F-4D97-AF65-F5344CB8AC3E}">
        <p14:creationId xmlns:p14="http://schemas.microsoft.com/office/powerpoint/2010/main" val="7714471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32</a:t>
            </a:fld>
            <a:endParaRPr lang="tr-TR"/>
          </a:p>
        </p:txBody>
      </p:sp>
    </p:spTree>
    <p:extLst>
      <p:ext uri="{BB962C8B-B14F-4D97-AF65-F5344CB8AC3E}">
        <p14:creationId xmlns:p14="http://schemas.microsoft.com/office/powerpoint/2010/main" val="2338331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33</a:t>
            </a:fld>
            <a:endParaRPr lang="tr-TR"/>
          </a:p>
        </p:txBody>
      </p:sp>
    </p:spTree>
    <p:extLst>
      <p:ext uri="{BB962C8B-B14F-4D97-AF65-F5344CB8AC3E}">
        <p14:creationId xmlns:p14="http://schemas.microsoft.com/office/powerpoint/2010/main" val="3125289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34</a:t>
            </a:fld>
            <a:endParaRPr lang="tr-TR"/>
          </a:p>
        </p:txBody>
      </p:sp>
    </p:spTree>
    <p:extLst>
      <p:ext uri="{BB962C8B-B14F-4D97-AF65-F5344CB8AC3E}">
        <p14:creationId xmlns:p14="http://schemas.microsoft.com/office/powerpoint/2010/main" val="99799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err="1"/>
              <a:t>Adenomyosis</a:t>
            </a:r>
            <a:r>
              <a:rPr lang="en-US"/>
              <a:t> is traditionally described as “the benign invasion of endometrium into the </a:t>
            </a:r>
            <a:r>
              <a:rPr lang="en-US" err="1"/>
              <a:t>myometrium</a:t>
            </a:r>
            <a:r>
              <a:rPr lang="en-US"/>
              <a:t>, producing a diffusely enlarged uterus which microscopically exhibits ectopic non-</a:t>
            </a:r>
            <a:r>
              <a:rPr lang="en-US" err="1"/>
              <a:t>neoplastic</a:t>
            </a:r>
            <a:r>
              <a:rPr lang="en-US"/>
              <a:t>, endometrial glands and </a:t>
            </a:r>
            <a:r>
              <a:rPr lang="en-US" err="1"/>
              <a:t>stroma</a:t>
            </a:r>
            <a:r>
              <a:rPr lang="en-US"/>
              <a:t> surrounded by the hypertrophic and </a:t>
            </a:r>
            <a:r>
              <a:rPr lang="en-US" err="1"/>
              <a:t>hyperplastic</a:t>
            </a:r>
            <a:r>
              <a:rPr lang="en-US"/>
              <a:t> </a:t>
            </a:r>
            <a:r>
              <a:rPr lang="en-US" err="1"/>
              <a:t>myometrium</a:t>
            </a:r>
            <a:r>
              <a:rPr lang="en-US"/>
              <a:t>”. </a:t>
            </a:r>
            <a:r>
              <a:rPr lang="en-US" err="1"/>
              <a:t>Adenomyosis</a:t>
            </a:r>
            <a:r>
              <a:rPr lang="en-US"/>
              <a:t> may be present in diffuse or focal forms, such as </a:t>
            </a:r>
            <a:r>
              <a:rPr lang="en-US" err="1"/>
              <a:t>adenomyotic</a:t>
            </a:r>
            <a:r>
              <a:rPr lang="en-US"/>
              <a:t> cysts or </a:t>
            </a:r>
            <a:r>
              <a:rPr lang="en-US" err="1"/>
              <a:t>adenomyomas</a:t>
            </a:r>
            <a:r>
              <a:rPr lang="en-US"/>
              <a:t>. It affects 20% of women, but is most prevalent among those who are </a:t>
            </a:r>
            <a:r>
              <a:rPr lang="en-US" err="1"/>
              <a:t>perimenopausal</a:t>
            </a:r>
            <a:r>
              <a:rPr lang="en-US"/>
              <a:t> and </a:t>
            </a:r>
            <a:r>
              <a:rPr lang="en-US" err="1"/>
              <a:t>multiparous</a:t>
            </a:r>
            <a:r>
              <a:rPr lang="en-US"/>
              <a:t> {Dietrich, 2010 #1;Benagiano, 2006 #2;Benagiano, 2009 #3;Benagiano, 2012 #4}. The German pathologist Carl von </a:t>
            </a:r>
            <a:r>
              <a:rPr lang="en-US" err="1"/>
              <a:t>Rokitansky</a:t>
            </a:r>
            <a:r>
              <a:rPr lang="en-US"/>
              <a:t> first described </a:t>
            </a:r>
            <a:r>
              <a:rPr lang="en-US" err="1"/>
              <a:t>adenomyosis</a:t>
            </a:r>
            <a:r>
              <a:rPr lang="en-US"/>
              <a:t> in 1860 when he observed endometrial glands in the </a:t>
            </a:r>
            <a:r>
              <a:rPr lang="en-US" err="1"/>
              <a:t>myometrium</a:t>
            </a:r>
            <a:r>
              <a:rPr lang="en-US"/>
              <a:t>, calling it “</a:t>
            </a:r>
            <a:r>
              <a:rPr lang="en-US" err="1"/>
              <a:t>cystosarcoma</a:t>
            </a:r>
            <a:r>
              <a:rPr lang="en-US"/>
              <a:t> adenoid </a:t>
            </a:r>
            <a:r>
              <a:rPr lang="en-US" err="1"/>
              <a:t>uterium</a:t>
            </a:r>
            <a:r>
              <a:rPr lang="en-US"/>
              <a:t>” {Garcia, 2011 #5}. In 1925, </a:t>
            </a:r>
            <a:r>
              <a:rPr lang="en-US" err="1"/>
              <a:t>Frankl</a:t>
            </a:r>
            <a:r>
              <a:rPr lang="en-US"/>
              <a:t> used the term “</a:t>
            </a:r>
            <a:r>
              <a:rPr lang="en-US" err="1"/>
              <a:t>adenomyosis</a:t>
            </a:r>
            <a:r>
              <a:rPr lang="en-US"/>
              <a:t>” as it does not imply an inflammatory process to the situation where “the direct connection of the endometrium with the islands of mucosa located in the musculature can be established in serial sections”. At this point, </a:t>
            </a:r>
            <a:r>
              <a:rPr lang="en-US" err="1"/>
              <a:t>adenomyosis</a:t>
            </a:r>
            <a:r>
              <a:rPr lang="en-US"/>
              <a:t> came to be identified as an entity separate from endometriosis {</a:t>
            </a:r>
            <a:r>
              <a:rPr lang="en-US" err="1"/>
              <a:t>Benagiano</a:t>
            </a:r>
            <a:r>
              <a:rPr lang="en-US"/>
              <a:t>, 2012 #4}. However, not until 1972, </a:t>
            </a:r>
            <a:r>
              <a:rPr lang="en-US" err="1"/>
              <a:t>adenomyosis</a:t>
            </a:r>
            <a:r>
              <a:rPr lang="en-US"/>
              <a:t> was clearly defined by Bird et al as “benign invasion of endometrium in the </a:t>
            </a:r>
            <a:r>
              <a:rPr lang="en-US" err="1"/>
              <a:t>myometrium</a:t>
            </a:r>
            <a:r>
              <a:rPr lang="en-US"/>
              <a:t>, producing a diffusely enlarged uterus, which microscopically exhibits ectopic, non-</a:t>
            </a:r>
            <a:r>
              <a:rPr lang="en-US" err="1"/>
              <a:t>neoplastic</a:t>
            </a:r>
            <a:r>
              <a:rPr lang="en-US"/>
              <a:t>, endometrial glands and </a:t>
            </a:r>
            <a:r>
              <a:rPr lang="en-US" err="1"/>
              <a:t>stroma</a:t>
            </a:r>
            <a:r>
              <a:rPr lang="en-US"/>
              <a:t> surrounded by hypertrophic and </a:t>
            </a:r>
            <a:r>
              <a:rPr lang="en-US" err="1"/>
              <a:t>hyperplastic</a:t>
            </a:r>
            <a:r>
              <a:rPr lang="en-US"/>
              <a:t> </a:t>
            </a:r>
            <a:r>
              <a:rPr lang="en-US" err="1"/>
              <a:t>myometrium</a:t>
            </a:r>
            <a:r>
              <a:rPr lang="en-US"/>
              <a:t>” {Bird, 1972 #6;Garcia, 2011 #5}. </a:t>
            </a:r>
            <a:endParaRPr lang="tr-TR"/>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4</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35</a:t>
            </a:fld>
            <a:endParaRPr lang="tr-TR"/>
          </a:p>
        </p:txBody>
      </p:sp>
    </p:spTree>
    <p:extLst>
      <p:ext uri="{BB962C8B-B14F-4D97-AF65-F5344CB8AC3E}">
        <p14:creationId xmlns:p14="http://schemas.microsoft.com/office/powerpoint/2010/main" val="37730671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These concerns led to the formation of the Menstrual Disorders Working Group within the International Federation of Gynecology and Obstetrics (FIGO), which has subsequently become a standing committee, the Menstrual Disorders Committee. This group has developed internationally supported recommendations on definitions and terminology for AUB symptoms [1,4,6-8] as well as a new classification of underlying causes of AUB in the reproductive years [6]. Together, these terminology and classification systems provide the tools to improve precision in communicating about etiologies, symptoms, diagnosis, and treatment of AUB in the reproductive years.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MDC: Menstrual Disorders Committee</a:t>
            </a:r>
            <a:endParaRPr lang="en">
              <a:effectLst/>
            </a:endParaRPr>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36</a:t>
            </a:fld>
            <a:endParaRPr lang="tr-TR"/>
          </a:p>
        </p:txBody>
      </p:sp>
    </p:spTree>
    <p:extLst>
      <p:ext uri="{BB962C8B-B14F-4D97-AF65-F5344CB8AC3E}">
        <p14:creationId xmlns:p14="http://schemas.microsoft.com/office/powerpoint/2010/main" val="34639679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t>Fifty percent of women with symptoms have </a:t>
            </a:r>
            <a:r>
              <a:rPr lang="en-US" err="1"/>
              <a:t>menorrhagia</a:t>
            </a:r>
            <a:r>
              <a:rPr lang="en-US"/>
              <a:t>, 30% have </a:t>
            </a:r>
            <a:r>
              <a:rPr lang="en-US" err="1"/>
              <a:t>dysmenorrhea</a:t>
            </a:r>
            <a:r>
              <a:rPr lang="en-US"/>
              <a:t>, and 20% have </a:t>
            </a:r>
            <a:r>
              <a:rPr lang="en-US" err="1"/>
              <a:t>metrorrhagia</a:t>
            </a:r>
            <a:r>
              <a:rPr lang="en-US"/>
              <a:t>. Less common symptoms include </a:t>
            </a:r>
            <a:r>
              <a:rPr lang="en-US" err="1"/>
              <a:t>dyspareunia</a:t>
            </a:r>
            <a:r>
              <a:rPr lang="en-US"/>
              <a:t> and chronic pelvic pain {</a:t>
            </a:r>
            <a:r>
              <a:rPr lang="en-US" err="1"/>
              <a:t>Ferenczy</a:t>
            </a:r>
            <a:r>
              <a:rPr lang="en-US"/>
              <a:t>, 1998 #7;Bergeron, 2006 #9}. Endometriosis is observed in 6 to 22% of patients with </a:t>
            </a:r>
            <a:r>
              <a:rPr lang="en-US" err="1"/>
              <a:t>adenomyosis</a:t>
            </a:r>
            <a:r>
              <a:rPr lang="en-US"/>
              <a:t>, and </a:t>
            </a:r>
            <a:r>
              <a:rPr lang="en-US" err="1"/>
              <a:t>myomas</a:t>
            </a:r>
            <a:r>
              <a:rPr lang="en-US"/>
              <a:t> are concurrently observed in 35 to 55% of patients {</a:t>
            </a:r>
            <a:r>
              <a:rPr lang="en-US" err="1"/>
              <a:t>Ferenczy</a:t>
            </a:r>
            <a:r>
              <a:rPr lang="en-US"/>
              <a:t>, 1998 #7}. In a retrospective case-control study comparing </a:t>
            </a:r>
            <a:r>
              <a:rPr lang="en-US" err="1"/>
              <a:t>leiomyoma</a:t>
            </a:r>
            <a:r>
              <a:rPr lang="en-US"/>
              <a:t> and </a:t>
            </a:r>
            <a:r>
              <a:rPr lang="en-US" err="1"/>
              <a:t>adenomyosis</a:t>
            </a:r>
            <a:r>
              <a:rPr lang="en-US"/>
              <a:t> cases, </a:t>
            </a:r>
            <a:r>
              <a:rPr lang="en-US" err="1"/>
              <a:t>Taran</a:t>
            </a:r>
            <a:r>
              <a:rPr lang="en-US"/>
              <a:t> et al have found that </a:t>
            </a:r>
            <a:r>
              <a:rPr lang="en-US" err="1"/>
              <a:t>adenomyosis</a:t>
            </a:r>
            <a:r>
              <a:rPr lang="en-US"/>
              <a:t> was independently associated with younger age (41.1 years vs. 44.3 years), history of depression (57.1% vs. 24.7%), </a:t>
            </a:r>
            <a:r>
              <a:rPr lang="en-US" err="1"/>
              <a:t>dysmenorrhea</a:t>
            </a:r>
            <a:r>
              <a:rPr lang="en-US"/>
              <a:t> (65.7% vs. 42.3%), and pelvic pain (52.9% vs. 21.1%) in a multivariable unconditional logistic regression analysis compared with women with </a:t>
            </a:r>
            <a:r>
              <a:rPr lang="en-US" err="1"/>
              <a:t>leiomyomas</a:t>
            </a:r>
            <a:r>
              <a:rPr lang="en-US"/>
              <a:t>. Furthermore, in a second multivariate model where all subjects had uteri weighing &gt;150 g, women with </a:t>
            </a:r>
            <a:r>
              <a:rPr lang="en-US" err="1"/>
              <a:t>adenomyosis</a:t>
            </a:r>
            <a:r>
              <a:rPr lang="en-US"/>
              <a:t> were more likely to have a history of depression (52.6% vs. 22.2%) and endometriosis (26.3% vs. 2.8%) compared with women with </a:t>
            </a:r>
            <a:r>
              <a:rPr lang="en-US" err="1"/>
              <a:t>leiomyomas</a:t>
            </a:r>
            <a:r>
              <a:rPr lang="en-US"/>
              <a:t> {</a:t>
            </a:r>
            <a:r>
              <a:rPr lang="en-US" err="1"/>
              <a:t>Taran</a:t>
            </a:r>
            <a:r>
              <a:rPr lang="en-US"/>
              <a:t>, 2010 #17}. </a:t>
            </a:r>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37</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a:t>Since the work of these pioneers, hysterectomy is no longer necessary for the diagnosis of adenomyosis. The diagnosis can now be made using less invasive techniques such as ultrasound and magnetic resonance imaging (MRI) and analysis of histological specimens obtained at hysteroscopic biopsy. Although the diagnosis is usually made in women in their forties and fifties with symptoms, adenomyosis is being found incidentally in younger women undergoing infertility evaluations or who have signs and symptoms of dysmenorrhea and menorrhagia {Garcia, 2011 #5}. </a:t>
            </a:r>
            <a:endParaRPr lang="tr-TR"/>
          </a:p>
          <a:p>
            <a:endParaRPr lang="en-US"/>
          </a:p>
        </p:txBody>
      </p:sp>
      <p:sp>
        <p:nvSpPr>
          <p:cNvPr id="4" name="Slide Number Placeholder 3"/>
          <p:cNvSpPr>
            <a:spLocks noGrp="1"/>
          </p:cNvSpPr>
          <p:nvPr>
            <p:ph type="sldNum" sz="quarter" idx="5"/>
          </p:nvPr>
        </p:nvSpPr>
        <p:spPr/>
        <p:txBody>
          <a:bodyPr/>
          <a:lstStyle/>
          <a:p>
            <a:pPr>
              <a:defRPr/>
            </a:pPr>
            <a:fld id="{D3A821C5-AF3C-4427-BC85-1768D7C23075}" type="slidenum">
              <a:rPr lang="tr-TR" smtClean="0"/>
              <a:pPr>
                <a:defRPr/>
              </a:pPr>
              <a:t>38</a:t>
            </a:fld>
            <a:endParaRPr lang="tr-TR"/>
          </a:p>
        </p:txBody>
      </p:sp>
    </p:spTree>
    <p:extLst>
      <p:ext uri="{BB962C8B-B14F-4D97-AF65-F5344CB8AC3E}">
        <p14:creationId xmlns:p14="http://schemas.microsoft.com/office/powerpoint/2010/main" val="21712508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Since the work of these pioneers, hysterectomy is no longer necessary for the diagnosis of </a:t>
            </a:r>
            <a:r>
              <a:rPr lang="en-US" err="1"/>
              <a:t>adenomyosis</a:t>
            </a:r>
            <a:r>
              <a:rPr lang="en-US"/>
              <a:t>. The diagnosis can now be made using less invasive techniques such as ultrasound and magnetic resonance imaging (MRI) and analysis of histological specimens obtained at </a:t>
            </a:r>
            <a:r>
              <a:rPr lang="en-US" err="1"/>
              <a:t>hysteroscopic</a:t>
            </a:r>
            <a:r>
              <a:rPr lang="en-US"/>
              <a:t> biopsy. Although the diagnosis is usually made in women in their forties and fifties with symptoms, </a:t>
            </a:r>
            <a:r>
              <a:rPr lang="en-US" err="1"/>
              <a:t>adenomyosis</a:t>
            </a:r>
            <a:r>
              <a:rPr lang="en-US"/>
              <a:t> is being found incidentally in younger women undergoing infertility evaluations or who have signs and symptoms of </a:t>
            </a:r>
            <a:r>
              <a:rPr lang="en-US" err="1"/>
              <a:t>dysmenorrhea</a:t>
            </a:r>
            <a:r>
              <a:rPr lang="en-US"/>
              <a:t> and </a:t>
            </a:r>
            <a:r>
              <a:rPr lang="en-US" err="1"/>
              <a:t>menorrhagia</a:t>
            </a:r>
            <a:r>
              <a:rPr lang="en-US"/>
              <a:t> {Garcia, 2011 #5}. </a:t>
            </a:r>
            <a:endParaRPr lang="tr-T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39</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53</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2473937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Times New Roman" pitchFamily="18" charset="0"/>
                <a:ea typeface="+mn-ea"/>
                <a:cs typeface="+mn-cs"/>
              </a:rPr>
              <a:t>AD is characterized by increased estrogen level, aromatase activity, Cox2 expression, prostaglandin, and progesterone resistance with a persistent inflammation. Medical treatment for AD follows the principles for medical treatment of endometriosis. The aim is to reduce production of endogenic estrogen or induction of endometrial differentiation with progestins. The principles are inhibition of ovulation, abolition of menstruation, and establishment of a stable steroid milieu. </a:t>
            </a:r>
            <a:endParaRPr lang="en"/>
          </a:p>
          <a:p>
            <a:endParaRPr lang="tr-T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55</a:t>
            </a:fld>
            <a:endParaRPr lang="tr-TR"/>
          </a:p>
        </p:txBody>
      </p:sp>
    </p:spTree>
    <p:extLst>
      <p:ext uri="{BB962C8B-B14F-4D97-AF65-F5344CB8AC3E}">
        <p14:creationId xmlns:p14="http://schemas.microsoft.com/office/powerpoint/2010/main" val="8831351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0" i="0" kern="1200">
                <a:solidFill>
                  <a:schemeClr val="tx1"/>
                </a:solidFill>
                <a:effectLst/>
                <a:latin typeface="Arial" panose="020B0604020202020204" pitchFamily="34" charset="0"/>
                <a:ea typeface="+mn-ea"/>
                <a:cs typeface="Arial" panose="020B0604020202020204" pitchFamily="34" charset="0"/>
              </a:rPr>
              <a:t>COC inhibit production of ovarian estrogen through a negative feedback mechanism. They have a strong </a:t>
            </a:r>
            <a:r>
              <a:rPr lang="en" sz="1200" b="0" i="0" kern="1200" err="1">
                <a:solidFill>
                  <a:schemeClr val="tx1"/>
                </a:solidFill>
                <a:effectLst/>
                <a:latin typeface="Arial" panose="020B0604020202020204" pitchFamily="34" charset="0"/>
                <a:ea typeface="+mn-ea"/>
                <a:cs typeface="Arial" panose="020B0604020202020204" pitchFamily="34" charset="0"/>
              </a:rPr>
              <a:t>progestational</a:t>
            </a:r>
            <a:r>
              <a:rPr lang="en" sz="1200" b="0" i="0" kern="1200">
                <a:solidFill>
                  <a:schemeClr val="tx1"/>
                </a:solidFill>
                <a:effectLst/>
                <a:latin typeface="Arial" panose="020B0604020202020204" pitchFamily="34" charset="0"/>
                <a:ea typeface="+mn-ea"/>
                <a:cs typeface="Arial" panose="020B0604020202020204" pitchFamily="34" charset="0"/>
              </a:rPr>
              <a:t> effect on the endometrium and on the suppression of ovarian steroidogenesis. Inhibition of ovulation and abolition of menstruation creates a stable hormone milieu in the uterus, which may reduce prostaglandin level, COX-2 level, and aromatase activity, and decreased inflammation [5]. COC create a </a:t>
            </a:r>
            <a:r>
              <a:rPr lang="en" sz="1200" b="0" i="0" kern="1200" err="1">
                <a:solidFill>
                  <a:schemeClr val="tx1"/>
                </a:solidFill>
                <a:effectLst/>
                <a:latin typeface="Arial" panose="020B0604020202020204" pitchFamily="34" charset="0"/>
                <a:ea typeface="+mn-ea"/>
                <a:cs typeface="Arial" panose="020B0604020202020204" pitchFamily="34" charset="0"/>
              </a:rPr>
              <a:t>hyperprogestogenic</a:t>
            </a:r>
            <a:r>
              <a:rPr lang="en" sz="1200" b="0" i="0" kern="1200">
                <a:solidFill>
                  <a:schemeClr val="tx1"/>
                </a:solidFill>
                <a:effectLst/>
                <a:latin typeface="Arial" panose="020B0604020202020204" pitchFamily="34" charset="0"/>
                <a:ea typeface="+mn-ea"/>
                <a:cs typeface="Arial" panose="020B0604020202020204" pitchFamily="34" charset="0"/>
              </a:rPr>
              <a:t> environment and suppress endometrial cell proliferation. </a:t>
            </a:r>
            <a:endParaRPr lang="en" b="0" i="0">
              <a:latin typeface="Arial" panose="020B0604020202020204" pitchFamily="34" charset="0"/>
              <a:cs typeface="Arial" panose="020B0604020202020204" pitchFamily="34" charset="0"/>
            </a:endParaRPr>
          </a:p>
          <a:p>
            <a:r>
              <a:rPr lang="en" sz="1200" b="0" i="0" kern="1200">
                <a:solidFill>
                  <a:schemeClr val="tx1"/>
                </a:solidFill>
                <a:effectLst/>
                <a:latin typeface="Arial" panose="020B0604020202020204" pitchFamily="34" charset="0"/>
                <a:ea typeface="+mn-ea"/>
                <a:cs typeface="Arial" panose="020B0604020202020204" pitchFamily="34" charset="0"/>
              </a:rPr>
              <a:t>First-line treatment for women with dysmenorrhea and abnormal uterine bleeding (AUB) is COC [6e8]. The treatment is symptomatic and AD lesions resume their metabolic activity when treat- </a:t>
            </a:r>
            <a:r>
              <a:rPr lang="en" sz="1200" b="0" i="0" kern="1200" err="1">
                <a:solidFill>
                  <a:schemeClr val="tx1"/>
                </a:solidFill>
                <a:effectLst/>
                <a:latin typeface="Arial" panose="020B0604020202020204" pitchFamily="34" charset="0"/>
                <a:ea typeface="+mn-ea"/>
                <a:cs typeface="Arial" panose="020B0604020202020204" pitchFamily="34" charset="0"/>
              </a:rPr>
              <a:t>ment</a:t>
            </a:r>
            <a:r>
              <a:rPr lang="en" sz="1200" b="0" i="0" kern="1200">
                <a:solidFill>
                  <a:schemeClr val="tx1"/>
                </a:solidFill>
                <a:effectLst/>
                <a:latin typeface="Arial" panose="020B0604020202020204" pitchFamily="34" charset="0"/>
                <a:ea typeface="+mn-ea"/>
                <a:cs typeface="Arial" panose="020B0604020202020204" pitchFamily="34" charset="0"/>
              </a:rPr>
              <a:t> is discontinued. This seems to be an effective treatment option to suppress ectopic endo- </a:t>
            </a:r>
            <a:r>
              <a:rPr lang="en" sz="1200" b="0" i="0" kern="1200" err="1">
                <a:solidFill>
                  <a:schemeClr val="tx1"/>
                </a:solidFill>
                <a:effectLst/>
                <a:latin typeface="Arial" panose="020B0604020202020204" pitchFamily="34" charset="0"/>
                <a:ea typeface="+mn-ea"/>
                <a:cs typeface="Arial" panose="020B0604020202020204" pitchFamily="34" charset="0"/>
              </a:rPr>
              <a:t>metrium</a:t>
            </a:r>
            <a:r>
              <a:rPr lang="en" sz="1200" b="0" i="0" kern="1200">
                <a:solidFill>
                  <a:schemeClr val="tx1"/>
                </a:solidFill>
                <a:effectLst/>
                <a:latin typeface="Arial" panose="020B0604020202020204" pitchFamily="34" charset="0"/>
                <a:ea typeface="+mn-ea"/>
                <a:cs typeface="Arial" panose="020B0604020202020204" pitchFamily="34" charset="0"/>
              </a:rPr>
              <a:t> in women with endometriosis [9], and this is also assumed to be effective for ectopic endometrium in AD [10]. To achieve amenorrhea, treatment should be given continuously without any interruption for bleeding cessation [11,12]. However, LNG-IUS seems to have a better effect on AD than COC [13]. COC may be effective for two-thirds of women with endometriosis, who often have additional AD [14]. </a:t>
            </a:r>
            <a:endParaRPr lang="en" b="0" i="0">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56</a:t>
            </a:fld>
            <a:endParaRPr lang="tr-TR"/>
          </a:p>
        </p:txBody>
      </p:sp>
    </p:spTree>
    <p:extLst>
      <p:ext uri="{BB962C8B-B14F-4D97-AF65-F5344CB8AC3E}">
        <p14:creationId xmlns:p14="http://schemas.microsoft.com/office/powerpoint/2010/main" val="13117595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0" i="0" kern="1200">
                <a:solidFill>
                  <a:schemeClr val="tx1"/>
                </a:solidFill>
                <a:effectLst/>
                <a:latin typeface="Arial" panose="020B0604020202020204" pitchFamily="34" charset="0"/>
                <a:ea typeface="+mn-ea"/>
                <a:cs typeface="Arial" panose="020B0604020202020204" pitchFamily="34" charset="0"/>
              </a:rPr>
              <a:t>COC inhibit production of ovarian estrogen through a negative feedback mechanism. They have a strong </a:t>
            </a:r>
            <a:r>
              <a:rPr lang="en" sz="1200" b="0" i="0" kern="1200" err="1">
                <a:solidFill>
                  <a:schemeClr val="tx1"/>
                </a:solidFill>
                <a:effectLst/>
                <a:latin typeface="Arial" panose="020B0604020202020204" pitchFamily="34" charset="0"/>
                <a:ea typeface="+mn-ea"/>
                <a:cs typeface="Arial" panose="020B0604020202020204" pitchFamily="34" charset="0"/>
              </a:rPr>
              <a:t>progestational</a:t>
            </a:r>
            <a:r>
              <a:rPr lang="en" sz="1200" b="0" i="0" kern="1200">
                <a:solidFill>
                  <a:schemeClr val="tx1"/>
                </a:solidFill>
                <a:effectLst/>
                <a:latin typeface="Arial" panose="020B0604020202020204" pitchFamily="34" charset="0"/>
                <a:ea typeface="+mn-ea"/>
                <a:cs typeface="Arial" panose="020B0604020202020204" pitchFamily="34" charset="0"/>
              </a:rPr>
              <a:t> effect on the endometrium and on the suppression of ovarian steroidogenesis. Inhibition of ovulation and abolition of menstruation creates a stable hormone milieu in the uterus, which may reduce prostaglandin level, COX-2 level, and aromatase activity, and decreased inflammation [5]. COC create a </a:t>
            </a:r>
            <a:r>
              <a:rPr lang="en" sz="1200" b="0" i="0" kern="1200" err="1">
                <a:solidFill>
                  <a:schemeClr val="tx1"/>
                </a:solidFill>
                <a:effectLst/>
                <a:latin typeface="Arial" panose="020B0604020202020204" pitchFamily="34" charset="0"/>
                <a:ea typeface="+mn-ea"/>
                <a:cs typeface="Arial" panose="020B0604020202020204" pitchFamily="34" charset="0"/>
              </a:rPr>
              <a:t>hyperprogestogenic</a:t>
            </a:r>
            <a:r>
              <a:rPr lang="en" sz="1200" b="0" i="0" kern="1200">
                <a:solidFill>
                  <a:schemeClr val="tx1"/>
                </a:solidFill>
                <a:effectLst/>
                <a:latin typeface="Arial" panose="020B0604020202020204" pitchFamily="34" charset="0"/>
                <a:ea typeface="+mn-ea"/>
                <a:cs typeface="Arial" panose="020B0604020202020204" pitchFamily="34" charset="0"/>
              </a:rPr>
              <a:t> environment and suppress endometrial cell proliferation. </a:t>
            </a:r>
            <a:endParaRPr lang="en" b="0" i="0">
              <a:latin typeface="Arial" panose="020B0604020202020204" pitchFamily="34" charset="0"/>
              <a:cs typeface="Arial" panose="020B0604020202020204" pitchFamily="34" charset="0"/>
            </a:endParaRPr>
          </a:p>
          <a:p>
            <a:r>
              <a:rPr lang="en" sz="1200" b="0" i="0" kern="1200">
                <a:solidFill>
                  <a:schemeClr val="tx1"/>
                </a:solidFill>
                <a:effectLst/>
                <a:latin typeface="Arial" panose="020B0604020202020204" pitchFamily="34" charset="0"/>
                <a:ea typeface="+mn-ea"/>
                <a:cs typeface="Arial" panose="020B0604020202020204" pitchFamily="34" charset="0"/>
              </a:rPr>
              <a:t>First-line treatment for women with dysmenorrhea and abnormal uterine bleeding (AUB) is COC [6e8]. The treatment is symptomatic and AD lesions resume their metabolic activity when treat- </a:t>
            </a:r>
            <a:r>
              <a:rPr lang="en" sz="1200" b="0" i="0" kern="1200" err="1">
                <a:solidFill>
                  <a:schemeClr val="tx1"/>
                </a:solidFill>
                <a:effectLst/>
                <a:latin typeface="Arial" panose="020B0604020202020204" pitchFamily="34" charset="0"/>
                <a:ea typeface="+mn-ea"/>
                <a:cs typeface="Arial" panose="020B0604020202020204" pitchFamily="34" charset="0"/>
              </a:rPr>
              <a:t>ment</a:t>
            </a:r>
            <a:r>
              <a:rPr lang="en" sz="1200" b="0" i="0" kern="1200">
                <a:solidFill>
                  <a:schemeClr val="tx1"/>
                </a:solidFill>
                <a:effectLst/>
                <a:latin typeface="Arial" panose="020B0604020202020204" pitchFamily="34" charset="0"/>
                <a:ea typeface="+mn-ea"/>
                <a:cs typeface="Arial" panose="020B0604020202020204" pitchFamily="34" charset="0"/>
              </a:rPr>
              <a:t> is discontinued. This seems to be an effective treatment option to suppress ectopic endo- </a:t>
            </a:r>
            <a:r>
              <a:rPr lang="en" sz="1200" b="0" i="0" kern="1200" err="1">
                <a:solidFill>
                  <a:schemeClr val="tx1"/>
                </a:solidFill>
                <a:effectLst/>
                <a:latin typeface="Arial" panose="020B0604020202020204" pitchFamily="34" charset="0"/>
                <a:ea typeface="+mn-ea"/>
                <a:cs typeface="Arial" panose="020B0604020202020204" pitchFamily="34" charset="0"/>
              </a:rPr>
              <a:t>metrium</a:t>
            </a:r>
            <a:r>
              <a:rPr lang="en" sz="1200" b="0" i="0" kern="1200">
                <a:solidFill>
                  <a:schemeClr val="tx1"/>
                </a:solidFill>
                <a:effectLst/>
                <a:latin typeface="Arial" panose="020B0604020202020204" pitchFamily="34" charset="0"/>
                <a:ea typeface="+mn-ea"/>
                <a:cs typeface="Arial" panose="020B0604020202020204" pitchFamily="34" charset="0"/>
              </a:rPr>
              <a:t> in women with endometriosis [9], and this is also assumed to be effective for ectopic endometrium in AD [10]. To achieve amenorrhea, treatment should be given continuously without any interruption for bleeding cessation [11,12]. However, LNG-IUS seems to have a better effect on AD than COC [13]. COC may be effective for two-thirds of women with endometriosis, who often have additional AD [14]. </a:t>
            </a:r>
            <a:endParaRPr lang="en" b="0" i="0">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57</a:t>
            </a:fld>
            <a:endParaRPr lang="tr-TR"/>
          </a:p>
        </p:txBody>
      </p:sp>
    </p:spTree>
    <p:extLst>
      <p:ext uri="{BB962C8B-B14F-4D97-AF65-F5344CB8AC3E}">
        <p14:creationId xmlns:p14="http://schemas.microsoft.com/office/powerpoint/2010/main" val="41687158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kern="1200">
                <a:solidFill>
                  <a:schemeClr val="tx1"/>
                </a:solidFill>
                <a:effectLst/>
                <a:latin typeface="Arial" panose="020B0604020202020204" pitchFamily="34" charset="0"/>
                <a:ea typeface="+mn-ea"/>
                <a:cs typeface="Arial" panose="020B0604020202020204" pitchFamily="34" charset="0"/>
              </a:rPr>
              <a:t>Progestins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(17-hydoroxy-3-oxo-19-nor-17a-pregna-4,9-diene-21-nitrile) has a potent </a:t>
            </a:r>
            <a:r>
              <a:rPr lang="en" sz="1200" kern="1200" err="1">
                <a:solidFill>
                  <a:schemeClr val="tx1"/>
                </a:solidFill>
                <a:effectLst/>
                <a:latin typeface="Arial" panose="020B0604020202020204" pitchFamily="34" charset="0"/>
                <a:ea typeface="+mn-ea"/>
                <a:cs typeface="Arial" panose="020B0604020202020204" pitchFamily="34" charset="0"/>
              </a:rPr>
              <a:t>progesto</a:t>
            </a:r>
            <a:r>
              <a:rPr lang="en" sz="1200" kern="1200">
                <a:solidFill>
                  <a:schemeClr val="tx1"/>
                </a:solidFill>
                <a:effectLst/>
                <a:latin typeface="Arial" panose="020B0604020202020204" pitchFamily="34" charset="0"/>
                <a:ea typeface="+mn-ea"/>
                <a:cs typeface="Arial" panose="020B0604020202020204" pitchFamily="34" charset="0"/>
              </a:rPr>
              <a:t>- genic effect on the endometrium and inhibits the increase in the estradiol level through the inhibition of the growth of ovarian follicles. Thus, in patients with normal ovulatory cycles, ovulation is completely suppressed.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creates a hypoestrogenic and </a:t>
            </a:r>
            <a:r>
              <a:rPr lang="en" sz="1200" kern="1200" err="1">
                <a:solidFill>
                  <a:schemeClr val="tx1"/>
                </a:solidFill>
                <a:effectLst/>
                <a:latin typeface="Arial" panose="020B0604020202020204" pitchFamily="34" charset="0"/>
                <a:ea typeface="+mn-ea"/>
                <a:cs typeface="Arial" panose="020B0604020202020204" pitchFamily="34" charset="0"/>
              </a:rPr>
              <a:t>hyperprogestinic</a:t>
            </a:r>
            <a:r>
              <a:rPr lang="en" sz="1200" kern="1200">
                <a:solidFill>
                  <a:schemeClr val="tx1"/>
                </a:solidFill>
                <a:effectLst/>
                <a:latin typeface="Arial" panose="020B0604020202020204" pitchFamily="34" charset="0"/>
                <a:ea typeface="+mn-ea"/>
                <a:cs typeface="Arial" panose="020B0604020202020204" pitchFamily="34" charset="0"/>
              </a:rPr>
              <a:t> endocrine </a:t>
            </a:r>
            <a:r>
              <a:rPr lang="en" sz="1200" kern="1200" err="1">
                <a:solidFill>
                  <a:schemeClr val="tx1"/>
                </a:solidFill>
                <a:effectLst/>
                <a:latin typeface="Arial" panose="020B0604020202020204" pitchFamily="34" charset="0"/>
                <a:ea typeface="+mn-ea"/>
                <a:cs typeface="Arial" panose="020B0604020202020204" pitchFamily="34" charset="0"/>
              </a:rPr>
              <a:t>envi</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ronment</a:t>
            </a:r>
            <a:r>
              <a:rPr lang="en" sz="1200" kern="1200">
                <a:solidFill>
                  <a:schemeClr val="tx1"/>
                </a:solidFill>
                <a:effectLst/>
                <a:latin typeface="Arial" panose="020B0604020202020204" pitchFamily="34" charset="0"/>
                <a:ea typeface="+mn-ea"/>
                <a:cs typeface="Arial" panose="020B0604020202020204" pitchFamily="34" charset="0"/>
              </a:rPr>
              <a:t>, which, initially, causes decidualization of the ectopic endometrial tissue. Subsequently, for prolonged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causes an atrophy of the lesions [15e17]. Moreover,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increase natural killer cells in the </a:t>
            </a:r>
            <a:r>
              <a:rPr lang="en" sz="1200" kern="1200" err="1">
                <a:solidFill>
                  <a:schemeClr val="tx1"/>
                </a:solidFill>
                <a:effectLst/>
                <a:latin typeface="Arial" panose="020B0604020202020204" pitchFamily="34" charset="0"/>
                <a:ea typeface="+mn-ea"/>
                <a:cs typeface="Arial" panose="020B0604020202020204" pitchFamily="34" charset="0"/>
              </a:rPr>
              <a:t>eutopic</a:t>
            </a:r>
            <a:r>
              <a:rPr lang="en" sz="1200" kern="1200">
                <a:solidFill>
                  <a:schemeClr val="tx1"/>
                </a:solidFill>
                <a:effectLst/>
                <a:latin typeface="Arial" panose="020B0604020202020204" pitchFamily="34" charset="0"/>
                <a:ea typeface="+mn-ea"/>
                <a:cs typeface="Arial" panose="020B0604020202020204" pitchFamily="34" charset="0"/>
              </a:rPr>
              <a:t> endometrium, which may improve local immunity in the endometrium [18].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inhibits proliferation and induces apoptosis in adenomyotic stroma cells [19] and reduces nerve growth factor expression and nerve fiber density in AD [20]. It has mainly been evaluated in endometriosis [21], but a randomized controlled trial has compared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vs placebo in women with AD.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effective in controlling pain and heavy bleeding. Treatment was still effective after one year, but almost all women had irregular spotting or bleeding, and all women were without severe uterine enlargement and anemia [22].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Safety with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after one year of treatment has been evaluated in a study of 130 women with AD, which showed a mean uterus volume of 105 ml. Treatment was effective for pain reduction. There were no serious adverse events and irregular bleeding seemed to be tolerable, although it was present in 96% [23].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be more effective in controlling bleeding in women aged &gt;38 years, with lower levels of estrogens and without anemia [24], and should not be the first choice in younger women with anemia [25].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previously compared to GnRH-a. After 16 weeks of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had the same effect on pain as GnRH-a. However, GnRH-a was more efficient in volume reduction, and heavy bleeding was completely relieved with GnRH-a, while 26% of women in the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group had persistent heavy bleeding [26]. </a:t>
            </a:r>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58</a:t>
            </a:fld>
            <a:endParaRPr lang="tr-TR"/>
          </a:p>
        </p:txBody>
      </p:sp>
    </p:spTree>
    <p:extLst>
      <p:ext uri="{BB962C8B-B14F-4D97-AF65-F5344CB8AC3E}">
        <p14:creationId xmlns:p14="http://schemas.microsoft.com/office/powerpoint/2010/main" val="63285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 German pathologist Carl von </a:t>
            </a:r>
            <a:r>
              <a:rPr lang="en-US" err="1"/>
              <a:t>Rokitansky</a:t>
            </a:r>
            <a:r>
              <a:rPr lang="en-US"/>
              <a:t> first described </a:t>
            </a:r>
            <a:r>
              <a:rPr lang="en-US" err="1"/>
              <a:t>adenomyosis</a:t>
            </a:r>
            <a:r>
              <a:rPr lang="en-US"/>
              <a:t> in 1860 when he observed endometrial glands in the </a:t>
            </a:r>
            <a:r>
              <a:rPr lang="en-US" err="1"/>
              <a:t>myometrium</a:t>
            </a:r>
            <a:r>
              <a:rPr lang="en-US"/>
              <a:t>, calling it “</a:t>
            </a:r>
            <a:r>
              <a:rPr lang="en-US" err="1"/>
              <a:t>cystosarcoma</a:t>
            </a:r>
            <a:r>
              <a:rPr lang="en-US"/>
              <a:t> adenoid </a:t>
            </a:r>
            <a:r>
              <a:rPr lang="en-US" err="1"/>
              <a:t>uterium</a:t>
            </a:r>
            <a:r>
              <a:rPr lang="en-US"/>
              <a:t>” {Garcia, 2011 #5}. In 1925, </a:t>
            </a:r>
            <a:r>
              <a:rPr lang="en-US" err="1"/>
              <a:t>Frankl</a:t>
            </a:r>
            <a:r>
              <a:rPr lang="en-US"/>
              <a:t> used the term “</a:t>
            </a:r>
            <a:r>
              <a:rPr lang="en-US" err="1"/>
              <a:t>adenomyosis</a:t>
            </a:r>
            <a:r>
              <a:rPr lang="en-US"/>
              <a:t>” as it does not imply an inflammatory process to the situation where “the direct connection of the endometrium with the islands of mucosa located in the musculature can be established in serial sections”. At this point, </a:t>
            </a:r>
            <a:r>
              <a:rPr lang="en-US" err="1"/>
              <a:t>adenomyosis</a:t>
            </a:r>
            <a:r>
              <a:rPr lang="en-US"/>
              <a:t> came to be identified as an entity separate from endometriosis {</a:t>
            </a:r>
            <a:r>
              <a:rPr lang="en-US" err="1"/>
              <a:t>Benagiano</a:t>
            </a:r>
            <a:r>
              <a:rPr lang="en-US"/>
              <a:t>, 2012 #4}. However, not until 1972, </a:t>
            </a:r>
            <a:r>
              <a:rPr lang="en-US" err="1"/>
              <a:t>adenomyosis</a:t>
            </a:r>
            <a:r>
              <a:rPr lang="en-US"/>
              <a:t> was clearly defined by Bird et al as “benign invasion of endometrium in the </a:t>
            </a:r>
            <a:r>
              <a:rPr lang="en-US" err="1"/>
              <a:t>myometrium</a:t>
            </a:r>
            <a:r>
              <a:rPr lang="en-US"/>
              <a:t>, producing a diffusely enlarged uterus, which microscopically exhibits ectopic, non-</a:t>
            </a:r>
            <a:r>
              <a:rPr lang="en-US" err="1"/>
              <a:t>neoplastic</a:t>
            </a:r>
            <a:r>
              <a:rPr lang="en-US"/>
              <a:t>, endometrial glands and </a:t>
            </a:r>
            <a:r>
              <a:rPr lang="en-US" err="1"/>
              <a:t>stroma</a:t>
            </a:r>
            <a:r>
              <a:rPr lang="en-US"/>
              <a:t> surrounded by hypertrophic and </a:t>
            </a:r>
            <a:r>
              <a:rPr lang="en-US" err="1"/>
              <a:t>hyperplastic</a:t>
            </a:r>
            <a:r>
              <a:rPr lang="en-US"/>
              <a:t> </a:t>
            </a:r>
            <a:r>
              <a:rPr lang="en-US" err="1"/>
              <a:t>myometrium</a:t>
            </a:r>
            <a:r>
              <a:rPr lang="en-US"/>
              <a:t>” {Bird, 1972 #6;Garcia, 2011 #5}. </a:t>
            </a:r>
            <a:endParaRPr lang="tr-T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5</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kern="1200">
                <a:solidFill>
                  <a:schemeClr val="tx1"/>
                </a:solidFill>
                <a:effectLst/>
                <a:latin typeface="Arial" panose="020B0604020202020204" pitchFamily="34" charset="0"/>
                <a:ea typeface="+mn-ea"/>
                <a:cs typeface="Arial" panose="020B0604020202020204" pitchFamily="34" charset="0"/>
              </a:rPr>
              <a:t>Progestins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(17-hydoroxy-3-oxo-19-nor-17a-pregna-4,9-diene-21-nitrile) has a potent </a:t>
            </a:r>
            <a:r>
              <a:rPr lang="en" sz="1200" kern="1200" err="1">
                <a:solidFill>
                  <a:schemeClr val="tx1"/>
                </a:solidFill>
                <a:effectLst/>
                <a:latin typeface="Arial" panose="020B0604020202020204" pitchFamily="34" charset="0"/>
                <a:ea typeface="+mn-ea"/>
                <a:cs typeface="Arial" panose="020B0604020202020204" pitchFamily="34" charset="0"/>
              </a:rPr>
              <a:t>progesto</a:t>
            </a:r>
            <a:r>
              <a:rPr lang="en" sz="1200" kern="1200">
                <a:solidFill>
                  <a:schemeClr val="tx1"/>
                </a:solidFill>
                <a:effectLst/>
                <a:latin typeface="Arial" panose="020B0604020202020204" pitchFamily="34" charset="0"/>
                <a:ea typeface="+mn-ea"/>
                <a:cs typeface="Arial" panose="020B0604020202020204" pitchFamily="34" charset="0"/>
              </a:rPr>
              <a:t>- genic effect on the endometrium and inhibits the increase in the estradiol level through the inhibition of the growth of ovarian follicles. Thus, in patients with normal ovulatory cycles, ovulation is completely suppressed.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creates a hypoestrogenic and </a:t>
            </a:r>
            <a:r>
              <a:rPr lang="en" sz="1200" kern="1200" err="1">
                <a:solidFill>
                  <a:schemeClr val="tx1"/>
                </a:solidFill>
                <a:effectLst/>
                <a:latin typeface="Arial" panose="020B0604020202020204" pitchFamily="34" charset="0"/>
                <a:ea typeface="+mn-ea"/>
                <a:cs typeface="Arial" panose="020B0604020202020204" pitchFamily="34" charset="0"/>
              </a:rPr>
              <a:t>hyperprogestinic</a:t>
            </a:r>
            <a:r>
              <a:rPr lang="en" sz="1200" kern="1200">
                <a:solidFill>
                  <a:schemeClr val="tx1"/>
                </a:solidFill>
                <a:effectLst/>
                <a:latin typeface="Arial" panose="020B0604020202020204" pitchFamily="34" charset="0"/>
                <a:ea typeface="+mn-ea"/>
                <a:cs typeface="Arial" panose="020B0604020202020204" pitchFamily="34" charset="0"/>
              </a:rPr>
              <a:t> endocrine </a:t>
            </a:r>
            <a:r>
              <a:rPr lang="en" sz="1200" kern="1200" err="1">
                <a:solidFill>
                  <a:schemeClr val="tx1"/>
                </a:solidFill>
                <a:effectLst/>
                <a:latin typeface="Arial" panose="020B0604020202020204" pitchFamily="34" charset="0"/>
                <a:ea typeface="+mn-ea"/>
                <a:cs typeface="Arial" panose="020B0604020202020204" pitchFamily="34" charset="0"/>
              </a:rPr>
              <a:t>envi</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ronment</a:t>
            </a:r>
            <a:r>
              <a:rPr lang="en" sz="1200" kern="1200">
                <a:solidFill>
                  <a:schemeClr val="tx1"/>
                </a:solidFill>
                <a:effectLst/>
                <a:latin typeface="Arial" panose="020B0604020202020204" pitchFamily="34" charset="0"/>
                <a:ea typeface="+mn-ea"/>
                <a:cs typeface="Arial" panose="020B0604020202020204" pitchFamily="34" charset="0"/>
              </a:rPr>
              <a:t>, which, initially, causes decidualization of the ectopic endometrial tissue. Subsequently, for prolonged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causes an atrophy of the lesions [15e17]. Moreover,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increase natural killer cells in the </a:t>
            </a:r>
            <a:r>
              <a:rPr lang="en" sz="1200" kern="1200" err="1">
                <a:solidFill>
                  <a:schemeClr val="tx1"/>
                </a:solidFill>
                <a:effectLst/>
                <a:latin typeface="Arial" panose="020B0604020202020204" pitchFamily="34" charset="0"/>
                <a:ea typeface="+mn-ea"/>
                <a:cs typeface="Arial" panose="020B0604020202020204" pitchFamily="34" charset="0"/>
              </a:rPr>
              <a:t>eutopic</a:t>
            </a:r>
            <a:r>
              <a:rPr lang="en" sz="1200" kern="1200">
                <a:solidFill>
                  <a:schemeClr val="tx1"/>
                </a:solidFill>
                <a:effectLst/>
                <a:latin typeface="Arial" panose="020B0604020202020204" pitchFamily="34" charset="0"/>
                <a:ea typeface="+mn-ea"/>
                <a:cs typeface="Arial" panose="020B0604020202020204" pitchFamily="34" charset="0"/>
              </a:rPr>
              <a:t> endometrium, which may improve local immunity in the endometrium [18].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inhibits proliferation and induces apoptosis in adenomyotic stroma cells [19] and reduces nerve growth factor expression and nerve fiber density in AD [20]. It has mainly been evaluated in endometriosis [21], but a randomized controlled trial has compared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vs placebo in women with AD.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effective in controlling pain and heavy bleeding. Treatment was still effective after one year, but almost all women had irregular spotting or bleeding, and all women were without severe uterine enlargement and anemia [22].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Safety with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after one year of treatment has been evaluated in a study of 130 women with AD, which showed a mean uterus volume of 105 ml. Treatment was effective for pain reduction. There were no serious adverse events and irregular bleeding seemed to be tolerable, although it was present in 96% [23].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be more effective in controlling bleeding in women aged &gt;38 years, with lower levels of estrogens and without anemia [24], and should not be the first choice in younger women with anemia [25].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previously compared to GnRH-a. After 16 weeks of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had the same effect on pain as GnRH-a. However, GnRH-a was more efficient in volume reduction, and heavy bleeding was completely relieved with GnRH-a, while 26% of women in the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group had persistent heavy bleeding [26]. </a:t>
            </a:r>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59</a:t>
            </a:fld>
            <a:endParaRPr lang="tr-TR"/>
          </a:p>
        </p:txBody>
      </p:sp>
    </p:spTree>
    <p:extLst>
      <p:ext uri="{BB962C8B-B14F-4D97-AF65-F5344CB8AC3E}">
        <p14:creationId xmlns:p14="http://schemas.microsoft.com/office/powerpoint/2010/main" val="270534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kern="1200">
                <a:solidFill>
                  <a:schemeClr val="tx1"/>
                </a:solidFill>
                <a:effectLst/>
                <a:latin typeface="Arial" panose="020B0604020202020204" pitchFamily="34" charset="0"/>
                <a:ea typeface="+mn-ea"/>
                <a:cs typeface="Arial" panose="020B0604020202020204" pitchFamily="34" charset="0"/>
              </a:rPr>
              <a:t>Progestins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(17-hydoroxy-3-oxo-19-nor-17a-pregna-4,9-diene-21-nitrile) has a potent </a:t>
            </a:r>
            <a:r>
              <a:rPr lang="en" sz="1200" kern="1200" err="1">
                <a:solidFill>
                  <a:schemeClr val="tx1"/>
                </a:solidFill>
                <a:effectLst/>
                <a:latin typeface="Arial" panose="020B0604020202020204" pitchFamily="34" charset="0"/>
                <a:ea typeface="+mn-ea"/>
                <a:cs typeface="Arial" panose="020B0604020202020204" pitchFamily="34" charset="0"/>
              </a:rPr>
              <a:t>progesto</a:t>
            </a:r>
            <a:r>
              <a:rPr lang="en" sz="1200" kern="1200">
                <a:solidFill>
                  <a:schemeClr val="tx1"/>
                </a:solidFill>
                <a:effectLst/>
                <a:latin typeface="Arial" panose="020B0604020202020204" pitchFamily="34" charset="0"/>
                <a:ea typeface="+mn-ea"/>
                <a:cs typeface="Arial" panose="020B0604020202020204" pitchFamily="34" charset="0"/>
              </a:rPr>
              <a:t>- genic effect on the endometrium and inhibits the increase in the estradiol level through the inhibition of the growth of ovarian follicles. Thus, in patients with normal ovulatory cycles, ovulation is completely suppressed.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creates a hypoestrogenic and </a:t>
            </a:r>
            <a:r>
              <a:rPr lang="en" sz="1200" kern="1200" err="1">
                <a:solidFill>
                  <a:schemeClr val="tx1"/>
                </a:solidFill>
                <a:effectLst/>
                <a:latin typeface="Arial" panose="020B0604020202020204" pitchFamily="34" charset="0"/>
                <a:ea typeface="+mn-ea"/>
                <a:cs typeface="Arial" panose="020B0604020202020204" pitchFamily="34" charset="0"/>
              </a:rPr>
              <a:t>hyperprogestinic</a:t>
            </a:r>
            <a:r>
              <a:rPr lang="en" sz="1200" kern="1200">
                <a:solidFill>
                  <a:schemeClr val="tx1"/>
                </a:solidFill>
                <a:effectLst/>
                <a:latin typeface="Arial" panose="020B0604020202020204" pitchFamily="34" charset="0"/>
                <a:ea typeface="+mn-ea"/>
                <a:cs typeface="Arial" panose="020B0604020202020204" pitchFamily="34" charset="0"/>
              </a:rPr>
              <a:t> endocrine </a:t>
            </a:r>
            <a:r>
              <a:rPr lang="en" sz="1200" kern="1200" err="1">
                <a:solidFill>
                  <a:schemeClr val="tx1"/>
                </a:solidFill>
                <a:effectLst/>
                <a:latin typeface="Arial" panose="020B0604020202020204" pitchFamily="34" charset="0"/>
                <a:ea typeface="+mn-ea"/>
                <a:cs typeface="Arial" panose="020B0604020202020204" pitchFamily="34" charset="0"/>
              </a:rPr>
              <a:t>envi</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ronment</a:t>
            </a:r>
            <a:r>
              <a:rPr lang="en" sz="1200" kern="1200">
                <a:solidFill>
                  <a:schemeClr val="tx1"/>
                </a:solidFill>
                <a:effectLst/>
                <a:latin typeface="Arial" panose="020B0604020202020204" pitchFamily="34" charset="0"/>
                <a:ea typeface="+mn-ea"/>
                <a:cs typeface="Arial" panose="020B0604020202020204" pitchFamily="34" charset="0"/>
              </a:rPr>
              <a:t>, which, initially, causes decidualization of the ectopic endometrial tissue. Subsequently, for prolonged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causes an atrophy of the lesions [15e17]. Moreover,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increase natural killer cells in the </a:t>
            </a:r>
            <a:r>
              <a:rPr lang="en" sz="1200" kern="1200" err="1">
                <a:solidFill>
                  <a:schemeClr val="tx1"/>
                </a:solidFill>
                <a:effectLst/>
                <a:latin typeface="Arial" panose="020B0604020202020204" pitchFamily="34" charset="0"/>
                <a:ea typeface="+mn-ea"/>
                <a:cs typeface="Arial" panose="020B0604020202020204" pitchFamily="34" charset="0"/>
              </a:rPr>
              <a:t>eutopic</a:t>
            </a:r>
            <a:r>
              <a:rPr lang="en" sz="1200" kern="1200">
                <a:solidFill>
                  <a:schemeClr val="tx1"/>
                </a:solidFill>
                <a:effectLst/>
                <a:latin typeface="Arial" panose="020B0604020202020204" pitchFamily="34" charset="0"/>
                <a:ea typeface="+mn-ea"/>
                <a:cs typeface="Arial" panose="020B0604020202020204" pitchFamily="34" charset="0"/>
              </a:rPr>
              <a:t> endometrium, which may improve local immunity in the endometrium [18].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inhibits proliferation and induces apoptosis in adenomyotic stroma cells [19] and reduces nerve growth factor expression and nerve fiber density in AD [20]. It has mainly been evaluated in endometriosis [21], but a randomized controlled trial has compared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vs placebo in women with AD.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effective in controlling pain and heavy bleeding. Treatment was still effective after one year, but almost all women had irregular spotting or bleeding, and all women were without severe uterine enlargement and anemia [22].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Safety with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after one year of treatment has been evaluated in a study of 130 women with AD, which showed a mean uterus volume of 105 ml. Treatment was effective for pain reduction. There were no serious adverse events and irregular bleeding seemed to be tolerable, although it was present in 96% [23].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seems to be more effective in controlling bleeding in women aged &gt;38 years, with lower levels of estrogens and without anemia [24], and should not be the first choice in younger women with anemia [25]. </a:t>
            </a:r>
            <a:endParaRPr lang="en">
              <a:latin typeface="Arial" panose="020B0604020202020204" pitchFamily="34" charset="0"/>
              <a:cs typeface="Arial" panose="020B0604020202020204" pitchFamily="34" charset="0"/>
            </a:endParaRPr>
          </a:p>
          <a:p>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was previously compared to GnRH-a. After 16 weeks of treatment,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had the same effect on pain as GnRH-a. However, GnRH-a was more efficient in volume reduction, and heavy bleeding was completely relieved with GnRH-a, while 26% of women in the </a:t>
            </a:r>
            <a:r>
              <a:rPr lang="en" sz="1200" kern="1200" err="1">
                <a:solidFill>
                  <a:schemeClr val="tx1"/>
                </a:solidFill>
                <a:effectLst/>
                <a:latin typeface="Arial" panose="020B0604020202020204" pitchFamily="34" charset="0"/>
                <a:ea typeface="+mn-ea"/>
                <a:cs typeface="Arial" panose="020B0604020202020204" pitchFamily="34" charset="0"/>
              </a:rPr>
              <a:t>dienogest</a:t>
            </a:r>
            <a:r>
              <a:rPr lang="en" sz="1200" kern="1200">
                <a:solidFill>
                  <a:schemeClr val="tx1"/>
                </a:solidFill>
                <a:effectLst/>
                <a:latin typeface="Arial" panose="020B0604020202020204" pitchFamily="34" charset="0"/>
                <a:ea typeface="+mn-ea"/>
                <a:cs typeface="Arial" panose="020B0604020202020204" pitchFamily="34" charset="0"/>
              </a:rPr>
              <a:t> group had persistent heavy bleeding [26]. </a:t>
            </a:r>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60</a:t>
            </a:fld>
            <a:endParaRPr lang="tr-TR"/>
          </a:p>
        </p:txBody>
      </p:sp>
    </p:spTree>
    <p:extLst>
      <p:ext uri="{BB962C8B-B14F-4D97-AF65-F5344CB8AC3E}">
        <p14:creationId xmlns:p14="http://schemas.microsoft.com/office/powerpoint/2010/main" val="4013606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kern="1200" dirty="0">
                <a:solidFill>
                  <a:schemeClr val="tx1"/>
                </a:solidFill>
                <a:effectLst/>
                <a:latin typeface="Arial" panose="020B0604020202020204" pitchFamily="34" charset="0"/>
                <a:ea typeface="+mn-ea"/>
                <a:cs typeface="Arial" panose="020B0604020202020204" pitchFamily="34" charset="0"/>
              </a:rPr>
              <a:t>Progestins </a:t>
            </a:r>
            <a:endParaRPr lang="en" dirty="0">
              <a:latin typeface="Arial" panose="020B0604020202020204" pitchFamily="34" charset="0"/>
              <a:cs typeface="Arial" panose="020B0604020202020204" pitchFamily="34" charset="0"/>
            </a:endParaRPr>
          </a:p>
          <a:p>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a:t>
            </a:r>
            <a:endParaRPr lang="en" dirty="0">
              <a:latin typeface="Arial" panose="020B0604020202020204" pitchFamily="34" charset="0"/>
              <a:cs typeface="Arial" panose="020B0604020202020204" pitchFamily="34" charset="0"/>
            </a:endParaRPr>
          </a:p>
          <a:p>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(17-hydoroxy-3-oxo-19-nor-17a-pregna-4,9-diene-21-nitrile) has a potent </a:t>
            </a:r>
            <a:r>
              <a:rPr lang="en" sz="1200" kern="1200" dirty="0" err="1">
                <a:solidFill>
                  <a:schemeClr val="tx1"/>
                </a:solidFill>
                <a:effectLst/>
                <a:latin typeface="Arial" panose="020B0604020202020204" pitchFamily="34" charset="0"/>
                <a:ea typeface="+mn-ea"/>
                <a:cs typeface="Arial" panose="020B0604020202020204" pitchFamily="34" charset="0"/>
              </a:rPr>
              <a:t>progesto</a:t>
            </a:r>
            <a:r>
              <a:rPr lang="en" sz="1200" kern="1200" dirty="0">
                <a:solidFill>
                  <a:schemeClr val="tx1"/>
                </a:solidFill>
                <a:effectLst/>
                <a:latin typeface="Arial" panose="020B0604020202020204" pitchFamily="34" charset="0"/>
                <a:ea typeface="+mn-ea"/>
                <a:cs typeface="Arial" panose="020B0604020202020204" pitchFamily="34" charset="0"/>
              </a:rPr>
              <a:t>- genic effect on the endometrium and inhibits the increase in the estradiol level through the inhibition of the growth of ovarian follicles. Thus, in patients with normal ovulatory cycles, ovulation is completely suppressed.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creates a hypoestrogenic and </a:t>
            </a:r>
            <a:r>
              <a:rPr lang="en" sz="1200" kern="1200" dirty="0" err="1">
                <a:solidFill>
                  <a:schemeClr val="tx1"/>
                </a:solidFill>
                <a:effectLst/>
                <a:latin typeface="Arial" panose="020B0604020202020204" pitchFamily="34" charset="0"/>
                <a:ea typeface="+mn-ea"/>
                <a:cs typeface="Arial" panose="020B0604020202020204" pitchFamily="34" charset="0"/>
              </a:rPr>
              <a:t>hyperprogestinic</a:t>
            </a:r>
            <a:r>
              <a:rPr lang="en" sz="1200" kern="1200" dirty="0">
                <a:solidFill>
                  <a:schemeClr val="tx1"/>
                </a:solidFill>
                <a:effectLst/>
                <a:latin typeface="Arial" panose="020B0604020202020204" pitchFamily="34" charset="0"/>
                <a:ea typeface="+mn-ea"/>
                <a:cs typeface="Arial" panose="020B0604020202020204" pitchFamily="34" charset="0"/>
              </a:rPr>
              <a:t> endocrine </a:t>
            </a:r>
            <a:r>
              <a:rPr lang="en" sz="1200" kern="1200" dirty="0" err="1">
                <a:solidFill>
                  <a:schemeClr val="tx1"/>
                </a:solidFill>
                <a:effectLst/>
                <a:latin typeface="Arial" panose="020B0604020202020204" pitchFamily="34" charset="0"/>
                <a:ea typeface="+mn-ea"/>
                <a:cs typeface="Arial" panose="020B0604020202020204" pitchFamily="34" charset="0"/>
              </a:rPr>
              <a:t>envi</a:t>
            </a:r>
            <a:r>
              <a:rPr lang="en" sz="1200" kern="1200" dirty="0">
                <a:solidFill>
                  <a:schemeClr val="tx1"/>
                </a:solidFill>
                <a:effectLst/>
                <a:latin typeface="Arial" panose="020B0604020202020204" pitchFamily="34" charset="0"/>
                <a:ea typeface="+mn-ea"/>
                <a:cs typeface="Arial" panose="020B0604020202020204" pitchFamily="34" charset="0"/>
              </a:rPr>
              <a:t>- </a:t>
            </a:r>
            <a:r>
              <a:rPr lang="en" sz="1200" kern="1200" dirty="0" err="1">
                <a:solidFill>
                  <a:schemeClr val="tx1"/>
                </a:solidFill>
                <a:effectLst/>
                <a:latin typeface="Arial" panose="020B0604020202020204" pitchFamily="34" charset="0"/>
                <a:ea typeface="+mn-ea"/>
                <a:cs typeface="Arial" panose="020B0604020202020204" pitchFamily="34" charset="0"/>
              </a:rPr>
              <a:t>ronment</a:t>
            </a:r>
            <a:r>
              <a:rPr lang="en" sz="1200" kern="1200" dirty="0">
                <a:solidFill>
                  <a:schemeClr val="tx1"/>
                </a:solidFill>
                <a:effectLst/>
                <a:latin typeface="Arial" panose="020B0604020202020204" pitchFamily="34" charset="0"/>
                <a:ea typeface="+mn-ea"/>
                <a:cs typeface="Arial" panose="020B0604020202020204" pitchFamily="34" charset="0"/>
              </a:rPr>
              <a:t>, which, initially, causes decidualization of the ectopic endometrial tissue. Subsequently, for prolonged treatment,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causes an atrophy of the lesions [15e17]. Moreover,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seems to increase natural killer cells in the </a:t>
            </a:r>
            <a:r>
              <a:rPr lang="en" sz="1200" kern="1200" dirty="0" err="1">
                <a:solidFill>
                  <a:schemeClr val="tx1"/>
                </a:solidFill>
                <a:effectLst/>
                <a:latin typeface="Arial" panose="020B0604020202020204" pitchFamily="34" charset="0"/>
                <a:ea typeface="+mn-ea"/>
                <a:cs typeface="Arial" panose="020B0604020202020204" pitchFamily="34" charset="0"/>
              </a:rPr>
              <a:t>eutopic</a:t>
            </a:r>
            <a:r>
              <a:rPr lang="en" sz="1200" kern="1200" dirty="0">
                <a:solidFill>
                  <a:schemeClr val="tx1"/>
                </a:solidFill>
                <a:effectLst/>
                <a:latin typeface="Arial" panose="020B0604020202020204" pitchFamily="34" charset="0"/>
                <a:ea typeface="+mn-ea"/>
                <a:cs typeface="Arial" panose="020B0604020202020204" pitchFamily="34" charset="0"/>
              </a:rPr>
              <a:t> endometrium, which may improve local immunity in the endometrium [18].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inhibits proliferation and induces apoptosis in adenomyotic stroma cells [19] and reduces nerve growth factor expression and nerve fiber density in AD [20]. It has mainly been evaluated in endometriosis [21], but a randomized controlled trial has compared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vs placebo in women with AD.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was effective in controlling pain and heavy bleeding. Treatment was still effective after one year, but almost all women had irregular spotting or bleeding, and all women were without severe uterine enlargement and anemia [22].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Safety with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after one year of treatment has been evaluated in a study of 130 women with AD, which showed a mean uterus volume of 105 ml. Treatment was effective for pain reduction. There were no serious adverse events and irregular bleeding seemed to be tolerable, although it was present in 96% [23].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seems to be more effective in controlling bleeding in women aged &gt;38 years, with lower levels of estrogens and without anemia [24], and should not be the first choice in younger women with anemia [25]. </a:t>
            </a:r>
            <a:endParaRPr lang="en" dirty="0">
              <a:latin typeface="Arial" panose="020B0604020202020204" pitchFamily="34" charset="0"/>
              <a:cs typeface="Arial" panose="020B0604020202020204" pitchFamily="34" charset="0"/>
            </a:endParaRPr>
          </a:p>
          <a:p>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was previously compared to GnRH-a. After 16 weeks of treatment,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had the same effect on pain as GnRH-a. However, GnRH-a was more efficient in volume reduction, and heavy bleeding was completely relieved with GnRH-a, while 26% of women in the </a:t>
            </a:r>
            <a:r>
              <a:rPr lang="en" sz="1200" kern="1200" dirty="0" err="1">
                <a:solidFill>
                  <a:schemeClr val="tx1"/>
                </a:solidFill>
                <a:effectLst/>
                <a:latin typeface="Arial" panose="020B0604020202020204" pitchFamily="34" charset="0"/>
                <a:ea typeface="+mn-ea"/>
                <a:cs typeface="Arial" panose="020B0604020202020204" pitchFamily="34" charset="0"/>
              </a:rPr>
              <a:t>dienogest</a:t>
            </a:r>
            <a:r>
              <a:rPr lang="en" sz="1200" kern="1200" dirty="0">
                <a:solidFill>
                  <a:schemeClr val="tx1"/>
                </a:solidFill>
                <a:effectLst/>
                <a:latin typeface="Arial" panose="020B0604020202020204" pitchFamily="34" charset="0"/>
                <a:ea typeface="+mn-ea"/>
                <a:cs typeface="Arial" panose="020B0604020202020204" pitchFamily="34" charset="0"/>
              </a:rPr>
              <a:t> group had persistent heavy bleeding [26]. </a:t>
            </a:r>
            <a:endParaRPr lang="en" dirty="0">
              <a:latin typeface="Arial" panose="020B0604020202020204" pitchFamily="34" charset="0"/>
              <a:cs typeface="Arial" panose="020B0604020202020204" pitchFamily="34" charset="0"/>
            </a:endParaRPr>
          </a:p>
          <a:p>
            <a:endParaRPr lang="tr-TR"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61</a:t>
            </a:fld>
            <a:endParaRPr lang="tr-TR"/>
          </a:p>
        </p:txBody>
      </p:sp>
    </p:spTree>
    <p:extLst>
      <p:ext uri="{BB962C8B-B14F-4D97-AF65-F5344CB8AC3E}">
        <p14:creationId xmlns:p14="http://schemas.microsoft.com/office/powerpoint/2010/main" val="3906854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200" kern="1200" baseline="0" dirty="0">
                <a:solidFill>
                  <a:schemeClr val="tx1"/>
                </a:solidFill>
                <a:effectLst/>
                <a:latin typeface="Arial" panose="020B0604020202020204" pitchFamily="34" charset="0"/>
                <a:ea typeface="+mn-ea"/>
                <a:cs typeface="+mn-cs"/>
              </a:rPr>
              <a:t>PROGESTINS </a:t>
            </a:r>
            <a:r>
              <a:rPr lang="tr-TR" sz="1200" kern="1200" baseline="0" dirty="0" err="1">
                <a:solidFill>
                  <a:schemeClr val="tx1"/>
                </a:solidFill>
                <a:effectLst/>
                <a:latin typeface="Arial" panose="020B0604020202020204" pitchFamily="34" charset="0"/>
                <a:ea typeface="+mn-ea"/>
                <a:cs typeface="+mn-cs"/>
              </a:rPr>
              <a:t>Norethindrone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Acetate</a:t>
            </a:r>
            <a:r>
              <a:rPr lang="tr-TR" sz="1200" kern="1200" baseline="0" dirty="0">
                <a:solidFill>
                  <a:schemeClr val="tx1"/>
                </a:solidFill>
                <a:effectLst/>
                <a:latin typeface="Arial" panose="020B0604020202020204" pitchFamily="34" charset="0"/>
                <a:ea typeface="+mn-ea"/>
                <a:cs typeface="+mn-cs"/>
              </a:rPr>
              <a:t> </a:t>
            </a:r>
            <a:endParaRPr lang="tr-TR" baseline="0" dirty="0">
              <a:latin typeface="Arial" panose="020B0604020202020204" pitchFamily="34" charset="0"/>
            </a:endParaRPr>
          </a:p>
          <a:p>
            <a:r>
              <a:rPr lang="tr-TR" sz="1200" kern="1200" baseline="0" dirty="0" err="1">
                <a:solidFill>
                  <a:schemeClr val="tx1"/>
                </a:solidFill>
                <a:effectLst/>
                <a:latin typeface="Arial" panose="020B0604020202020204" pitchFamily="34" charset="0"/>
                <a:ea typeface="+mn-ea"/>
                <a:cs typeface="+mn-cs"/>
              </a:rPr>
              <a:t>The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rationale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for</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using</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norethindrone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acetate</a:t>
            </a:r>
            <a:r>
              <a:rPr lang="tr-TR" sz="1200" kern="1200" baseline="0" dirty="0">
                <a:solidFill>
                  <a:schemeClr val="tx1"/>
                </a:solidFill>
                <a:effectLst/>
                <a:latin typeface="Arial" panose="020B0604020202020204" pitchFamily="34" charset="0"/>
                <a:ea typeface="+mn-ea"/>
                <a:cs typeface="+mn-cs"/>
              </a:rPr>
              <a:t> (NETA) is </a:t>
            </a:r>
            <a:r>
              <a:rPr lang="tr-TR" sz="1200" kern="1200" baseline="0" dirty="0" err="1">
                <a:solidFill>
                  <a:schemeClr val="tx1"/>
                </a:solidFill>
                <a:effectLst/>
                <a:latin typeface="Arial" panose="020B0604020202020204" pitchFamily="34" charset="0"/>
                <a:ea typeface="+mn-ea"/>
                <a:cs typeface="+mn-cs"/>
              </a:rPr>
              <a:t>based</a:t>
            </a:r>
            <a:r>
              <a:rPr lang="tr-TR" sz="1200" kern="1200" baseline="0" dirty="0">
                <a:solidFill>
                  <a:schemeClr val="tx1"/>
                </a:solidFill>
                <a:effectLst/>
                <a:latin typeface="Arial" panose="020B0604020202020204" pitchFamily="34" charset="0"/>
                <a:ea typeface="+mn-ea"/>
                <a:cs typeface="+mn-cs"/>
              </a:rPr>
              <a:t> on </a:t>
            </a:r>
            <a:r>
              <a:rPr lang="tr-TR" sz="1200" kern="1200" baseline="0" dirty="0" err="1">
                <a:solidFill>
                  <a:schemeClr val="tx1"/>
                </a:solidFill>
                <a:effectLst/>
                <a:latin typeface="Arial" panose="020B0604020202020204" pitchFamily="34" charset="0"/>
                <a:ea typeface="+mn-ea"/>
                <a:cs typeface="+mn-cs"/>
              </a:rPr>
              <a:t>the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observation</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that</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progestins</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are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able</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to</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inhibit</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estradiol-induced</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vascular</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endothelial</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growth</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factor</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and</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stromal</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cell-derived</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factor</a:t>
            </a:r>
            <a:r>
              <a:rPr lang="tr-TR" sz="1200" kern="1200" baseline="0" dirty="0">
                <a:solidFill>
                  <a:schemeClr val="tx1"/>
                </a:solidFill>
                <a:effectLst/>
                <a:latin typeface="Arial" panose="020B0604020202020204" pitchFamily="34" charset="0"/>
                <a:ea typeface="+mn-ea"/>
                <a:cs typeface="+mn-cs"/>
              </a:rPr>
              <a:t> 1 in </a:t>
            </a:r>
            <a:r>
              <a:rPr lang="tr-TR" sz="1200" kern="1200" baseline="0" dirty="0" err="1">
                <a:solidFill>
                  <a:schemeClr val="tx1"/>
                </a:solidFill>
                <a:effectLst/>
                <a:latin typeface="Arial" panose="020B0604020202020204" pitchFamily="34" charset="0"/>
                <a:ea typeface="+mn-ea"/>
                <a:cs typeface="+mn-cs"/>
              </a:rPr>
              <a:t>human</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endometrial</a:t>
            </a:r>
            <a:r>
              <a:rPr lang="tr-TR" sz="1200" kern="1200" baseline="0" dirty="0">
                <a:solidFill>
                  <a:schemeClr val="tx1"/>
                </a:solidFill>
                <a:effectLst/>
                <a:latin typeface="Arial" panose="020B0604020202020204" pitchFamily="34" charset="0"/>
                <a:ea typeface="+mn-ea"/>
                <a:cs typeface="+mn-cs"/>
              </a:rPr>
              <a:t> </a:t>
            </a:r>
            <a:r>
              <a:rPr lang="tr-TR" sz="1200" kern="1200" baseline="0" dirty="0" err="1">
                <a:solidFill>
                  <a:schemeClr val="tx1"/>
                </a:solidFill>
                <a:effectLst/>
                <a:latin typeface="Arial" panose="020B0604020202020204" pitchFamily="34" charset="0"/>
                <a:ea typeface="+mn-ea"/>
                <a:cs typeface="+mn-cs"/>
              </a:rPr>
              <a:t>stromal</a:t>
            </a:r>
            <a:r>
              <a:rPr lang="tr-TR" sz="1200" kern="1200" baseline="0" dirty="0">
                <a:solidFill>
                  <a:schemeClr val="tx1"/>
                </a:solidFill>
                <a:effectLst/>
                <a:latin typeface="Arial" panose="020B0604020202020204" pitchFamily="34" charset="0"/>
                <a:ea typeface="+mn-ea"/>
                <a:cs typeface="+mn-cs"/>
              </a:rPr>
              <a:t> </a:t>
            </a:r>
            <a:r>
              <a:rPr lang="en" sz="1200" kern="1200" baseline="0" dirty="0">
                <a:solidFill>
                  <a:schemeClr val="tx1"/>
                </a:solidFill>
                <a:effectLst/>
                <a:latin typeface="Arial" panose="020B0604020202020204" pitchFamily="34" charset="0"/>
                <a:ea typeface="+mn-ea"/>
                <a:cs typeface="+mn-cs"/>
              </a:rPr>
              <a:t>cells (25), reducing bleeding and pain. In addition, progestins may act on the progesterone resistance observed in ectopic and </a:t>
            </a:r>
            <a:r>
              <a:rPr lang="en" sz="1200" kern="1200" baseline="0" dirty="0" err="1">
                <a:solidFill>
                  <a:schemeClr val="tx1"/>
                </a:solidFill>
                <a:effectLst/>
                <a:latin typeface="Arial" panose="020B0604020202020204" pitchFamily="34" charset="0"/>
                <a:ea typeface="+mn-ea"/>
                <a:cs typeface="+mn-cs"/>
              </a:rPr>
              <a:t>eutopic</a:t>
            </a:r>
            <a:r>
              <a:rPr lang="en" sz="1200" kern="1200" baseline="0" dirty="0">
                <a:solidFill>
                  <a:schemeClr val="tx1"/>
                </a:solidFill>
                <a:effectLst/>
                <a:latin typeface="Arial" panose="020B0604020202020204" pitchFamily="34" charset="0"/>
                <a:ea typeface="+mn-ea"/>
                <a:cs typeface="+mn-cs"/>
              </a:rPr>
              <a:t> endometrium, but also in the inner and outer layers of the myometrium adenomyosis (13) (Table 1). </a:t>
            </a:r>
            <a:endParaRPr lang="en" baseline="0" dirty="0">
              <a:latin typeface="Arial" panose="020B0604020202020204" pitchFamily="34" charset="0"/>
            </a:endParaRPr>
          </a:p>
          <a:p>
            <a:r>
              <a:rPr lang="en" sz="1200" kern="1200" baseline="0" dirty="0">
                <a:solidFill>
                  <a:schemeClr val="tx1"/>
                </a:solidFill>
                <a:effectLst/>
                <a:latin typeface="Arial" panose="020B0604020202020204" pitchFamily="34" charset="0"/>
                <a:ea typeface="+mn-ea"/>
                <a:cs typeface="+mn-cs"/>
              </a:rPr>
              <a:t>An effect of NETA in the management of adenomyosis has been demonstrated in women with moderate or severe pelvic pain and bleeding, obtaining a significant impro- </a:t>
            </a:r>
            <a:r>
              <a:rPr lang="en" sz="1200" kern="1200" baseline="0" dirty="0" err="1">
                <a:solidFill>
                  <a:schemeClr val="tx1"/>
                </a:solidFill>
                <a:effectLst/>
                <a:latin typeface="Arial" panose="020B0604020202020204" pitchFamily="34" charset="0"/>
                <a:ea typeface="+mn-ea"/>
                <a:cs typeface="+mn-cs"/>
              </a:rPr>
              <a:t>vement</a:t>
            </a:r>
            <a:r>
              <a:rPr lang="en" sz="1200" kern="1200" baseline="0" dirty="0">
                <a:solidFill>
                  <a:schemeClr val="tx1"/>
                </a:solidFill>
                <a:effectLst/>
                <a:latin typeface="Arial" panose="020B0604020202020204" pitchFamily="34" charset="0"/>
                <a:ea typeface="+mn-ea"/>
                <a:cs typeface="+mn-cs"/>
              </a:rPr>
              <a:t> of both dysmenorrhea and bleeding after treatment (5 mg/d dose) (26) (Table 1). In this treatment group, the ‘three weeks on, one week off’ regime was adopted to minimize the common side effect of breakthrough bleeding, causing an incomplete suppression of the hypothalamic-pituitary- ovarian axis and a less hypoestrogenic effect. According to these results, NETA may be considered an effective, well- tolerated and inexpensive medical treatment for </a:t>
            </a:r>
            <a:r>
              <a:rPr lang="en" sz="1200" kern="1200" baseline="0" dirty="0" err="1">
                <a:solidFill>
                  <a:schemeClr val="tx1"/>
                </a:solidFill>
                <a:effectLst/>
                <a:latin typeface="Arial" panose="020B0604020202020204" pitchFamily="34" charset="0"/>
                <a:ea typeface="+mn-ea"/>
                <a:cs typeface="+mn-cs"/>
              </a:rPr>
              <a:t>adenomyo</a:t>
            </a:r>
            <a:r>
              <a:rPr lang="en" sz="1200" kern="1200" baseline="0" dirty="0">
                <a:solidFill>
                  <a:schemeClr val="tx1"/>
                </a:solidFill>
                <a:effectLst/>
                <a:latin typeface="Arial" panose="020B0604020202020204" pitchFamily="34" charset="0"/>
                <a:ea typeface="+mn-ea"/>
                <a:cs typeface="+mn-cs"/>
              </a:rPr>
              <a:t>- sis, with few and mild side effects. However, no further studies have been conducted comparing NETA to other progestins or other drug, and no evidences are available on long term </a:t>
            </a:r>
            <a:r>
              <a:rPr lang="en" sz="1200" kern="1200" baseline="0" dirty="0" err="1">
                <a:solidFill>
                  <a:schemeClr val="tx1"/>
                </a:solidFill>
                <a:effectLst/>
                <a:latin typeface="Arial" panose="020B0604020202020204" pitchFamily="34" charset="0"/>
                <a:ea typeface="+mn-ea"/>
                <a:cs typeface="+mn-cs"/>
              </a:rPr>
              <a:t>ef</a:t>
            </a:r>
            <a:r>
              <a:rPr lang="en" sz="1200" kern="1200" baseline="0" dirty="0">
                <a:solidFill>
                  <a:schemeClr val="tx1"/>
                </a:solidFill>
                <a:effectLst/>
                <a:latin typeface="Arial" panose="020B0604020202020204" pitchFamily="34" charset="0"/>
                <a:ea typeface="+mn-ea"/>
                <a:cs typeface="+mn-cs"/>
              </a:rPr>
              <a:t>- </a:t>
            </a:r>
            <a:r>
              <a:rPr lang="en" sz="1200" kern="1200" baseline="0" dirty="0" err="1">
                <a:solidFill>
                  <a:schemeClr val="tx1"/>
                </a:solidFill>
                <a:effectLst/>
                <a:latin typeface="Arial" panose="020B0604020202020204" pitchFamily="34" charset="0"/>
                <a:ea typeface="+mn-ea"/>
                <a:cs typeface="+mn-cs"/>
              </a:rPr>
              <a:t>fects</a:t>
            </a:r>
            <a:r>
              <a:rPr lang="en" sz="1200" kern="1200" baseline="0" dirty="0">
                <a:solidFill>
                  <a:schemeClr val="tx1"/>
                </a:solidFill>
                <a:effectLst/>
                <a:latin typeface="Arial" panose="020B0604020202020204" pitchFamily="34" charset="0"/>
                <a:ea typeface="+mn-ea"/>
                <a:cs typeface="+mn-cs"/>
              </a:rPr>
              <a:t> on symptoms and sonographic or magnetic resonance imaging appearance of adenomyosis after discontinuation of NETA treatment. </a:t>
            </a:r>
            <a:endParaRPr lang="en" baseline="0" dirty="0">
              <a:latin typeface="Arial" panose="020B0604020202020204" pitchFamily="34" charset="0"/>
            </a:endParaRPr>
          </a:p>
          <a:p>
            <a:endParaRPr lang="tr-TR" dirty="0"/>
          </a:p>
          <a:p>
            <a:endParaRPr lang="tr-TR"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62</a:t>
            </a:fld>
            <a:endParaRPr lang="tr-TR"/>
          </a:p>
        </p:txBody>
      </p:sp>
    </p:spTree>
    <p:extLst>
      <p:ext uri="{BB962C8B-B14F-4D97-AF65-F5344CB8AC3E}">
        <p14:creationId xmlns:p14="http://schemas.microsoft.com/office/powerpoint/2010/main" val="26680344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Arial" panose="020B0604020202020204" pitchFamily="34" charset="0"/>
                <a:ea typeface="+mn-ea"/>
                <a:cs typeface="Arial" panose="020B0604020202020204" pitchFamily="34" charset="0"/>
              </a:rPr>
              <a:t>Cyclic application of </a:t>
            </a:r>
            <a:r>
              <a:rPr lang="en" sz="1200" kern="1200" err="1">
                <a:solidFill>
                  <a:schemeClr val="tx1"/>
                </a:solidFill>
                <a:effectLst/>
                <a:latin typeface="Arial" panose="020B0604020202020204" pitchFamily="34" charset="0"/>
                <a:ea typeface="+mn-ea"/>
                <a:cs typeface="Arial" panose="020B0604020202020204" pitchFamily="34" charset="0"/>
              </a:rPr>
              <a:t>dydrogesterone</a:t>
            </a:r>
            <a:r>
              <a:rPr lang="en" sz="1200" kern="1200">
                <a:solidFill>
                  <a:schemeClr val="tx1"/>
                </a:solidFill>
                <a:effectLst/>
                <a:latin typeface="Arial" panose="020B0604020202020204" pitchFamily="34" charset="0"/>
                <a:ea typeface="+mn-ea"/>
                <a:cs typeface="Arial" panose="020B0604020202020204" pitchFamily="34" charset="0"/>
              </a:rPr>
              <a:t> is effective for the reduction of endometriosis-associated symptoms. </a:t>
            </a:r>
            <a:r>
              <a:rPr lang="en" sz="1200" kern="1200" err="1">
                <a:solidFill>
                  <a:schemeClr val="tx1"/>
                </a:solidFill>
                <a:effectLst/>
                <a:latin typeface="Arial" panose="020B0604020202020204" pitchFamily="34" charset="0"/>
                <a:ea typeface="+mn-ea"/>
                <a:cs typeface="Arial" panose="020B0604020202020204" pitchFamily="34" charset="0"/>
              </a:rPr>
              <a:t>Dydrogesterone</a:t>
            </a:r>
            <a:r>
              <a:rPr lang="en" sz="1200" kern="1200">
                <a:solidFill>
                  <a:schemeClr val="tx1"/>
                </a:solidFill>
                <a:effectLst/>
                <a:latin typeface="Arial" panose="020B0604020202020204" pitchFamily="34" charset="0"/>
                <a:ea typeface="+mn-ea"/>
                <a:cs typeface="Arial" panose="020B0604020202020204" pitchFamily="34" charset="0"/>
              </a:rPr>
              <a:t> is preferable compared to other progestins in cases of endometriosis, where the woman desires to become pregnant and to prevent bleeding problems, as it can be used cyclically, has no androgenic side effects, and ovulation is not inhibited [27]. Other progestins are also effective in endometriosis, but data on other progestins for treatment of AD are limited. </a:t>
            </a:r>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63</a:t>
            </a:fld>
            <a:endParaRPr lang="tr-TR"/>
          </a:p>
        </p:txBody>
      </p:sp>
    </p:spTree>
    <p:extLst>
      <p:ext uri="{BB962C8B-B14F-4D97-AF65-F5344CB8AC3E}">
        <p14:creationId xmlns:p14="http://schemas.microsoft.com/office/powerpoint/2010/main" val="27655626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tr-TR"/>
              <a:t>DYDG: </a:t>
            </a:r>
            <a:r>
              <a:rPr lang="tr-TR" sz="1200" kern="1200" err="1">
                <a:solidFill>
                  <a:schemeClr val="tx1"/>
                </a:solidFill>
                <a:effectLst/>
                <a:latin typeface="Times New Roman" pitchFamily="18" charset="0"/>
                <a:ea typeface="+mn-ea"/>
                <a:cs typeface="+mn-cs"/>
              </a:rPr>
              <a:t>Dydrogesterone</a:t>
            </a:r>
            <a:r>
              <a:rPr lang="tr-TR" sz="1200" kern="1200">
                <a:solidFill>
                  <a:schemeClr val="tx1"/>
                </a:solidFill>
                <a:effectLst/>
                <a:latin typeface="Times New Roman" pitchFamily="18" charset="0"/>
                <a:ea typeface="+mn-ea"/>
                <a:cs typeface="+mn-cs"/>
              </a:rPr>
              <a:t> </a:t>
            </a:r>
            <a:r>
              <a:rPr lang="tr-TR"/>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MPA: </a:t>
            </a:r>
            <a:r>
              <a:rPr lang="tr-TR" sz="1200" kern="1200" err="1">
                <a:solidFill>
                  <a:schemeClr val="tx1"/>
                </a:solidFill>
                <a:effectLst/>
                <a:latin typeface="Times New Roman" pitchFamily="18" charset="0"/>
                <a:ea typeface="+mn-ea"/>
                <a:cs typeface="+mn-cs"/>
              </a:rPr>
              <a:t>Medroxy-progesterone-acetate</a:t>
            </a:r>
            <a:r>
              <a:rPr lang="tr-TR" sz="1200" kern="1200">
                <a:solidFill>
                  <a:schemeClr val="tx1"/>
                </a:solidFill>
                <a:effectLst/>
                <a:latin typeface="Times New Roman" pitchFamily="18" charset="0"/>
                <a:ea typeface="+mn-ea"/>
                <a:cs typeface="+mn-cs"/>
              </a:rPr>
              <a:t> </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CPA: </a:t>
            </a:r>
            <a:r>
              <a:rPr lang="tr-TR" sz="1200" kern="1200" err="1">
                <a:solidFill>
                  <a:schemeClr val="tx1"/>
                </a:solidFill>
                <a:effectLst/>
                <a:latin typeface="Times New Roman" pitchFamily="18" charset="0"/>
                <a:ea typeface="+mn-ea"/>
                <a:cs typeface="+mn-cs"/>
              </a:rPr>
              <a:t>Cyproterone</a:t>
            </a:r>
            <a:r>
              <a:rPr lang="tr-TR" sz="1200" kern="1200">
                <a:solidFill>
                  <a:schemeClr val="tx1"/>
                </a:solidFill>
                <a:effectLst/>
                <a:latin typeface="Times New Roman" pitchFamily="18" charset="0"/>
                <a:ea typeface="+mn-ea"/>
                <a:cs typeface="+mn-cs"/>
              </a:rPr>
              <a:t> </a:t>
            </a:r>
            <a:r>
              <a:rPr lang="tr-TR" sz="1200" kern="1200" err="1">
                <a:solidFill>
                  <a:schemeClr val="tx1"/>
                </a:solidFill>
                <a:effectLst/>
                <a:latin typeface="Times New Roman" pitchFamily="18" charset="0"/>
                <a:ea typeface="+mn-ea"/>
                <a:cs typeface="+mn-cs"/>
              </a:rPr>
              <a:t>acetate</a:t>
            </a:r>
            <a:r>
              <a:rPr lang="tr-TR" sz="1200" kern="1200">
                <a:solidFill>
                  <a:schemeClr val="tx1"/>
                </a:solidFill>
                <a:effectLst/>
                <a:latin typeface="Times New Roman" pitchFamily="18" charset="0"/>
                <a:ea typeface="+mn-ea"/>
                <a:cs typeface="+mn-cs"/>
              </a:rPr>
              <a:t> </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NET: </a:t>
            </a:r>
            <a:r>
              <a:rPr lang="tr-TR" sz="1200" kern="1200" err="1">
                <a:solidFill>
                  <a:schemeClr val="tx1"/>
                </a:solidFill>
                <a:effectLst/>
                <a:latin typeface="Times New Roman" pitchFamily="18" charset="0"/>
                <a:ea typeface="+mn-ea"/>
                <a:cs typeface="+mn-cs"/>
              </a:rPr>
              <a:t>Norethinodrel</a:t>
            </a:r>
            <a:r>
              <a:rPr lang="tr-TR" sz="1200" kern="1200">
                <a:solidFill>
                  <a:schemeClr val="tx1"/>
                </a:solidFill>
                <a:effectLst/>
                <a:latin typeface="Times New Roman" pitchFamily="18" charset="0"/>
                <a:ea typeface="+mn-ea"/>
                <a:cs typeface="+mn-cs"/>
              </a:rPr>
              <a:t> </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NETA: </a:t>
            </a:r>
            <a:r>
              <a:rPr lang="tr-TR" sz="1200" kern="1200" err="1">
                <a:solidFill>
                  <a:schemeClr val="tx1"/>
                </a:solidFill>
                <a:effectLst/>
                <a:latin typeface="Times New Roman" pitchFamily="18" charset="0"/>
                <a:ea typeface="+mn-ea"/>
                <a:cs typeface="+mn-cs"/>
              </a:rPr>
              <a:t>Norethisterone</a:t>
            </a:r>
            <a:r>
              <a:rPr lang="tr-TR" sz="1200" kern="1200">
                <a:solidFill>
                  <a:schemeClr val="tx1"/>
                </a:solidFill>
                <a:effectLst/>
                <a:latin typeface="Times New Roman" pitchFamily="18" charset="0"/>
                <a:ea typeface="+mn-ea"/>
                <a:cs typeface="+mn-cs"/>
              </a:rPr>
              <a:t> </a:t>
            </a:r>
            <a:r>
              <a:rPr lang="tr-TR" sz="1200" kern="1200" err="1">
                <a:solidFill>
                  <a:schemeClr val="tx1"/>
                </a:solidFill>
                <a:effectLst/>
                <a:latin typeface="Times New Roman" pitchFamily="18" charset="0"/>
                <a:ea typeface="+mn-ea"/>
                <a:cs typeface="+mn-cs"/>
              </a:rPr>
              <a:t>acetate</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LNG: </a:t>
            </a:r>
            <a:r>
              <a:rPr lang="tr-TR" sz="1200" kern="1200" err="1">
                <a:solidFill>
                  <a:schemeClr val="tx1"/>
                </a:solidFill>
                <a:effectLst/>
                <a:latin typeface="Times New Roman" pitchFamily="18" charset="0"/>
                <a:ea typeface="+mn-ea"/>
                <a:cs typeface="+mn-cs"/>
              </a:rPr>
              <a:t>Levonorgestrel</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DSG: </a:t>
            </a:r>
            <a:r>
              <a:rPr lang="tr-TR" sz="1200" kern="1200">
                <a:solidFill>
                  <a:schemeClr val="tx1"/>
                </a:solidFill>
                <a:effectLst/>
                <a:latin typeface="Times New Roman" pitchFamily="18" charset="0"/>
                <a:ea typeface="+mn-ea"/>
                <a:cs typeface="+mn-cs"/>
              </a:rPr>
              <a:t>3-Keto-desogestrel</a:t>
            </a:r>
            <a:br>
              <a:rPr lang="tr-TR" sz="1200" kern="1200">
                <a:solidFill>
                  <a:schemeClr val="tx1"/>
                </a:solidFill>
                <a:effectLst/>
                <a:latin typeface="Times New Roman" pitchFamily="18" charset="0"/>
                <a:ea typeface="+mn-ea"/>
                <a:cs typeface="+mn-cs"/>
              </a:rPr>
            </a:br>
            <a:r>
              <a:rPr lang="tr-TR" sz="1200" kern="1200">
                <a:solidFill>
                  <a:schemeClr val="tx1"/>
                </a:solidFill>
                <a:effectLst/>
                <a:latin typeface="Times New Roman" pitchFamily="18" charset="0"/>
                <a:ea typeface="+mn-ea"/>
                <a:cs typeface="+mn-cs"/>
              </a:rPr>
              <a:t>D</a:t>
            </a:r>
            <a:r>
              <a:rPr lang="tr-TR"/>
              <a:t>NG: </a:t>
            </a:r>
            <a:r>
              <a:rPr lang="tr-TR" sz="1200" kern="1200" err="1">
                <a:solidFill>
                  <a:schemeClr val="tx1"/>
                </a:solidFill>
                <a:effectLst/>
                <a:latin typeface="Times New Roman" pitchFamily="18" charset="0"/>
                <a:ea typeface="+mn-ea"/>
                <a:cs typeface="+mn-cs"/>
              </a:rPr>
              <a:t>Dienogest</a:t>
            </a:r>
            <a:r>
              <a:rPr lang="tr-TR" sz="1200" kern="1200">
                <a:solidFill>
                  <a:schemeClr val="tx1"/>
                </a:solidFill>
                <a:effectLst/>
                <a:latin typeface="Times New Roman" pitchFamily="18" charset="0"/>
                <a:ea typeface="+mn-ea"/>
                <a:cs typeface="+mn-cs"/>
              </a:rPr>
              <a:t> </a:t>
            </a:r>
            <a:endParaRPr lang="tr-TR"/>
          </a:p>
          <a:p>
            <a:pPr marL="0" marR="0" lvl="0" indent="0" algn="l" defTabSz="914400" rtl="0" eaLnBrk="0" fontAlgn="base" latinLnBrk="0" hangingPunct="0">
              <a:lnSpc>
                <a:spcPct val="100000"/>
              </a:lnSpc>
              <a:spcBef>
                <a:spcPct val="30000"/>
              </a:spcBef>
              <a:spcAft>
                <a:spcPct val="0"/>
              </a:spcAft>
              <a:buClrTx/>
              <a:buSzTx/>
              <a:buFontTx/>
              <a:buNone/>
              <a:tabLst/>
              <a:defRPr/>
            </a:pPr>
            <a:r>
              <a:rPr lang="tr-TR"/>
              <a:t>DRSP: </a:t>
            </a:r>
            <a:r>
              <a:rPr lang="tr-TR" sz="1200" kern="1200" err="1">
                <a:solidFill>
                  <a:schemeClr val="tx1"/>
                </a:solidFill>
                <a:effectLst/>
                <a:latin typeface="Times New Roman" pitchFamily="18" charset="0"/>
                <a:ea typeface="+mn-ea"/>
                <a:cs typeface="+mn-cs"/>
              </a:rPr>
              <a:t>Drospirenone</a:t>
            </a:r>
            <a:r>
              <a:rPr lang="tr-TR" sz="1200" kern="1200">
                <a:solidFill>
                  <a:schemeClr val="tx1"/>
                </a:solidFill>
                <a:effectLst/>
                <a:latin typeface="Times New Roman" pitchFamily="18" charset="0"/>
                <a:ea typeface="+mn-ea"/>
                <a:cs typeface="+mn-cs"/>
              </a:rPr>
              <a:t> </a:t>
            </a:r>
            <a:endParaRPr lang="tr-TR"/>
          </a:p>
          <a:p>
            <a:endParaRPr lang="tr-T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F56C3FB-BD28-479A-A521-E64F8393BD27}" type="slidenum">
              <a:rPr kumimoji="0" lang="tr-TR" sz="1000" b="0" i="1"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64</a:t>
            </a:fld>
            <a:endParaRPr kumimoji="0" lang="tr-TR" sz="1000" b="0" i="1"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870783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DYDG: </a:t>
            </a:r>
            <a:r>
              <a:rPr lang="tr-TR" sz="1200" kern="1200" dirty="0" err="1">
                <a:solidFill>
                  <a:schemeClr val="tx1"/>
                </a:solidFill>
                <a:effectLst/>
                <a:latin typeface="Times New Roman" pitchFamily="18" charset="0"/>
                <a:ea typeface="+mn-ea"/>
                <a:cs typeface="+mn-cs"/>
              </a:rPr>
              <a:t>Dydrogesterone</a:t>
            </a:r>
            <a:r>
              <a:rPr lang="tr-TR" sz="1200" kern="1200" dirty="0">
                <a:solidFill>
                  <a:schemeClr val="tx1"/>
                </a:solidFill>
                <a:effectLst/>
                <a:latin typeface="Times New Roman" pitchFamily="18" charset="0"/>
                <a:ea typeface="+mn-ea"/>
                <a:cs typeface="+mn-cs"/>
              </a:rPr>
              <a:t> </a:t>
            </a:r>
            <a:r>
              <a:rPr lang="tr-TR"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MPA: </a:t>
            </a:r>
            <a:r>
              <a:rPr lang="tr-TR" sz="1200" kern="1200" dirty="0" err="1">
                <a:solidFill>
                  <a:schemeClr val="tx1"/>
                </a:solidFill>
                <a:effectLst/>
                <a:latin typeface="Times New Roman" pitchFamily="18" charset="0"/>
                <a:ea typeface="+mn-ea"/>
                <a:cs typeface="+mn-cs"/>
              </a:rPr>
              <a:t>Medroxy-progesterone-acetate</a:t>
            </a:r>
            <a:r>
              <a:rPr lang="tr-TR" sz="1200" kern="1200" dirty="0">
                <a:solidFill>
                  <a:schemeClr val="tx1"/>
                </a:solidFill>
                <a:effectLst/>
                <a:latin typeface="Times New Roman" pitchFamily="18" charset="0"/>
                <a:ea typeface="+mn-ea"/>
                <a:cs typeface="+mn-cs"/>
              </a:rPr>
              <a:t> </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CPA: </a:t>
            </a:r>
            <a:r>
              <a:rPr lang="tr-TR" sz="1200" kern="1200" dirty="0" err="1">
                <a:solidFill>
                  <a:schemeClr val="tx1"/>
                </a:solidFill>
                <a:effectLst/>
                <a:latin typeface="Times New Roman" pitchFamily="18" charset="0"/>
                <a:ea typeface="+mn-ea"/>
                <a:cs typeface="+mn-cs"/>
              </a:rPr>
              <a:t>Cyproterone</a:t>
            </a:r>
            <a:r>
              <a:rPr lang="tr-TR" sz="1200" kern="1200" dirty="0">
                <a:solidFill>
                  <a:schemeClr val="tx1"/>
                </a:solidFill>
                <a:effectLst/>
                <a:latin typeface="Times New Roman" pitchFamily="18" charset="0"/>
                <a:ea typeface="+mn-ea"/>
                <a:cs typeface="+mn-cs"/>
              </a:rPr>
              <a:t> </a:t>
            </a:r>
            <a:r>
              <a:rPr lang="tr-TR" sz="1200" kern="1200" dirty="0" err="1">
                <a:solidFill>
                  <a:schemeClr val="tx1"/>
                </a:solidFill>
                <a:effectLst/>
                <a:latin typeface="Times New Roman" pitchFamily="18" charset="0"/>
                <a:ea typeface="+mn-ea"/>
                <a:cs typeface="+mn-cs"/>
              </a:rPr>
              <a:t>acetate</a:t>
            </a:r>
            <a:r>
              <a:rPr lang="tr-TR" sz="1200" kern="1200" dirty="0">
                <a:solidFill>
                  <a:schemeClr val="tx1"/>
                </a:solidFill>
                <a:effectLst/>
                <a:latin typeface="Times New Roman" pitchFamily="18" charset="0"/>
                <a:ea typeface="+mn-ea"/>
                <a:cs typeface="+mn-cs"/>
              </a:rPr>
              <a:t> </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NET: </a:t>
            </a:r>
            <a:r>
              <a:rPr lang="tr-TR" sz="1200" kern="1200" dirty="0" err="1">
                <a:solidFill>
                  <a:schemeClr val="tx1"/>
                </a:solidFill>
                <a:effectLst/>
                <a:latin typeface="Times New Roman" pitchFamily="18" charset="0"/>
                <a:ea typeface="+mn-ea"/>
                <a:cs typeface="+mn-cs"/>
              </a:rPr>
              <a:t>Norethinodrel</a:t>
            </a:r>
            <a:r>
              <a:rPr lang="tr-TR" sz="1200" kern="1200" dirty="0">
                <a:solidFill>
                  <a:schemeClr val="tx1"/>
                </a:solidFill>
                <a:effectLst/>
                <a:latin typeface="Times New Roman" pitchFamily="18" charset="0"/>
                <a:ea typeface="+mn-ea"/>
                <a:cs typeface="+mn-cs"/>
              </a:rPr>
              <a:t> </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NETA: </a:t>
            </a:r>
            <a:r>
              <a:rPr lang="tr-TR" sz="1200" kern="1200" dirty="0" err="1">
                <a:solidFill>
                  <a:schemeClr val="tx1"/>
                </a:solidFill>
                <a:effectLst/>
                <a:latin typeface="Times New Roman" pitchFamily="18" charset="0"/>
                <a:ea typeface="+mn-ea"/>
                <a:cs typeface="+mn-cs"/>
              </a:rPr>
              <a:t>Norethisterone</a:t>
            </a:r>
            <a:r>
              <a:rPr lang="tr-TR" sz="1200" kern="1200" dirty="0">
                <a:solidFill>
                  <a:schemeClr val="tx1"/>
                </a:solidFill>
                <a:effectLst/>
                <a:latin typeface="Times New Roman" pitchFamily="18" charset="0"/>
                <a:ea typeface="+mn-ea"/>
                <a:cs typeface="+mn-cs"/>
              </a:rPr>
              <a:t> </a:t>
            </a:r>
            <a:r>
              <a:rPr lang="tr-TR" sz="1200" kern="1200" dirty="0" err="1">
                <a:solidFill>
                  <a:schemeClr val="tx1"/>
                </a:solidFill>
                <a:effectLst/>
                <a:latin typeface="Times New Roman" pitchFamily="18" charset="0"/>
                <a:ea typeface="+mn-ea"/>
                <a:cs typeface="+mn-cs"/>
              </a:rPr>
              <a:t>acetate</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LNG: </a:t>
            </a:r>
            <a:r>
              <a:rPr lang="tr-TR" sz="1200" kern="1200" dirty="0" err="1">
                <a:solidFill>
                  <a:schemeClr val="tx1"/>
                </a:solidFill>
                <a:effectLst/>
                <a:latin typeface="Times New Roman" pitchFamily="18" charset="0"/>
                <a:ea typeface="+mn-ea"/>
                <a:cs typeface="+mn-cs"/>
              </a:rPr>
              <a:t>Levonorgestrel</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DSG: </a:t>
            </a:r>
            <a:r>
              <a:rPr lang="tr-TR" sz="1200" kern="1200" dirty="0">
                <a:solidFill>
                  <a:schemeClr val="tx1"/>
                </a:solidFill>
                <a:effectLst/>
                <a:latin typeface="Times New Roman" pitchFamily="18" charset="0"/>
                <a:ea typeface="+mn-ea"/>
                <a:cs typeface="+mn-cs"/>
              </a:rPr>
              <a:t>3-Keto-desogestrel</a:t>
            </a:r>
            <a:br>
              <a:rPr lang="tr-TR" sz="1200" kern="1200" dirty="0">
                <a:solidFill>
                  <a:schemeClr val="tx1"/>
                </a:solidFill>
                <a:effectLst/>
                <a:latin typeface="Times New Roman" pitchFamily="18" charset="0"/>
                <a:ea typeface="+mn-ea"/>
                <a:cs typeface="+mn-cs"/>
              </a:rPr>
            </a:br>
            <a:r>
              <a:rPr lang="tr-TR" sz="1200" kern="1200" dirty="0">
                <a:solidFill>
                  <a:schemeClr val="tx1"/>
                </a:solidFill>
                <a:effectLst/>
                <a:latin typeface="Times New Roman" pitchFamily="18" charset="0"/>
                <a:ea typeface="+mn-ea"/>
                <a:cs typeface="+mn-cs"/>
              </a:rPr>
              <a:t>D</a:t>
            </a:r>
            <a:r>
              <a:rPr lang="tr-TR" dirty="0"/>
              <a:t>NG: </a:t>
            </a:r>
            <a:r>
              <a:rPr lang="tr-TR" sz="1200" kern="1200" dirty="0" err="1">
                <a:solidFill>
                  <a:schemeClr val="tx1"/>
                </a:solidFill>
                <a:effectLst/>
                <a:latin typeface="Times New Roman" pitchFamily="18" charset="0"/>
                <a:ea typeface="+mn-ea"/>
                <a:cs typeface="+mn-cs"/>
              </a:rPr>
              <a:t>Dienogest</a:t>
            </a:r>
            <a:r>
              <a:rPr lang="tr-TR" sz="1200" kern="1200" dirty="0">
                <a:solidFill>
                  <a:schemeClr val="tx1"/>
                </a:solidFill>
                <a:effectLst/>
                <a:latin typeface="Times New Roman" pitchFamily="18" charset="0"/>
                <a:ea typeface="+mn-ea"/>
                <a:cs typeface="+mn-cs"/>
              </a:rPr>
              <a:t> </a:t>
            </a:r>
            <a:endParaRPr lang="tr-TR"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tr-TR" dirty="0"/>
              <a:t>DRSP: </a:t>
            </a:r>
            <a:r>
              <a:rPr lang="tr-TR" sz="1200" kern="1200" dirty="0" err="1">
                <a:solidFill>
                  <a:schemeClr val="tx1"/>
                </a:solidFill>
                <a:effectLst/>
                <a:latin typeface="Times New Roman" pitchFamily="18" charset="0"/>
                <a:ea typeface="+mn-ea"/>
                <a:cs typeface="+mn-cs"/>
              </a:rPr>
              <a:t>Drospirenone</a:t>
            </a:r>
            <a:r>
              <a:rPr lang="tr-TR" sz="1200" kern="1200" dirty="0">
                <a:solidFill>
                  <a:schemeClr val="tx1"/>
                </a:solidFill>
                <a:effectLst/>
                <a:latin typeface="Times New Roman" pitchFamily="18" charset="0"/>
                <a:ea typeface="+mn-ea"/>
                <a:cs typeface="+mn-cs"/>
              </a:rPr>
              <a:t> </a:t>
            </a:r>
            <a:endParaRPr lang="tr-TR"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F56C3FB-BD28-479A-A521-E64F8393BD27}" type="slidenum">
              <a:rPr kumimoji="0" lang="tr-TR" sz="1000" b="0" i="1"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65</a:t>
            </a:fld>
            <a:endParaRPr kumimoji="0" lang="tr-TR" sz="1000" b="0" i="1"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2827135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dirty="0">
                <a:solidFill>
                  <a:schemeClr val="tx1"/>
                </a:solidFill>
                <a:effectLst/>
                <a:latin typeface="Arial" panose="020B0604020202020204" pitchFamily="34" charset="0"/>
                <a:ea typeface="+mn-ea"/>
                <a:cs typeface="Arial" panose="020B0604020202020204" pitchFamily="34" charset="0"/>
              </a:rPr>
              <a:t>Treatment with gonadotropin-releasing hormone analog (GnRH-a) </a:t>
            </a:r>
            <a:endParaRPr lang="en" b="1"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GnRH-a suppresses ovarian function and induces profound hypoestrogenism. After an initial stimulatory effect, continuous prolonged treatment with GnRH-a induces a central downregulation with a deep suppression of gonadotropin secretion, which inhibits the </a:t>
            </a:r>
            <a:r>
              <a:rPr lang="en" sz="1200" kern="1200" dirty="0" err="1">
                <a:solidFill>
                  <a:schemeClr val="tx1"/>
                </a:solidFill>
                <a:effectLst/>
                <a:latin typeface="Arial" panose="020B0604020202020204" pitchFamily="34" charset="0"/>
                <a:ea typeface="+mn-ea"/>
                <a:cs typeface="Arial" panose="020B0604020202020204" pitchFamily="34" charset="0"/>
              </a:rPr>
              <a:t>hypothalamoepituitaryeovarian</a:t>
            </a:r>
            <a:r>
              <a:rPr lang="en" sz="1200" kern="1200" dirty="0">
                <a:solidFill>
                  <a:schemeClr val="tx1"/>
                </a:solidFill>
                <a:effectLst/>
                <a:latin typeface="Arial" panose="020B0604020202020204" pitchFamily="34" charset="0"/>
                <a:ea typeface="+mn-ea"/>
                <a:cs typeface="Arial" panose="020B0604020202020204" pitchFamily="34" charset="0"/>
              </a:rPr>
              <a:t> axis. GnRH-a has a direct effect on AD. GnRH-a was able to significantly suppress tissue inflammatory reaction, angiogenesis, and cell proliferation and was able to induce apoptosis in women with endo- </a:t>
            </a:r>
            <a:r>
              <a:rPr lang="en" sz="1200" kern="1200" dirty="0" err="1">
                <a:solidFill>
                  <a:schemeClr val="tx1"/>
                </a:solidFill>
                <a:effectLst/>
                <a:latin typeface="Arial" panose="020B0604020202020204" pitchFamily="34" charset="0"/>
                <a:ea typeface="+mn-ea"/>
                <a:cs typeface="Arial" panose="020B0604020202020204" pitchFamily="34" charset="0"/>
              </a:rPr>
              <a:t>metriosis</a:t>
            </a:r>
            <a:r>
              <a:rPr lang="en" sz="1200" kern="1200" dirty="0">
                <a:solidFill>
                  <a:schemeClr val="tx1"/>
                </a:solidFill>
                <a:effectLst/>
                <a:latin typeface="Arial" panose="020B0604020202020204" pitchFamily="34" charset="0"/>
                <a:ea typeface="+mn-ea"/>
                <a:cs typeface="Arial" panose="020B0604020202020204" pitchFamily="34" charset="0"/>
              </a:rPr>
              <a:t>, AD, and uterine myoma [52e54]. GnRH-a suppresses VEGF, increases apoptosis in </a:t>
            </a:r>
            <a:r>
              <a:rPr lang="en" sz="1200" kern="1200" dirty="0" err="1">
                <a:solidFill>
                  <a:schemeClr val="tx1"/>
                </a:solidFill>
                <a:effectLst/>
                <a:latin typeface="Arial" panose="020B0604020202020204" pitchFamily="34" charset="0"/>
                <a:ea typeface="+mn-ea"/>
                <a:cs typeface="Arial" panose="020B0604020202020204" pitchFamily="34" charset="0"/>
              </a:rPr>
              <a:t>ade</a:t>
            </a:r>
            <a:r>
              <a:rPr lang="en" sz="1200" kern="1200" dirty="0">
                <a:solidFill>
                  <a:schemeClr val="tx1"/>
                </a:solidFill>
                <a:effectLst/>
                <a:latin typeface="Arial" panose="020B0604020202020204" pitchFamily="34" charset="0"/>
                <a:ea typeface="+mn-ea"/>
                <a:cs typeface="Arial" panose="020B0604020202020204" pitchFamily="34" charset="0"/>
              </a:rPr>
              <a:t>- </a:t>
            </a:r>
            <a:r>
              <a:rPr lang="en" sz="1200" kern="1200" dirty="0" err="1">
                <a:solidFill>
                  <a:schemeClr val="tx1"/>
                </a:solidFill>
                <a:effectLst/>
                <a:latin typeface="Arial" panose="020B0604020202020204" pitchFamily="34" charset="0"/>
                <a:ea typeface="+mn-ea"/>
                <a:cs typeface="Arial" panose="020B0604020202020204" pitchFamily="34" charset="0"/>
              </a:rPr>
              <a:t>nomyotic</a:t>
            </a:r>
            <a:r>
              <a:rPr lang="en" sz="1200" kern="1200" dirty="0">
                <a:solidFill>
                  <a:schemeClr val="tx1"/>
                </a:solidFill>
                <a:effectLst/>
                <a:latin typeface="Arial" panose="020B0604020202020204" pitchFamily="34" charset="0"/>
                <a:ea typeface="+mn-ea"/>
                <a:cs typeface="Arial" panose="020B0604020202020204" pitchFamily="34" charset="0"/>
              </a:rPr>
              <a:t> tissue [55], reduces high expression of human heat shock protein 70(HSP70) [54], and decreases the size and demarcation of adenomyotic lesions, as demonstrated by MRI [56].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GnRH-a treatment is given with add-back therapy in case of severe vasomotor symptoms or to prevent bone loss when given for longer periods for AD. However, there are surprisingly low numbers of clinical trials. Fifteen women with AD reported short-term symptomatic effect [57]. Long-term low-dose </a:t>
            </a:r>
            <a:r>
              <a:rPr lang="en" sz="1200" kern="1200" dirty="0" err="1">
                <a:solidFill>
                  <a:schemeClr val="tx1"/>
                </a:solidFill>
                <a:effectLst/>
                <a:latin typeface="Arial" panose="020B0604020202020204" pitchFamily="34" charset="0"/>
                <a:ea typeface="+mn-ea"/>
                <a:cs typeface="Arial" panose="020B0604020202020204" pitchFamily="34" charset="0"/>
              </a:rPr>
              <a:t>buserelin</a:t>
            </a:r>
            <a:r>
              <a:rPr lang="en" sz="1200" kern="1200" dirty="0">
                <a:solidFill>
                  <a:schemeClr val="tx1"/>
                </a:solidFill>
                <a:effectLst/>
                <a:latin typeface="Arial" panose="020B0604020202020204" pitchFamily="34" charset="0"/>
                <a:ea typeface="+mn-ea"/>
                <a:cs typeface="Arial" panose="020B0604020202020204" pitchFamily="34" charset="0"/>
              </a:rPr>
              <a:t> acetate, the so-called draw-back therapy, was given to 12 women with AD, who had previously received a standard GnRH-a treatment. During the 6-month draw-back therapy, the mean E2 level was 36.34 ± 14.3 </a:t>
            </a:r>
            <a:r>
              <a:rPr lang="en" sz="1200" kern="1200" dirty="0" err="1">
                <a:solidFill>
                  <a:schemeClr val="tx1"/>
                </a:solidFill>
                <a:effectLst/>
                <a:latin typeface="Arial" panose="020B0604020202020204" pitchFamily="34" charset="0"/>
                <a:ea typeface="+mn-ea"/>
                <a:cs typeface="Arial" panose="020B0604020202020204" pitchFamily="34" charset="0"/>
              </a:rPr>
              <a:t>pg</a:t>
            </a:r>
            <a:r>
              <a:rPr lang="en" sz="1200" kern="1200" dirty="0">
                <a:solidFill>
                  <a:schemeClr val="tx1"/>
                </a:solidFill>
                <a:effectLst/>
                <a:latin typeface="Arial" panose="020B0604020202020204" pitchFamily="34" charset="0"/>
                <a:ea typeface="+mn-ea"/>
                <a:cs typeface="Arial" panose="020B0604020202020204" pitchFamily="34" charset="0"/>
              </a:rPr>
              <a:t>/ml, chronic pelvic pain improved substantially, vasomotor </a:t>
            </a:r>
            <a:r>
              <a:rPr lang="en" sz="1200" kern="1200" dirty="0" err="1">
                <a:solidFill>
                  <a:schemeClr val="tx1"/>
                </a:solidFill>
                <a:effectLst/>
                <a:latin typeface="Arial" panose="020B0604020202020204" pitchFamily="34" charset="0"/>
                <a:ea typeface="+mn-ea"/>
                <a:cs typeface="Arial" panose="020B0604020202020204" pitchFamily="34" charset="0"/>
              </a:rPr>
              <a:t>symp</a:t>
            </a:r>
            <a:r>
              <a:rPr lang="en" sz="1200" kern="1200" dirty="0">
                <a:solidFill>
                  <a:schemeClr val="tx1"/>
                </a:solidFill>
                <a:effectLst/>
                <a:latin typeface="Arial" panose="020B0604020202020204" pitchFamily="34" charset="0"/>
                <a:ea typeface="+mn-ea"/>
                <a:cs typeface="Arial" panose="020B0604020202020204" pitchFamily="34" charset="0"/>
              </a:rPr>
              <a:t>- toms were acceptable, and bone mineral density decreased. These findings indicate that a low-dose treatment with GnRH-a may be useful in symptomatic AD [58].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GnRH-a has been used in several trials as a supplement to surgery [59e62]. GnRH-a treatment with add-back therapy may be efficient in AD, but there is a lack of long-term studies to support this treatment option. </a:t>
            </a:r>
            <a:endParaRPr lang="en" dirty="0">
              <a:latin typeface="Arial" panose="020B0604020202020204" pitchFamily="34" charset="0"/>
              <a:cs typeface="Arial" panose="020B0604020202020204" pitchFamily="34" charset="0"/>
            </a:endParaRPr>
          </a:p>
          <a:p>
            <a:endParaRPr lang="tr-TR"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66</a:t>
            </a:fld>
            <a:endParaRPr lang="tr-TR"/>
          </a:p>
        </p:txBody>
      </p:sp>
    </p:spTree>
    <p:extLst>
      <p:ext uri="{BB962C8B-B14F-4D97-AF65-F5344CB8AC3E}">
        <p14:creationId xmlns:p14="http://schemas.microsoft.com/office/powerpoint/2010/main" val="4118421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kern="1200">
                <a:solidFill>
                  <a:schemeClr val="tx1"/>
                </a:solidFill>
                <a:effectLst/>
                <a:latin typeface="Arial" panose="020B0604020202020204" pitchFamily="34" charset="0"/>
                <a:ea typeface="+mn-ea"/>
                <a:cs typeface="Arial" panose="020B0604020202020204" pitchFamily="34" charset="0"/>
              </a:rPr>
              <a:t>GnRH Antagonists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GnRH-antagonists (GnRH-ant) are peptide compounds with a structure similar to natural GnRH that inhibit the reproductive system through an immediate antagonist action on GnRH re- </a:t>
            </a:r>
            <a:r>
              <a:rPr lang="en" sz="1200" kern="1200" err="1">
                <a:solidFill>
                  <a:schemeClr val="tx1"/>
                </a:solidFill>
                <a:effectLst/>
                <a:latin typeface="Arial" panose="020B0604020202020204" pitchFamily="34" charset="0"/>
                <a:ea typeface="+mn-ea"/>
                <a:cs typeface="Arial" panose="020B0604020202020204" pitchFamily="34" charset="0"/>
              </a:rPr>
              <a:t>ceptors</a:t>
            </a:r>
            <a:r>
              <a:rPr lang="en" sz="1200" kern="1200">
                <a:solidFill>
                  <a:schemeClr val="tx1"/>
                </a:solidFill>
                <a:effectLst/>
                <a:latin typeface="Arial" panose="020B0604020202020204" pitchFamily="34" charset="0"/>
                <a:ea typeface="+mn-ea"/>
                <a:cs typeface="Arial" panose="020B0604020202020204" pitchFamily="34" charset="0"/>
              </a:rPr>
              <a:t> in the pituitary, blocking the secretion of </a:t>
            </a:r>
            <a:r>
              <a:rPr lang="en" sz="1200" kern="1200" err="1">
                <a:solidFill>
                  <a:schemeClr val="tx1"/>
                </a:solidFill>
                <a:effectLst/>
                <a:latin typeface="Arial" panose="020B0604020202020204" pitchFamily="34" charset="0"/>
                <a:ea typeface="+mn-ea"/>
                <a:cs typeface="Arial" panose="020B0604020202020204" pitchFamily="34" charset="0"/>
              </a:rPr>
              <a:t>gonadotro</a:t>
            </a:r>
            <a:r>
              <a:rPr lang="en" sz="1200" kern="1200">
                <a:solidFill>
                  <a:schemeClr val="tx1"/>
                </a:solidFill>
                <a:effectLst/>
                <a:latin typeface="Arial" panose="020B0604020202020204" pitchFamily="34" charset="0"/>
                <a:ea typeface="+mn-ea"/>
                <a:cs typeface="Arial" panose="020B0604020202020204" pitchFamily="34" charset="0"/>
              </a:rPr>
              <a:t>- pins. They are usually used in antagonist stimulation protocols in ART. Recently, two double-blind, randomized, phase 3 trials on women with endometriosis treated with different doses of </a:t>
            </a:r>
            <a:r>
              <a:rPr lang="en" sz="1200" kern="1200" err="1">
                <a:solidFill>
                  <a:schemeClr val="tx1"/>
                </a:solidFill>
                <a:effectLst/>
                <a:latin typeface="Arial" panose="020B0604020202020204" pitchFamily="34" charset="0"/>
                <a:ea typeface="+mn-ea"/>
                <a:cs typeface="Arial" panose="020B0604020202020204" pitchFamily="34" charset="0"/>
              </a:rPr>
              <a:t>elagolix</a:t>
            </a:r>
            <a:r>
              <a:rPr lang="en" sz="1200" kern="1200">
                <a:solidFill>
                  <a:schemeClr val="tx1"/>
                </a:solidFill>
                <a:effectLst/>
                <a:latin typeface="Arial" panose="020B0604020202020204" pitchFamily="34" charset="0"/>
                <a:ea typeface="+mn-ea"/>
                <a:cs typeface="Arial" panose="020B0604020202020204" pitchFamily="34" charset="0"/>
              </a:rPr>
              <a:t>, an oral nonpeptide GnRH-ant, were published (78). Both schedules of </a:t>
            </a:r>
            <a:r>
              <a:rPr lang="en" sz="1200" kern="1200" err="1">
                <a:solidFill>
                  <a:schemeClr val="tx1"/>
                </a:solidFill>
                <a:effectLst/>
                <a:latin typeface="Arial" panose="020B0604020202020204" pitchFamily="34" charset="0"/>
                <a:ea typeface="+mn-ea"/>
                <a:cs typeface="Arial" panose="020B0604020202020204" pitchFamily="34" charset="0"/>
              </a:rPr>
              <a:t>elagolix</a:t>
            </a:r>
            <a:r>
              <a:rPr lang="en" sz="1200" kern="1200">
                <a:solidFill>
                  <a:schemeClr val="tx1"/>
                </a:solidFill>
                <a:effectLst/>
                <a:latin typeface="Arial" panose="020B0604020202020204" pitchFamily="34" charset="0"/>
                <a:ea typeface="+mn-ea"/>
                <a:cs typeface="Arial" panose="020B0604020202020204" pitchFamily="34" charset="0"/>
              </a:rPr>
              <a:t> were effective in improving dysmenorrhea and </a:t>
            </a:r>
            <a:r>
              <a:rPr lang="en" sz="1200" kern="1200" err="1">
                <a:solidFill>
                  <a:schemeClr val="tx1"/>
                </a:solidFill>
                <a:effectLst/>
                <a:latin typeface="Arial" panose="020B0604020202020204" pitchFamily="34" charset="0"/>
                <a:ea typeface="+mn-ea"/>
                <a:cs typeface="Arial" panose="020B0604020202020204" pitchFamily="34" charset="0"/>
              </a:rPr>
              <a:t>nonmenstrual</a:t>
            </a:r>
            <a:r>
              <a:rPr lang="en" sz="1200" kern="1200">
                <a:solidFill>
                  <a:schemeClr val="tx1"/>
                </a:solidFill>
                <a:effectLst/>
                <a:latin typeface="Arial" panose="020B0604020202020204" pitchFamily="34" charset="0"/>
                <a:ea typeface="+mn-ea"/>
                <a:cs typeface="Arial" panose="020B0604020202020204" pitchFamily="34" charset="0"/>
              </a:rPr>
              <a:t> pelvic pain during a 6-month period in women with moderate to severe endometriosis-associated pain (78) The mechanism of action of GnRH-ant is different from that of GnRH analogues which </a:t>
            </a:r>
            <a:endParaRPr lang="en">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a:solidFill>
                  <a:schemeClr val="tx1"/>
                </a:solidFill>
                <a:effectLst/>
                <a:latin typeface="Arial" panose="020B0604020202020204" pitchFamily="34" charset="0"/>
                <a:ea typeface="+mn-ea"/>
                <a:cs typeface="Arial" panose="020B0604020202020204" pitchFamily="34" charset="0"/>
              </a:rPr>
              <a:t>after an initial stimulatory phase desensitize GnRH receptors in the pituitary and subsequently cause depletion of pituitary gonadotropins and full suppression of estradiol. GnRH-ant do not induce neither downregulation nor desensitization of the receptors, as they act competitively preventing endogenous GnRH from binding and activating its pituitary receptor. Thus, depending on the dose of antagonist administered, the estradiol suppression can be modulated. The treatment may partially suppress estradiol without having to administer add- back therapy, or fully suppress estradiol when combined with add-back therapy (79). Considering the promising results of GnRH-ant in endometriosis, a future use for treating adenomyosis-related symptoms may be hypothesized. </a:t>
            </a:r>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67</a:t>
            </a:fld>
            <a:endParaRPr lang="tr-TR"/>
          </a:p>
        </p:txBody>
      </p:sp>
    </p:spTree>
    <p:extLst>
      <p:ext uri="{BB962C8B-B14F-4D97-AF65-F5344CB8AC3E}">
        <p14:creationId xmlns:p14="http://schemas.microsoft.com/office/powerpoint/2010/main" val="9903285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bwMode="auto">
          <a:xfrm>
            <a:off x="1298575" y="801688"/>
            <a:ext cx="4260850" cy="3197225"/>
          </a:xfrm>
          <a:solidFill>
            <a:srgbClr val="FFFFFF"/>
          </a:solidFill>
          <a:ln>
            <a:solidFill>
              <a:srgbClr val="000000"/>
            </a:solidFill>
            <a:miter lim="800000"/>
            <a:headEnd/>
            <a:tailEnd/>
          </a:ln>
        </p:spPr>
      </p:sp>
      <p:sp>
        <p:nvSpPr>
          <p:cNvPr id="156675" name="Rectangle 3"/>
          <p:cNvSpPr>
            <a:spLocks noGrp="1" noChangeArrowheads="1"/>
          </p:cNvSpPr>
          <p:nvPr>
            <p:ph type="body" idx="1"/>
          </p:nvPr>
        </p:nvSpPr>
        <p:spPr bwMode="auto">
          <a:xfrm>
            <a:off x="914400" y="4346575"/>
            <a:ext cx="5029200" cy="3849688"/>
          </a:xfrm>
          <a:solidFill>
            <a:srgbClr val="FFFFFF"/>
          </a:solidFill>
          <a:ln>
            <a:solidFill>
              <a:srgbClr val="000000"/>
            </a:solidFill>
            <a:miter lim="800000"/>
            <a:headEnd/>
            <a:tailEnd/>
          </a:ln>
        </p:spPr>
        <p:txBody>
          <a:bodyPr wrap="square" numCol="1" anchor="t" anchorCtr="0" compatLnSpc="1">
            <a:prstTxWarp prst="textNoShape">
              <a:avLst/>
            </a:prstTxWarp>
          </a:bodyPr>
          <a:lstStyle/>
          <a:p>
            <a:r>
              <a:rPr lang="tr-TR"/>
              <a:t>31.03.2002</a:t>
            </a:r>
          </a:p>
          <a:p>
            <a:r>
              <a:rPr lang="tr-TR"/>
              <a:t>End Atlası ve Mirena kitabından.</a:t>
            </a:r>
          </a:p>
        </p:txBody>
      </p:sp>
    </p:spTree>
    <p:extLst>
      <p:ext uri="{BB962C8B-B14F-4D97-AF65-F5344CB8AC3E}">
        <p14:creationId xmlns:p14="http://schemas.microsoft.com/office/powerpoint/2010/main" val="1686013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ayt Görüntüsü Yer Tutucusu 1"/>
          <p:cNvSpPr>
            <a:spLocks noGrp="1" noRot="1" noChangeAspect="1" noTextEdit="1"/>
          </p:cNvSpPr>
          <p:nvPr>
            <p:ph type="sldImg"/>
          </p:nvPr>
        </p:nvSpPr>
        <p:spPr>
          <a:ln/>
        </p:spPr>
      </p:sp>
      <p:sp>
        <p:nvSpPr>
          <p:cNvPr id="98307" name="Not Yer Tutucusu 2"/>
          <p:cNvSpPr>
            <a:spLocks noGrp="1"/>
          </p:cNvSpPr>
          <p:nvPr>
            <p:ph type="body" idx="1"/>
          </p:nvPr>
        </p:nvSpPr>
        <p:spPr>
          <a:noFill/>
          <a:ln/>
        </p:spPr>
        <p:txBody>
          <a:bodyPr/>
          <a:lstStyle/>
          <a:p>
            <a:r>
              <a:rPr lang="tr-TR" b="1"/>
              <a:t>Thomas </a:t>
            </a:r>
            <a:r>
              <a:rPr lang="tr-TR" b="1" err="1"/>
              <a:t>stephan</a:t>
            </a:r>
            <a:r>
              <a:rPr lang="tr-TR" b="1"/>
              <a:t> </a:t>
            </a:r>
            <a:r>
              <a:rPr lang="tr-TR" b="1" err="1"/>
              <a:t>cullen</a:t>
            </a:r>
            <a:r>
              <a:rPr lang="tr-TR" b="1"/>
              <a:t> </a:t>
            </a:r>
            <a:r>
              <a:rPr lang="tr-TR"/>
              <a:t>1908  </a:t>
            </a:r>
            <a:r>
              <a:rPr lang="tr-TR" err="1"/>
              <a:t>john</a:t>
            </a:r>
            <a:r>
              <a:rPr lang="tr-TR"/>
              <a:t> </a:t>
            </a:r>
            <a:r>
              <a:rPr lang="tr-TR" err="1"/>
              <a:t>hopkins</a:t>
            </a:r>
            <a:r>
              <a:rPr lang="tr-TR"/>
              <a:t> ABD   (267 sayfa bugün de geçerli çok önemli ayrıntılı bilgiler içermekte)</a:t>
            </a:r>
          </a:p>
          <a:p>
            <a:r>
              <a:rPr lang="tr-TR"/>
              <a:t>www.</a:t>
            </a:r>
            <a:r>
              <a:rPr lang="tr-TR" err="1"/>
              <a:t>archive</a:t>
            </a:r>
            <a:r>
              <a:rPr lang="tr-TR"/>
              <a:t>.org yıllarca </a:t>
            </a:r>
            <a:r>
              <a:rPr lang="tr-TR" err="1"/>
              <a:t>endometriosis</a:t>
            </a:r>
            <a:r>
              <a:rPr lang="tr-TR"/>
              <a:t> </a:t>
            </a:r>
            <a:r>
              <a:rPr lang="tr-TR" err="1"/>
              <a:t>interna</a:t>
            </a:r>
            <a:r>
              <a:rPr lang="tr-TR"/>
              <a:t> olarak </a:t>
            </a:r>
            <a:r>
              <a:rPr lang="tr-TR" err="1"/>
              <a:t>endometriosis</a:t>
            </a:r>
            <a:r>
              <a:rPr lang="tr-TR"/>
              <a:t> alt başlığında ilgisiz bırakılmış, son yıllarda yeniden gündeme gelmeye başladı Öyle ki 2009 ve 2011 yıllarında bu kitap yeniden basıldı. (kanıta dayalı veri ? )</a:t>
            </a:r>
          </a:p>
        </p:txBody>
      </p:sp>
      <p:sp>
        <p:nvSpPr>
          <p:cNvPr id="4" name="Slayt Numarası Yer Tutucusu 3"/>
          <p:cNvSpPr>
            <a:spLocks noGrp="1"/>
          </p:cNvSpPr>
          <p:nvPr>
            <p:ph type="sldNum" sz="quarter" idx="5"/>
          </p:nvPr>
        </p:nvSpPr>
        <p:spPr/>
        <p:txBody>
          <a:bodyPr/>
          <a:lstStyle/>
          <a:p>
            <a:pPr>
              <a:defRPr/>
            </a:pPr>
            <a:fld id="{946C47D9-3A70-4BB0-8A1B-55096D0B49D5}" type="slidenum">
              <a:rPr lang="tr-TR" smtClean="0"/>
              <a:pPr>
                <a:defRPr/>
              </a:pPr>
              <a:t>6</a:t>
            </a:fld>
            <a:endParaRPr lang="tr-T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a:solidFill>
                  <a:schemeClr val="tx1"/>
                </a:solidFill>
                <a:effectLst/>
                <a:latin typeface="Arial" panose="020B0604020202020204" pitchFamily="34" charset="0"/>
                <a:ea typeface="+mn-ea"/>
                <a:cs typeface="Arial" panose="020B0604020202020204" pitchFamily="34" charset="0"/>
              </a:rPr>
              <a:t>Levonorgestrel-IUD</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use of LNG-IUS is associated with decidualization of the endometrium and decreased bleeding and is also thought to act directly on adenomyotic deposits. Progestins may induce growth suppression of endometrial cells through a number of mechanisms such as the downregulation of estrogen receptor (ER), altered expression of both steroid receptor coactivators and corepressors [28], reduction in aromatase and COX-2 expression [29], decreased vascular endothelial growth factor (VEGF), increased adrenomedullin (AM) expression [30], and reduced </a:t>
            </a:r>
            <a:r>
              <a:rPr lang="en" sz="1200" kern="1200" err="1">
                <a:solidFill>
                  <a:schemeClr val="tx1"/>
                </a:solidFill>
                <a:effectLst/>
                <a:latin typeface="Arial" panose="020B0604020202020204" pitchFamily="34" charset="0"/>
                <a:ea typeface="+mn-ea"/>
                <a:cs typeface="Arial" panose="020B0604020202020204" pitchFamily="34" charset="0"/>
              </a:rPr>
              <a:t>lymphangiogenesis</a:t>
            </a:r>
            <a:r>
              <a:rPr lang="en" sz="1200" kern="1200">
                <a:solidFill>
                  <a:schemeClr val="tx1"/>
                </a:solidFill>
                <a:effectLst/>
                <a:latin typeface="Arial" panose="020B0604020202020204" pitchFamily="34" charset="0"/>
                <a:ea typeface="+mn-ea"/>
                <a:cs typeface="Arial" panose="020B0604020202020204" pitchFamily="34" charset="0"/>
              </a:rPr>
              <a:t> [31]. These actions reduce the size of the foci and improve contractility of the uterus to decrease blood loss. It improves </a:t>
            </a:r>
            <a:r>
              <a:rPr lang="en" sz="1200" kern="1200" err="1">
                <a:solidFill>
                  <a:schemeClr val="tx1"/>
                </a:solidFill>
                <a:effectLst/>
                <a:latin typeface="Arial" panose="020B0604020202020204" pitchFamily="34" charset="0"/>
                <a:ea typeface="+mn-ea"/>
                <a:cs typeface="Arial" panose="020B0604020202020204" pitchFamily="34" charset="0"/>
              </a:rPr>
              <a:t>dysmenor</a:t>
            </a:r>
            <a:r>
              <a:rPr lang="en" sz="1200" kern="1200">
                <a:solidFill>
                  <a:schemeClr val="tx1"/>
                </a:solidFill>
                <a:effectLst/>
                <a:latin typeface="Arial" panose="020B0604020202020204" pitchFamily="34" charset="0"/>
                <a:ea typeface="+mn-ea"/>
                <a:cs typeface="Arial" panose="020B0604020202020204" pitchFamily="34" charset="0"/>
              </a:rPr>
              <a:t>- rhea by reducing prostaglandin production within the endometrium and inducing amenorrhea [32]. The effect of LNG-IUS on AD may act directly through progesterone receptors, but the molecular mechanism that explains the effects of LNG-IUS on the endometrial glands and stromal cells in patients with AD remains unclear. The effect on pain is not fully understood, but suppression of nerve growth factors and receptors [33] may be involved.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benefits of the LNG-IUS in AD, particularly its effects on dysmenorrhea and heavy menstrual bleeding, have been proven in several clinical trials [13,34e47]. Table 1 summarizes important studies on women with AD and outcome of LNS-IUS. LNG-IUS reduced dysmenorrhea and bleeding, and overall satisfaction was high [34e43]. Studies covering special aspects [44,47] included women without AD [45], and studies of low quality [46] were not included.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rate of insufficient treatment by LNS-IUS varied from 4% to 37% and seemed to be associated with the degree of pain symptoms before treatment [39]. Moreover, LNG-IUS seems to be most optimal in women with moderate uterine enlargement [36]. However, LNG-IUS was successful in 69% of 48 women with large AD (&gt;12 weeks' uterus) with a mean of 20 months of follow-up [47], although a high IUD expulsion and higher failure rate is noted in women with enlarged uterus. An initial treatment with GnRH-a for a few months may increase the success rate of LNG-IUS in women with large-sized uteri and AD [41].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Magnetic resonance imaging (MRI) studies have not been able to detect changes in uterine volume but showed decreased junctional zone (JZ) thickness and reduction in high-intensity spots </a:t>
            </a:r>
            <a:r>
              <a:rPr lang="en" sz="1200" kern="1200" err="1">
                <a:solidFill>
                  <a:schemeClr val="tx1"/>
                </a:solidFill>
                <a:effectLst/>
                <a:latin typeface="Arial" panose="020B0604020202020204" pitchFamily="34" charset="0"/>
                <a:ea typeface="+mn-ea"/>
                <a:cs typeface="Arial" panose="020B0604020202020204" pitchFamily="34" charset="0"/>
              </a:rPr>
              <a:t>repre</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senting</a:t>
            </a:r>
            <a:r>
              <a:rPr lang="en" sz="1200" kern="1200">
                <a:solidFill>
                  <a:schemeClr val="tx1"/>
                </a:solidFill>
                <a:effectLst/>
                <a:latin typeface="Arial" panose="020B0604020202020204" pitchFamily="34" charset="0"/>
                <a:ea typeface="+mn-ea"/>
                <a:cs typeface="Arial" panose="020B0604020202020204" pitchFamily="34" charset="0"/>
              </a:rPr>
              <a:t> ectopic endometrium after insertion [34,48]. Transvaginal ultrasound (TVS) studies showed a marked reduced uterine volume by 10e23% after one year. However, uterine volume tends to increase after 12 months but not to baseline volumes.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LNG-IUS seems to have a better effect on AD than COC [13] and had better effect on the quality of life than hysterectomy within the first year of treatment [38]. Irregular bleeding and prolonged spotting are common with LNS-IUD, and other common minor side effects such as depression, acne, headache, weight gain, breast tenderness, and ovarian cysts are reported. However, LNS-IUD was more acceptable for long-term treatment of AUB than medical therapy [49].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When LNS-IUD is insufficient for reduction of AUB and pain, endometrial ablation combined with LNS-IUD can be a second-line choice of procedure [37,42,50,51].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70</a:t>
            </a:fld>
            <a:endParaRPr lang="tr-TR"/>
          </a:p>
        </p:txBody>
      </p:sp>
    </p:spTree>
    <p:extLst>
      <p:ext uri="{BB962C8B-B14F-4D97-AF65-F5344CB8AC3E}">
        <p14:creationId xmlns:p14="http://schemas.microsoft.com/office/powerpoint/2010/main" val="26139633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a:solidFill>
                  <a:schemeClr val="tx1"/>
                </a:solidFill>
                <a:effectLst/>
                <a:latin typeface="Arial" panose="020B0604020202020204" pitchFamily="34" charset="0"/>
                <a:ea typeface="+mn-ea"/>
                <a:cs typeface="Arial" panose="020B0604020202020204" pitchFamily="34" charset="0"/>
              </a:rPr>
              <a:t>Levonorgestrel-IUD</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use of LNG-IUS is associated with decidualization of the endometrium and decreased bleeding and is also thought to act directly on adenomyotic deposits. Progestins may induce growth suppression of endometrial cells through a number of mechanisms such as the downregulation of estrogen receptor (ER), altered expression of both steroid receptor coactivators and corepressors [28], reduction in aromatase and COX-2 expression [29], decreased vascular endothelial growth factor (VEGF), increased adrenomedullin (AM) expression [30], and reduced </a:t>
            </a:r>
            <a:r>
              <a:rPr lang="en" sz="1200" kern="1200" err="1">
                <a:solidFill>
                  <a:schemeClr val="tx1"/>
                </a:solidFill>
                <a:effectLst/>
                <a:latin typeface="Arial" panose="020B0604020202020204" pitchFamily="34" charset="0"/>
                <a:ea typeface="+mn-ea"/>
                <a:cs typeface="Arial" panose="020B0604020202020204" pitchFamily="34" charset="0"/>
              </a:rPr>
              <a:t>lymphangiogenesis</a:t>
            </a:r>
            <a:r>
              <a:rPr lang="en" sz="1200" kern="1200">
                <a:solidFill>
                  <a:schemeClr val="tx1"/>
                </a:solidFill>
                <a:effectLst/>
                <a:latin typeface="Arial" panose="020B0604020202020204" pitchFamily="34" charset="0"/>
                <a:ea typeface="+mn-ea"/>
                <a:cs typeface="Arial" panose="020B0604020202020204" pitchFamily="34" charset="0"/>
              </a:rPr>
              <a:t> [31]. These actions reduce the size of the foci and improve contractility of the uterus to decrease blood loss. It improves </a:t>
            </a:r>
            <a:r>
              <a:rPr lang="en" sz="1200" kern="1200" err="1">
                <a:solidFill>
                  <a:schemeClr val="tx1"/>
                </a:solidFill>
                <a:effectLst/>
                <a:latin typeface="Arial" panose="020B0604020202020204" pitchFamily="34" charset="0"/>
                <a:ea typeface="+mn-ea"/>
                <a:cs typeface="Arial" panose="020B0604020202020204" pitchFamily="34" charset="0"/>
              </a:rPr>
              <a:t>dysmenor</a:t>
            </a:r>
            <a:r>
              <a:rPr lang="en" sz="1200" kern="1200">
                <a:solidFill>
                  <a:schemeClr val="tx1"/>
                </a:solidFill>
                <a:effectLst/>
                <a:latin typeface="Arial" panose="020B0604020202020204" pitchFamily="34" charset="0"/>
                <a:ea typeface="+mn-ea"/>
                <a:cs typeface="Arial" panose="020B0604020202020204" pitchFamily="34" charset="0"/>
              </a:rPr>
              <a:t>- rhea by reducing prostaglandin production within the endometrium and inducing amenorrhea [32]. The effect of LNG-IUS on AD may act directly through progesterone receptors, but the molecular mechanism that explains the effects of LNG-IUS on the endometrial glands and stromal cells in patients with AD remains unclear. The effect on pain is not fully understood, but suppression of nerve growth factors and receptors [33] may be involved.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benefits of the LNG-IUS in AD, particularly its effects on dysmenorrhea and heavy menstrual bleeding, have been proven in several clinical trials [13,34e47]. Table 1 summarizes important studies on women with AD and outcome of LNS-IUS. LNG-IUS reduced dysmenorrhea and bleeding, and overall satisfaction was high [34e43]. Studies covering special aspects [44,47] included women without AD [45], and studies of low quality [46] were not included.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rate of insufficient treatment by LNS-IUS varied from 4% to 37% and seemed to be associated with the degree of pain symptoms before treatment [39]. Moreover, LNG-IUS seems to be most optimal in women with moderate uterine enlargement [36]. However, LNG-IUS was successful in 69% of 48 women with large AD (&gt;12 weeks' uterus) with a mean of 20 months of follow-up [47], although a high IUD expulsion and higher failure rate is noted in women with enlarged uterus. An initial treatment with GnRH-a for a few months may increase the success rate of LNG-IUS in women with large-sized uteri and AD [41].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Magnetic resonance imaging (MRI) studies have not been able to detect changes in uterine volume but showed decreased junctional zone (JZ) thickness and reduction in high-intensity spots </a:t>
            </a:r>
            <a:r>
              <a:rPr lang="en" sz="1200" kern="1200" err="1">
                <a:solidFill>
                  <a:schemeClr val="tx1"/>
                </a:solidFill>
                <a:effectLst/>
                <a:latin typeface="Arial" panose="020B0604020202020204" pitchFamily="34" charset="0"/>
                <a:ea typeface="+mn-ea"/>
                <a:cs typeface="Arial" panose="020B0604020202020204" pitchFamily="34" charset="0"/>
              </a:rPr>
              <a:t>repre</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senting</a:t>
            </a:r>
            <a:r>
              <a:rPr lang="en" sz="1200" kern="1200">
                <a:solidFill>
                  <a:schemeClr val="tx1"/>
                </a:solidFill>
                <a:effectLst/>
                <a:latin typeface="Arial" panose="020B0604020202020204" pitchFamily="34" charset="0"/>
                <a:ea typeface="+mn-ea"/>
                <a:cs typeface="Arial" panose="020B0604020202020204" pitchFamily="34" charset="0"/>
              </a:rPr>
              <a:t> ectopic endometrium after insertion [34,48]. Transvaginal ultrasound (TVS) studies showed a marked reduced uterine volume by 10e23% after one year. However, uterine volume tends to increase after 12 months but not to baseline volumes.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LNG-IUS seems to have a better effect on AD than COC [13] and had better effect on the quality of life than hysterectomy within the first year of treatment [38]. Irregular bleeding and prolonged spotting are common with LNS-IUD, and other common minor side effects such as depression, acne, headache, weight gain, breast tenderness, and ovarian cysts are reported. However, LNS-IUD was more acceptable for long-term treatment of AUB than medical therapy [49].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When LNS-IUD is insufficient for reduction of AUB and pain, endometrial ablation combined with LNS-IUD can be a second-line choice of procedure [37,42,50,51].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71</a:t>
            </a:fld>
            <a:endParaRPr lang="tr-TR"/>
          </a:p>
        </p:txBody>
      </p:sp>
    </p:spTree>
    <p:extLst>
      <p:ext uri="{BB962C8B-B14F-4D97-AF65-F5344CB8AC3E}">
        <p14:creationId xmlns:p14="http://schemas.microsoft.com/office/powerpoint/2010/main" val="2283812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a:solidFill>
                  <a:schemeClr val="tx1"/>
                </a:solidFill>
                <a:effectLst/>
                <a:latin typeface="Arial" panose="020B0604020202020204" pitchFamily="34" charset="0"/>
                <a:ea typeface="+mn-ea"/>
                <a:cs typeface="Arial" panose="020B0604020202020204" pitchFamily="34" charset="0"/>
              </a:rPr>
              <a:t>Levonorgestrel-IUD</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use of LNG-IUS is associated with decidualization of the endometrium and decreased bleeding and is also thought to act directly on adenomyotic deposits. Progestins may induce growth suppression of endometrial cells through a number of mechanisms such as the downregulation of estrogen receptor (ER), altered expression of both steroid receptor coactivators and corepressors [28], reduction in aromatase and COX-2 expression [29], decreased vascular endothelial growth factor (VEGF), increased adrenomedullin (AM) expression [30], and reduced </a:t>
            </a:r>
            <a:r>
              <a:rPr lang="en" sz="1200" kern="1200" err="1">
                <a:solidFill>
                  <a:schemeClr val="tx1"/>
                </a:solidFill>
                <a:effectLst/>
                <a:latin typeface="Arial" panose="020B0604020202020204" pitchFamily="34" charset="0"/>
                <a:ea typeface="+mn-ea"/>
                <a:cs typeface="Arial" panose="020B0604020202020204" pitchFamily="34" charset="0"/>
              </a:rPr>
              <a:t>lymphangiogenesis</a:t>
            </a:r>
            <a:r>
              <a:rPr lang="en" sz="1200" kern="1200">
                <a:solidFill>
                  <a:schemeClr val="tx1"/>
                </a:solidFill>
                <a:effectLst/>
                <a:latin typeface="Arial" panose="020B0604020202020204" pitchFamily="34" charset="0"/>
                <a:ea typeface="+mn-ea"/>
                <a:cs typeface="Arial" panose="020B0604020202020204" pitchFamily="34" charset="0"/>
              </a:rPr>
              <a:t> [31]. These actions reduce the size of the foci and improve contractility of the uterus to decrease blood loss. It improves </a:t>
            </a:r>
            <a:r>
              <a:rPr lang="en" sz="1200" kern="1200" err="1">
                <a:solidFill>
                  <a:schemeClr val="tx1"/>
                </a:solidFill>
                <a:effectLst/>
                <a:latin typeface="Arial" panose="020B0604020202020204" pitchFamily="34" charset="0"/>
                <a:ea typeface="+mn-ea"/>
                <a:cs typeface="Arial" panose="020B0604020202020204" pitchFamily="34" charset="0"/>
              </a:rPr>
              <a:t>dysmenor</a:t>
            </a:r>
            <a:r>
              <a:rPr lang="en" sz="1200" kern="1200">
                <a:solidFill>
                  <a:schemeClr val="tx1"/>
                </a:solidFill>
                <a:effectLst/>
                <a:latin typeface="Arial" panose="020B0604020202020204" pitchFamily="34" charset="0"/>
                <a:ea typeface="+mn-ea"/>
                <a:cs typeface="Arial" panose="020B0604020202020204" pitchFamily="34" charset="0"/>
              </a:rPr>
              <a:t>- rhea by reducing prostaglandin production within the endometrium and inducing amenorrhea [32]. The effect of LNG-IUS on AD may act directly through progesterone receptors, but the molecular mechanism that explains the effects of LNG-IUS on the endometrial glands and stromal cells in patients with AD remains unclear. The effect on pain is not fully understood, but suppression of nerve growth factors and receptors [33] may be involved.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benefits of the LNG-IUS in AD, particularly its effects on dysmenorrhea and heavy menstrual bleeding, have been proven in several clinical trials [13,34e47]. Table 1 summarizes important studies on women with AD and outcome of LNS-IUS. LNG-IUS reduced dysmenorrhea and bleeding, and overall satisfaction was high [34e43]. Studies covering special aspects [44,47] included women without AD [45], and studies of low quality [46] were not included.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rate of insufficient treatment by LNS-IUS varied from 4% to 37% and seemed to be associated with the degree of pain symptoms before treatment [39]. Moreover, LNG-IUS seems to be most optimal in women with moderate uterine enlargement [36]. However, LNG-IUS was successful in 69% of 48 women with large AD (&gt;12 weeks' uterus) with a mean of 20 months of follow-up [47], although a high IUD expulsion and higher failure rate is noted in women with enlarged uterus. An initial treatment with GnRH-a for a few months may increase the success rate of LNG-IUS in women with large-sized uteri and AD [41].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Magnetic resonance imaging (MRI) studies have not been able to detect changes in uterine volume but showed decreased junctional zone (JZ) thickness and reduction in high-intensity spots </a:t>
            </a:r>
            <a:r>
              <a:rPr lang="en" sz="1200" kern="1200" err="1">
                <a:solidFill>
                  <a:schemeClr val="tx1"/>
                </a:solidFill>
                <a:effectLst/>
                <a:latin typeface="Arial" panose="020B0604020202020204" pitchFamily="34" charset="0"/>
                <a:ea typeface="+mn-ea"/>
                <a:cs typeface="Arial" panose="020B0604020202020204" pitchFamily="34" charset="0"/>
              </a:rPr>
              <a:t>repre</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senting</a:t>
            </a:r>
            <a:r>
              <a:rPr lang="en" sz="1200" kern="1200">
                <a:solidFill>
                  <a:schemeClr val="tx1"/>
                </a:solidFill>
                <a:effectLst/>
                <a:latin typeface="Arial" panose="020B0604020202020204" pitchFamily="34" charset="0"/>
                <a:ea typeface="+mn-ea"/>
                <a:cs typeface="Arial" panose="020B0604020202020204" pitchFamily="34" charset="0"/>
              </a:rPr>
              <a:t> ectopic endometrium after insertion [34,48]. Transvaginal ultrasound (TVS) studies showed a marked reduced uterine volume by 10e23% after one year. However, uterine volume tends to increase after 12 months but not to baseline volumes.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LNG-IUS seems to have a better effect on AD than COC [13] and had better effect on the quality of life than hysterectomy within the first year of treatment [38]. Irregular bleeding and prolonged spotting are common with LNS-IUD, and other common minor side effects such as depression, acne, headache, weight gain, breast tenderness, and ovarian cysts are reported. However, LNS-IUD was more acceptable for long-term treatment of AUB than medical therapy [49].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When LNS-IUD is insufficient for reduction of AUB and pain, endometrial ablation combined with LNS-IUD can be a second-line choice of procedure [37,42,50,51].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72</a:t>
            </a:fld>
            <a:endParaRPr lang="tr-TR"/>
          </a:p>
        </p:txBody>
      </p:sp>
    </p:spTree>
    <p:extLst>
      <p:ext uri="{BB962C8B-B14F-4D97-AF65-F5344CB8AC3E}">
        <p14:creationId xmlns:p14="http://schemas.microsoft.com/office/powerpoint/2010/main" val="27719821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a:solidFill>
                  <a:schemeClr val="tx1"/>
                </a:solidFill>
                <a:effectLst/>
                <a:latin typeface="Arial" panose="020B0604020202020204" pitchFamily="34" charset="0"/>
                <a:ea typeface="+mn-ea"/>
                <a:cs typeface="Arial" panose="020B0604020202020204" pitchFamily="34" charset="0"/>
              </a:rPr>
              <a:t>Levonorgestrel-IUD</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use of LNG-IUS is associated with decidualization of the endometrium and decreased bleeding and is also thought to act directly on adenomyotic deposits. Progestins may induce growth suppression of endometrial cells through a number of mechanisms such as the downregulation of estrogen receptor (ER), altered expression of both steroid receptor coactivators and corepressors [28], reduction in aromatase and COX-2 expression [29], decreased vascular endothelial growth factor (VEGF), increased adrenomedullin (AM) expression [30], and reduced </a:t>
            </a:r>
            <a:r>
              <a:rPr lang="en" sz="1200" kern="1200" err="1">
                <a:solidFill>
                  <a:schemeClr val="tx1"/>
                </a:solidFill>
                <a:effectLst/>
                <a:latin typeface="Arial" panose="020B0604020202020204" pitchFamily="34" charset="0"/>
                <a:ea typeface="+mn-ea"/>
                <a:cs typeface="Arial" panose="020B0604020202020204" pitchFamily="34" charset="0"/>
              </a:rPr>
              <a:t>lymphangiogenesis</a:t>
            </a:r>
            <a:r>
              <a:rPr lang="en" sz="1200" kern="1200">
                <a:solidFill>
                  <a:schemeClr val="tx1"/>
                </a:solidFill>
                <a:effectLst/>
                <a:latin typeface="Arial" panose="020B0604020202020204" pitchFamily="34" charset="0"/>
                <a:ea typeface="+mn-ea"/>
                <a:cs typeface="Arial" panose="020B0604020202020204" pitchFamily="34" charset="0"/>
              </a:rPr>
              <a:t> [31]. These actions reduce the size of the foci and improve contractility of the uterus to decrease blood loss. It improves </a:t>
            </a:r>
            <a:r>
              <a:rPr lang="en" sz="1200" kern="1200" err="1">
                <a:solidFill>
                  <a:schemeClr val="tx1"/>
                </a:solidFill>
                <a:effectLst/>
                <a:latin typeface="Arial" panose="020B0604020202020204" pitchFamily="34" charset="0"/>
                <a:ea typeface="+mn-ea"/>
                <a:cs typeface="Arial" panose="020B0604020202020204" pitchFamily="34" charset="0"/>
              </a:rPr>
              <a:t>dysmenor</a:t>
            </a:r>
            <a:r>
              <a:rPr lang="en" sz="1200" kern="1200">
                <a:solidFill>
                  <a:schemeClr val="tx1"/>
                </a:solidFill>
                <a:effectLst/>
                <a:latin typeface="Arial" panose="020B0604020202020204" pitchFamily="34" charset="0"/>
                <a:ea typeface="+mn-ea"/>
                <a:cs typeface="Arial" panose="020B0604020202020204" pitchFamily="34" charset="0"/>
              </a:rPr>
              <a:t>- rhea by reducing prostaglandin production within the endometrium and inducing amenorrhea [32]. The effect of LNG-IUS on AD may act directly through progesterone receptors, but the molecular mechanism that explains the effects of LNG-IUS on the endometrial glands and stromal cells in patients with AD remains unclear. The effect on pain is not fully understood, but suppression of nerve growth factors and receptors [33] may be involved.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benefits of the LNG-IUS in AD, particularly its effects on dysmenorrhea and heavy menstrual bleeding, have been proven in several clinical trials [13,34e47]. Table 1 summarizes important studies on women with AD and outcome of LNS-IUS. LNG-IUS reduced dysmenorrhea and bleeding, and overall satisfaction was high [34e43]. Studies covering special aspects [44,47] included women without AD [45], and studies of low quality [46] were not included.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rate of insufficient treatment by LNS-IUS varied from 4% to 37% and seemed to be associated with the degree of pain symptoms before treatment [39]. Moreover, LNG-IUS seems to be most optimal in women with moderate uterine enlargement [36]. However, LNG-IUS was successful in 69% of 48 women with large AD (&gt;12 weeks' uterus) with a mean of 20 months of follow-up [47], although a high IUD expulsion and higher failure rate is noted in women with enlarged uterus. An initial treatment with GnRH-a for a few months may increase the success rate of LNG-IUS in women with large-sized uteri and AD [41].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Magnetic resonance imaging (MRI) studies have not been able to detect changes in uterine volume but showed decreased junctional zone (JZ) thickness and reduction in high-intensity spots </a:t>
            </a:r>
            <a:r>
              <a:rPr lang="en" sz="1200" kern="1200" err="1">
                <a:solidFill>
                  <a:schemeClr val="tx1"/>
                </a:solidFill>
                <a:effectLst/>
                <a:latin typeface="Arial" panose="020B0604020202020204" pitchFamily="34" charset="0"/>
                <a:ea typeface="+mn-ea"/>
                <a:cs typeface="Arial" panose="020B0604020202020204" pitchFamily="34" charset="0"/>
              </a:rPr>
              <a:t>repre</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senting</a:t>
            </a:r>
            <a:r>
              <a:rPr lang="en" sz="1200" kern="1200">
                <a:solidFill>
                  <a:schemeClr val="tx1"/>
                </a:solidFill>
                <a:effectLst/>
                <a:latin typeface="Arial" panose="020B0604020202020204" pitchFamily="34" charset="0"/>
                <a:ea typeface="+mn-ea"/>
                <a:cs typeface="Arial" panose="020B0604020202020204" pitchFamily="34" charset="0"/>
              </a:rPr>
              <a:t> ectopic endometrium after insertion [34,48]. Transvaginal ultrasound (TVS) studies showed a marked reduced uterine volume by 10e23% after one year. However, uterine volume tends to increase after 12 months but not to baseline volumes.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LNG-IUS seems to have a better effect on AD than COC [13] and had better effect on the quality of life than hysterectomy within the first year of treatment [38]. Irregular bleeding and prolonged spotting are common with LNS-IUD, and other common minor side effects such as depression, acne, headache, weight gain, breast tenderness, and ovarian cysts are reported. However, LNS-IUD was more acceptable for long-term treatment of AUB than medical therapy [49].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When LNS-IUD is insufficient for reduction of AUB and pain, endometrial ablation combined with LNS-IUD can be a second-line choice of procedure [37,42,50,51].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73</a:t>
            </a:fld>
            <a:endParaRPr lang="tr-TR"/>
          </a:p>
        </p:txBody>
      </p:sp>
    </p:spTree>
    <p:extLst>
      <p:ext uri="{BB962C8B-B14F-4D97-AF65-F5344CB8AC3E}">
        <p14:creationId xmlns:p14="http://schemas.microsoft.com/office/powerpoint/2010/main" val="18783061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t>Objective: To compare the </a:t>
            </a:r>
            <a:r>
              <a:rPr lang="en-US" err="1"/>
              <a:t>levonorgestrel</a:t>
            </a:r>
            <a:r>
              <a:rPr lang="en-US"/>
              <a:t> intrauterine system (LNG-IUS) with hysterectomy in patients with</a:t>
            </a:r>
          </a:p>
          <a:p>
            <a:pPr>
              <a:defRPr/>
            </a:pPr>
            <a:r>
              <a:rPr lang="en-US" err="1"/>
              <a:t>adenomyosis</a:t>
            </a:r>
            <a:r>
              <a:rPr lang="en-US"/>
              <a:t> and to study the effects of both treatments on quality of life (QOL).</a:t>
            </a:r>
          </a:p>
          <a:p>
            <a:pPr>
              <a:defRPr/>
            </a:pPr>
            <a:r>
              <a:rPr lang="en-US"/>
              <a:t>Design: Prospective randomized clinical trial.</a:t>
            </a:r>
          </a:p>
          <a:p>
            <a:pPr>
              <a:defRPr/>
            </a:pPr>
            <a:r>
              <a:rPr lang="en-US"/>
              <a:t>Setting: Women’s health teaching and research hospital.</a:t>
            </a:r>
          </a:p>
          <a:p>
            <a:pPr>
              <a:defRPr/>
            </a:pPr>
            <a:r>
              <a:rPr lang="en-US"/>
              <a:t>Patient(s): Eighty-six patients (43 patients for each group) were enrolled, but only 75 women continued the study.</a:t>
            </a:r>
          </a:p>
          <a:p>
            <a:pPr>
              <a:defRPr/>
            </a:pPr>
            <a:r>
              <a:rPr lang="en-US"/>
              <a:t>Intervention(s): Women interpreted as having </a:t>
            </a:r>
            <a:r>
              <a:rPr lang="en-US" err="1"/>
              <a:t>adenomyosis</a:t>
            </a:r>
            <a:r>
              <a:rPr lang="en-US"/>
              <a:t> on </a:t>
            </a:r>
            <a:r>
              <a:rPr lang="en-US" err="1"/>
              <a:t>transvaginal</a:t>
            </a:r>
            <a:r>
              <a:rPr lang="en-US"/>
              <a:t> ultrasound and magnetic resonance</a:t>
            </a:r>
          </a:p>
          <a:p>
            <a:pPr>
              <a:defRPr/>
            </a:pPr>
            <a:r>
              <a:rPr lang="en-US"/>
              <a:t>imaging were assigned to receive either LNG-IUS or hysterectomy.</a:t>
            </a:r>
          </a:p>
          <a:p>
            <a:pPr>
              <a:defRPr/>
            </a:pPr>
            <a:r>
              <a:rPr lang="en-US"/>
              <a:t>Main Outcome Measure(s): Clinical measures of menstrual bleeding as number of used pads/day during menstruation,</a:t>
            </a:r>
          </a:p>
          <a:p>
            <a:pPr>
              <a:defRPr/>
            </a:pPr>
            <a:r>
              <a:rPr lang="en-US"/>
              <a:t>hemoglobin levels, and health-related QOL variables were assessed. Each woman was followed up for 1 year</a:t>
            </a:r>
          </a:p>
          <a:p>
            <a:pPr>
              <a:defRPr/>
            </a:pPr>
            <a:r>
              <a:rPr lang="en-US"/>
              <a:t>after treatment.</a:t>
            </a:r>
          </a:p>
          <a:p>
            <a:pPr>
              <a:defRPr/>
            </a:pPr>
            <a:r>
              <a:rPr lang="en-US"/>
              <a:t>Result(s): LNG-IUS increased the hemoglobin levels at the sixth month and first year of the treatment to the comparable</a:t>
            </a:r>
          </a:p>
          <a:p>
            <a:pPr>
              <a:defRPr/>
            </a:pPr>
            <a:r>
              <a:rPr lang="en-US"/>
              <a:t>levels with hysterectomy. When pretreatment and post-treatment QOL scores of groups were compared,</a:t>
            </a:r>
          </a:p>
          <a:p>
            <a:pPr>
              <a:defRPr/>
            </a:pPr>
            <a:r>
              <a:rPr lang="en-US"/>
              <a:t>three of the five mean domain scores (physical, environmental, environmental-TR) were increased in patients</a:t>
            </a:r>
          </a:p>
          <a:p>
            <a:pPr>
              <a:defRPr/>
            </a:pPr>
            <a:r>
              <a:rPr lang="en-US"/>
              <a:t>treated with hysterectomy, while in patients managed with LNG-IUS, all five mean domain scores were increased.</a:t>
            </a:r>
          </a:p>
          <a:p>
            <a:pPr>
              <a:defRPr/>
            </a:pPr>
            <a:r>
              <a:rPr lang="en-US"/>
              <a:t>Conclusion(s): It seems that LNG-IUS demonstrates significant and comparable improvements in hemoglobin</a:t>
            </a:r>
          </a:p>
          <a:p>
            <a:pPr>
              <a:defRPr/>
            </a:pPr>
            <a:r>
              <a:rPr lang="en-US"/>
              <a:t>levels to hysterectomy in treating </a:t>
            </a:r>
            <a:r>
              <a:rPr lang="en-US" err="1"/>
              <a:t>adenomyosis</a:t>
            </a:r>
            <a:r>
              <a:rPr lang="en-US"/>
              <a:t>-associated </a:t>
            </a:r>
            <a:r>
              <a:rPr lang="en-US" err="1"/>
              <a:t>menorrhagia</a:t>
            </a:r>
            <a:r>
              <a:rPr lang="en-US"/>
              <a:t> during the first year. Although both</a:t>
            </a:r>
          </a:p>
          <a:p>
            <a:pPr>
              <a:defRPr/>
            </a:pPr>
            <a:r>
              <a:rPr lang="en-US"/>
              <a:t>treatments lead to improvements in health-related QOL, LNG-IUS seems to have superior effects on</a:t>
            </a:r>
          </a:p>
          <a:p>
            <a:pPr>
              <a:defRPr/>
            </a:pPr>
            <a:r>
              <a:rPr lang="en-US"/>
              <a:t>psychological and social life. It may be a promising alternative therapy to hysterectomy. (</a:t>
            </a:r>
            <a:r>
              <a:rPr lang="en-US" err="1"/>
              <a:t>Fertil</a:t>
            </a:r>
            <a:r>
              <a:rPr lang="en-US"/>
              <a:t> </a:t>
            </a:r>
            <a:r>
              <a:rPr lang="en-US" err="1"/>
              <a:t>Steril</a:t>
            </a:r>
            <a:r>
              <a:rPr lang="en-US"/>
              <a:t> 2011;95:</a:t>
            </a:r>
          </a:p>
          <a:p>
            <a:pPr>
              <a:defRPr/>
            </a:pPr>
            <a:r>
              <a:rPr lang="en-US"/>
              <a:t>497–502. 2011 by American Society for Reproductive Medicine.)</a:t>
            </a:r>
          </a:p>
          <a:p>
            <a:pPr>
              <a:defRPr/>
            </a:pPr>
            <a:endParaRPr lang="en-US"/>
          </a:p>
        </p:txBody>
      </p:sp>
      <p:sp>
        <p:nvSpPr>
          <p:cNvPr id="69636" name="Slide Number Placeholder 3"/>
          <p:cNvSpPr>
            <a:spLocks noGrp="1"/>
          </p:cNvSpPr>
          <p:nvPr>
            <p:ph type="sldNum" sz="quarter" idx="5"/>
          </p:nvPr>
        </p:nvSpPr>
        <p:spPr/>
        <p:txBody>
          <a:bodyPr/>
          <a:lstStyle/>
          <a:p>
            <a:pPr>
              <a:defRPr/>
            </a:pPr>
            <a:fld id="{71BA0D14-612C-4E9F-B64C-B08ED3D82333}" type="slidenum">
              <a:rPr lang="tr-TR" smtClean="0"/>
              <a:pPr>
                <a:defRPr/>
              </a:pPr>
              <a:t>74</a:t>
            </a:fld>
            <a:endParaRPr lang="tr-TR"/>
          </a:p>
        </p:txBody>
      </p:sp>
    </p:spTree>
    <p:extLst>
      <p:ext uri="{BB962C8B-B14F-4D97-AF65-F5344CB8AC3E}">
        <p14:creationId xmlns:p14="http://schemas.microsoft.com/office/powerpoint/2010/main" val="28061101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t>Objective: To compare the </a:t>
            </a:r>
            <a:r>
              <a:rPr lang="en-US" err="1"/>
              <a:t>levonorgestrel</a:t>
            </a:r>
            <a:r>
              <a:rPr lang="en-US"/>
              <a:t> intrauterine system (LNG-IUS) with hysterectomy in patients with</a:t>
            </a:r>
          </a:p>
          <a:p>
            <a:pPr>
              <a:defRPr/>
            </a:pPr>
            <a:r>
              <a:rPr lang="en-US" err="1"/>
              <a:t>adenomyosis</a:t>
            </a:r>
            <a:r>
              <a:rPr lang="en-US"/>
              <a:t> and to study the effects of both treatments on quality of life (QOL).</a:t>
            </a:r>
          </a:p>
          <a:p>
            <a:pPr>
              <a:defRPr/>
            </a:pPr>
            <a:r>
              <a:rPr lang="en-US"/>
              <a:t>Design: Prospective randomized clinical trial.</a:t>
            </a:r>
          </a:p>
          <a:p>
            <a:pPr>
              <a:defRPr/>
            </a:pPr>
            <a:r>
              <a:rPr lang="en-US"/>
              <a:t>Setting: Women’s health teaching and research hospital.</a:t>
            </a:r>
          </a:p>
          <a:p>
            <a:pPr>
              <a:defRPr/>
            </a:pPr>
            <a:r>
              <a:rPr lang="en-US"/>
              <a:t>Patient(s): Eighty-six patients (43 patients for each group) were enrolled, but only 75 women continued the study.</a:t>
            </a:r>
          </a:p>
          <a:p>
            <a:pPr>
              <a:defRPr/>
            </a:pPr>
            <a:r>
              <a:rPr lang="en-US"/>
              <a:t>Intervention(s): Women interpreted as having </a:t>
            </a:r>
            <a:r>
              <a:rPr lang="en-US" err="1"/>
              <a:t>adenomyosis</a:t>
            </a:r>
            <a:r>
              <a:rPr lang="en-US"/>
              <a:t> on </a:t>
            </a:r>
            <a:r>
              <a:rPr lang="en-US" err="1"/>
              <a:t>transvaginal</a:t>
            </a:r>
            <a:r>
              <a:rPr lang="en-US"/>
              <a:t> ultrasound and magnetic resonance</a:t>
            </a:r>
          </a:p>
          <a:p>
            <a:pPr>
              <a:defRPr/>
            </a:pPr>
            <a:r>
              <a:rPr lang="en-US"/>
              <a:t>imaging were assigned to receive either LNG-IUS or hysterectomy.</a:t>
            </a:r>
          </a:p>
          <a:p>
            <a:pPr>
              <a:defRPr/>
            </a:pPr>
            <a:r>
              <a:rPr lang="en-US"/>
              <a:t>Main Outcome Measure(s): Clinical measures of menstrual bleeding as number of used pads/day during menstruation,</a:t>
            </a:r>
          </a:p>
          <a:p>
            <a:pPr>
              <a:defRPr/>
            </a:pPr>
            <a:r>
              <a:rPr lang="en-US"/>
              <a:t>hemoglobin levels, and health-related QOL variables were assessed. Each woman was followed up for 1 year</a:t>
            </a:r>
          </a:p>
          <a:p>
            <a:pPr>
              <a:defRPr/>
            </a:pPr>
            <a:r>
              <a:rPr lang="en-US"/>
              <a:t>after treatment.</a:t>
            </a:r>
          </a:p>
          <a:p>
            <a:pPr>
              <a:defRPr/>
            </a:pPr>
            <a:r>
              <a:rPr lang="en-US"/>
              <a:t>Result(s): LNG-IUS increased the hemoglobin levels at the sixth month and first year of the treatment to the comparable</a:t>
            </a:r>
          </a:p>
          <a:p>
            <a:pPr>
              <a:defRPr/>
            </a:pPr>
            <a:r>
              <a:rPr lang="en-US"/>
              <a:t>levels with hysterectomy. When pretreatment and post-treatment QOL scores of groups were compared,</a:t>
            </a:r>
          </a:p>
          <a:p>
            <a:pPr>
              <a:defRPr/>
            </a:pPr>
            <a:r>
              <a:rPr lang="en-US"/>
              <a:t>three of the five mean domain scores (physical, environmental, environmental-TR) were increased in patients</a:t>
            </a:r>
          </a:p>
          <a:p>
            <a:pPr>
              <a:defRPr/>
            </a:pPr>
            <a:r>
              <a:rPr lang="en-US"/>
              <a:t>treated with hysterectomy, while in patients managed with LNG-IUS, all five mean domain scores were increased.</a:t>
            </a:r>
          </a:p>
          <a:p>
            <a:pPr>
              <a:defRPr/>
            </a:pPr>
            <a:r>
              <a:rPr lang="en-US"/>
              <a:t>Conclusion(s): It seems that LNG-IUS demonstrates significant and comparable improvements in hemoglobin</a:t>
            </a:r>
          </a:p>
          <a:p>
            <a:pPr>
              <a:defRPr/>
            </a:pPr>
            <a:r>
              <a:rPr lang="en-US"/>
              <a:t>levels to hysterectomy in treating </a:t>
            </a:r>
            <a:r>
              <a:rPr lang="en-US" err="1"/>
              <a:t>adenomyosis</a:t>
            </a:r>
            <a:r>
              <a:rPr lang="en-US"/>
              <a:t>-associated </a:t>
            </a:r>
            <a:r>
              <a:rPr lang="en-US" err="1"/>
              <a:t>menorrhagia</a:t>
            </a:r>
            <a:r>
              <a:rPr lang="en-US"/>
              <a:t> during the first year. Although both</a:t>
            </a:r>
          </a:p>
          <a:p>
            <a:pPr>
              <a:defRPr/>
            </a:pPr>
            <a:r>
              <a:rPr lang="en-US"/>
              <a:t>treatments lead to improvements in health-related QOL, LNG-IUS seems to have superior effects on</a:t>
            </a:r>
          </a:p>
          <a:p>
            <a:pPr>
              <a:defRPr/>
            </a:pPr>
            <a:r>
              <a:rPr lang="en-US"/>
              <a:t>psychological and social life. It may be a promising alternative therapy to hysterectomy. (</a:t>
            </a:r>
            <a:r>
              <a:rPr lang="en-US" err="1"/>
              <a:t>Fertil</a:t>
            </a:r>
            <a:r>
              <a:rPr lang="en-US"/>
              <a:t> </a:t>
            </a:r>
            <a:r>
              <a:rPr lang="en-US" err="1"/>
              <a:t>Steril</a:t>
            </a:r>
            <a:r>
              <a:rPr lang="en-US"/>
              <a:t> 2011;95:</a:t>
            </a:r>
          </a:p>
          <a:p>
            <a:pPr>
              <a:defRPr/>
            </a:pPr>
            <a:r>
              <a:rPr lang="en-US"/>
              <a:t>497–502. 2011 by American Society for Reproductive Medicine.)</a:t>
            </a:r>
          </a:p>
        </p:txBody>
      </p:sp>
      <p:sp>
        <p:nvSpPr>
          <p:cNvPr id="70660" name="Slide Number Placeholder 3"/>
          <p:cNvSpPr>
            <a:spLocks noGrp="1"/>
          </p:cNvSpPr>
          <p:nvPr>
            <p:ph type="sldNum" sz="quarter" idx="5"/>
          </p:nvPr>
        </p:nvSpPr>
        <p:spPr/>
        <p:txBody>
          <a:bodyPr/>
          <a:lstStyle/>
          <a:p>
            <a:pPr>
              <a:defRPr/>
            </a:pPr>
            <a:fld id="{8F4885D3-2A63-4A99-8AD4-966F7E9625A8}" type="slidenum">
              <a:rPr lang="tr-TR" smtClean="0"/>
              <a:pPr>
                <a:defRPr/>
              </a:pPr>
              <a:t>75</a:t>
            </a:fld>
            <a:endParaRPr lang="tr-TR"/>
          </a:p>
        </p:txBody>
      </p:sp>
    </p:spTree>
    <p:extLst>
      <p:ext uri="{BB962C8B-B14F-4D97-AF65-F5344CB8AC3E}">
        <p14:creationId xmlns:p14="http://schemas.microsoft.com/office/powerpoint/2010/main" val="452919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1200" b="1" kern="1200">
                <a:solidFill>
                  <a:schemeClr val="tx1"/>
                </a:solidFill>
                <a:effectLst/>
                <a:latin typeface="Arial" panose="020B0604020202020204" pitchFamily="34" charset="0"/>
                <a:ea typeface="+mn-ea"/>
                <a:cs typeface="Arial" panose="020B0604020202020204" pitchFamily="34" charset="0"/>
              </a:rPr>
              <a:t>Danazol</a:t>
            </a:r>
            <a:r>
              <a:rPr lang="en" sz="1200" kern="1200">
                <a:solidFill>
                  <a:schemeClr val="tx1"/>
                </a:solidFill>
                <a:effectLst/>
                <a:latin typeface="Arial" panose="020B0604020202020204" pitchFamily="34" charset="0"/>
                <a:ea typeface="+mn-ea"/>
                <a:cs typeface="Arial" panose="020B0604020202020204" pitchFamily="34" charset="0"/>
              </a:rPr>
              <a:t>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Danazol, an </a:t>
            </a:r>
            <a:r>
              <a:rPr lang="en" sz="1200" kern="1200" err="1">
                <a:solidFill>
                  <a:schemeClr val="tx1"/>
                </a:solidFill>
                <a:effectLst/>
                <a:latin typeface="Arial" panose="020B0604020202020204" pitchFamily="34" charset="0"/>
                <a:ea typeface="+mn-ea"/>
                <a:cs typeface="Arial" panose="020B0604020202020204" pitchFamily="34" charset="0"/>
              </a:rPr>
              <a:t>isoxazole</a:t>
            </a:r>
            <a:r>
              <a:rPr lang="en" sz="1200" kern="1200">
                <a:solidFill>
                  <a:schemeClr val="tx1"/>
                </a:solidFill>
                <a:effectLst/>
                <a:latin typeface="Arial" panose="020B0604020202020204" pitchFamily="34" charset="0"/>
                <a:ea typeface="+mn-ea"/>
                <a:cs typeface="Arial" panose="020B0604020202020204" pitchFamily="34" charset="0"/>
              </a:rPr>
              <a:t> derivative of 12 aloha-ethinyl </a:t>
            </a:r>
            <a:r>
              <a:rPr lang="en" sz="1200" kern="1200" err="1">
                <a:solidFill>
                  <a:schemeClr val="tx1"/>
                </a:solidFill>
                <a:effectLst/>
                <a:latin typeface="Arial" panose="020B0604020202020204" pitchFamily="34" charset="0"/>
                <a:ea typeface="+mn-ea"/>
                <a:cs typeface="Arial" panose="020B0604020202020204" pitchFamily="34" charset="0"/>
              </a:rPr>
              <a:t>testos</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terone</a:t>
            </a:r>
            <a:r>
              <a:rPr lang="en" sz="1200" kern="1200">
                <a:solidFill>
                  <a:schemeClr val="tx1"/>
                </a:solidFill>
                <a:effectLst/>
                <a:latin typeface="Arial" panose="020B0604020202020204" pitchFamily="34" charset="0"/>
                <a:ea typeface="+mn-ea"/>
                <a:cs typeface="Arial" panose="020B0604020202020204" pitchFamily="34" charset="0"/>
              </a:rPr>
              <a:t>, has strong </a:t>
            </a:r>
            <a:r>
              <a:rPr lang="en" sz="1200" kern="1200" err="1">
                <a:solidFill>
                  <a:schemeClr val="tx1"/>
                </a:solidFill>
                <a:effectLst/>
                <a:latin typeface="Arial" panose="020B0604020202020204" pitchFamily="34" charset="0"/>
                <a:ea typeface="+mn-ea"/>
                <a:cs typeface="Arial" panose="020B0604020202020204" pitchFamily="34" charset="0"/>
              </a:rPr>
              <a:t>antigonadotropic</a:t>
            </a:r>
            <a:r>
              <a:rPr lang="en" sz="1200" kern="1200">
                <a:solidFill>
                  <a:schemeClr val="tx1"/>
                </a:solidFill>
                <a:effectLst/>
                <a:latin typeface="Arial" panose="020B0604020202020204" pitchFamily="34" charset="0"/>
                <a:ea typeface="+mn-ea"/>
                <a:cs typeface="Arial" panose="020B0604020202020204" pitchFamily="34" charset="0"/>
              </a:rPr>
              <a:t> properties (27), lowering the mid-cycle luteinizing hormone surge and increasing serum free testosterone levels (28). The androgenic and </a:t>
            </a:r>
            <a:r>
              <a:rPr lang="en" sz="1200" kern="1200" err="1">
                <a:solidFill>
                  <a:schemeClr val="tx1"/>
                </a:solidFill>
                <a:effectLst/>
                <a:latin typeface="Arial" panose="020B0604020202020204" pitchFamily="34" charset="0"/>
                <a:ea typeface="+mn-ea"/>
                <a:cs typeface="Arial" panose="020B0604020202020204" pitchFamily="34" charset="0"/>
              </a:rPr>
              <a:t>hypoestro</a:t>
            </a:r>
            <a:r>
              <a:rPr lang="en" sz="1200" kern="1200">
                <a:solidFill>
                  <a:schemeClr val="tx1"/>
                </a:solidFill>
                <a:effectLst/>
                <a:latin typeface="Arial" panose="020B0604020202020204" pitchFamily="34" charset="0"/>
                <a:ea typeface="+mn-ea"/>
                <a:cs typeface="Arial" panose="020B0604020202020204" pitchFamily="34" charset="0"/>
              </a:rPr>
              <a:t>- genic milieu cause both a direct effect on adenomyotic lesions and an indirect effect on </a:t>
            </a:r>
            <a:r>
              <a:rPr lang="en" sz="1200" kern="1200" err="1">
                <a:solidFill>
                  <a:schemeClr val="tx1"/>
                </a:solidFill>
                <a:effectLst/>
                <a:latin typeface="Arial" panose="020B0604020202020204" pitchFamily="34" charset="0"/>
                <a:ea typeface="+mn-ea"/>
                <a:cs typeface="Arial" panose="020B0604020202020204" pitchFamily="34" charset="0"/>
              </a:rPr>
              <a:t>symtoms</a:t>
            </a:r>
            <a:r>
              <a:rPr lang="en" sz="1200" kern="1200">
                <a:solidFill>
                  <a:schemeClr val="tx1"/>
                </a:solidFill>
                <a:effectLst/>
                <a:latin typeface="Arial" panose="020B0604020202020204" pitchFamily="34" charset="0"/>
                <a:ea typeface="+mn-ea"/>
                <a:cs typeface="Arial" panose="020B0604020202020204" pitchFamily="34" charset="0"/>
              </a:rPr>
              <a:t> (29). Studies in vitro showed danazol has a direct effect on cell proliferation, by inhibiting DNA synthesis and inducing apoptosis. Glands and stromal cells of adenomyosis analyzed after systemic treatment with danazol show a reduction in estrogen receptor and bcl-2 pro- </a:t>
            </a:r>
            <a:r>
              <a:rPr lang="en" sz="1200" kern="1200" err="1">
                <a:solidFill>
                  <a:schemeClr val="tx1"/>
                </a:solidFill>
                <a:effectLst/>
                <a:latin typeface="Arial" panose="020B0604020202020204" pitchFamily="34" charset="0"/>
                <a:ea typeface="+mn-ea"/>
                <a:cs typeface="Arial" panose="020B0604020202020204" pitchFamily="34" charset="0"/>
              </a:rPr>
              <a:t>tein</a:t>
            </a:r>
            <a:r>
              <a:rPr lang="en" sz="1200" kern="1200">
                <a:solidFill>
                  <a:schemeClr val="tx1"/>
                </a:solidFill>
                <a:effectLst/>
                <a:latin typeface="Arial" panose="020B0604020202020204" pitchFamily="34" charset="0"/>
                <a:ea typeface="+mn-ea"/>
                <a:cs typeface="Arial" panose="020B0604020202020204" pitchFamily="34" charset="0"/>
              </a:rPr>
              <a:t> concentrations, with an increase in apoptotic cell necrosis (30). Danazol also inhibits lymphocyte proliferation, reduces monocyte-enhanced endometrial proliferation in peripheral blood and increases peritoneal macrophage cytotoxicity (31, 32). The study by Ota et al. (33), the only randomized controlled trial on danazol, compared hysterectomy versus a 4 month treatment with 400 mg of daily danazol; post- treatment autoantibody levels and antiphospholipid levels were decreased, due to the inhibitory effect of danazol on the autoimmunological response associated with adenomyosis.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Limited evidence is available on systemic treatment of adenomyosis with danazol, due to the high incidence of androgenic side effects. The first to use danazol to treat ad- </a:t>
            </a:r>
            <a:r>
              <a:rPr lang="en" sz="1200" kern="1200" err="1">
                <a:solidFill>
                  <a:schemeClr val="tx1"/>
                </a:solidFill>
                <a:effectLst/>
                <a:latin typeface="Arial" panose="020B0604020202020204" pitchFamily="34" charset="0"/>
                <a:ea typeface="+mn-ea"/>
                <a:cs typeface="Arial" panose="020B0604020202020204" pitchFamily="34" charset="0"/>
              </a:rPr>
              <a:t>enomyosis</a:t>
            </a:r>
            <a:r>
              <a:rPr lang="en" sz="1200" kern="1200">
                <a:solidFill>
                  <a:schemeClr val="tx1"/>
                </a:solidFill>
                <a:effectLst/>
                <a:latin typeface="Arial" panose="020B0604020202020204" pitchFamily="34" charset="0"/>
                <a:ea typeface="+mn-ea"/>
                <a:cs typeface="Arial" panose="020B0604020202020204" pitchFamily="34" charset="0"/>
              </a:rPr>
              <a:t> in a different route than the systemic one was </a:t>
            </a:r>
            <a:r>
              <a:rPr lang="en" sz="1200" kern="1200" err="1">
                <a:solidFill>
                  <a:schemeClr val="tx1"/>
                </a:solidFill>
                <a:effectLst/>
                <a:latin typeface="Arial" panose="020B0604020202020204" pitchFamily="34" charset="0"/>
                <a:ea typeface="+mn-ea"/>
                <a:cs typeface="Arial" panose="020B0604020202020204" pitchFamily="34" charset="0"/>
              </a:rPr>
              <a:t>Igar</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ashi</a:t>
            </a:r>
            <a:r>
              <a:rPr lang="en" sz="1200" kern="1200">
                <a:solidFill>
                  <a:schemeClr val="tx1"/>
                </a:solidFill>
                <a:effectLst/>
                <a:latin typeface="Arial" panose="020B0604020202020204" pitchFamily="34" charset="0"/>
                <a:ea typeface="+mn-ea"/>
                <a:cs typeface="Arial" panose="020B0604020202020204" pitchFamily="34" charset="0"/>
              </a:rPr>
              <a:t> who used an intrauterine device containing 175 mg of danazol. The treatment resulted effective in reducing the size of the uterus and pregnancy was achieved in 66.6% cases (34). Cervical injections of danazol at 2 week intervals for 12 weeks have also been successfully used, with 60% improvement in symptoms of bleeding, pain, and </a:t>
            </a:r>
            <a:r>
              <a:rPr lang="en" sz="1200" kern="1200" err="1">
                <a:solidFill>
                  <a:schemeClr val="tx1"/>
                </a:solidFill>
                <a:effectLst/>
                <a:latin typeface="Arial" panose="020B0604020202020204" pitchFamily="34" charset="0"/>
                <a:ea typeface="+mn-ea"/>
                <a:cs typeface="Arial" panose="020B0604020202020204" pitchFamily="34" charset="0"/>
              </a:rPr>
              <a:t>dyspareu</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nia</a:t>
            </a:r>
            <a:r>
              <a:rPr lang="en" sz="1200" kern="1200">
                <a:solidFill>
                  <a:schemeClr val="tx1"/>
                </a:solidFill>
                <a:effectLst/>
                <a:latin typeface="Arial" panose="020B0604020202020204" pitchFamily="34" charset="0"/>
                <a:ea typeface="+mn-ea"/>
                <a:cs typeface="Arial" panose="020B0604020202020204" pitchFamily="34" charset="0"/>
              </a:rPr>
              <a:t>, and a decrease in uterine size (35). Also an intrauterine device loaded with 300 mg–400 mg of danazol caused a great reduction of pain symptoms. During the treatment, blood da- </a:t>
            </a:r>
            <a:r>
              <a:rPr lang="en" sz="1200" kern="1200" err="1">
                <a:solidFill>
                  <a:schemeClr val="tx1"/>
                </a:solidFill>
                <a:effectLst/>
                <a:latin typeface="Arial" panose="020B0604020202020204" pitchFamily="34" charset="0"/>
                <a:ea typeface="+mn-ea"/>
                <a:cs typeface="Arial" panose="020B0604020202020204" pitchFamily="34" charset="0"/>
              </a:rPr>
              <a:t>nazol</a:t>
            </a:r>
            <a:r>
              <a:rPr lang="en" sz="1200" kern="1200">
                <a:solidFill>
                  <a:schemeClr val="tx1"/>
                </a:solidFill>
                <a:effectLst/>
                <a:latin typeface="Arial" panose="020B0604020202020204" pitchFamily="34" charset="0"/>
                <a:ea typeface="+mn-ea"/>
                <a:cs typeface="Arial" panose="020B0604020202020204" pitchFamily="34" charset="0"/>
              </a:rPr>
              <a:t> levels were undetectable, ovulation was not inhibited, and no side effects were reported (36). The same device loaded with danazol was used in a murine model, and it was observed that as the danazol dose increased, the adenomyotic nodule number decreased, with a low and stable plasma danazol con- centration (37).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A prospective study showed long-term vaginal </a:t>
            </a:r>
            <a:r>
              <a:rPr lang="en" sz="1200" kern="1200" err="1">
                <a:solidFill>
                  <a:schemeClr val="tx1"/>
                </a:solidFill>
                <a:effectLst/>
                <a:latin typeface="Arial" panose="020B0604020202020204" pitchFamily="34" charset="0"/>
                <a:ea typeface="+mn-ea"/>
                <a:cs typeface="Arial" panose="020B0604020202020204" pitchFamily="34" charset="0"/>
              </a:rPr>
              <a:t>adminis</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tration</a:t>
            </a:r>
            <a:r>
              <a:rPr lang="en" sz="1200" kern="1200">
                <a:solidFill>
                  <a:schemeClr val="tx1"/>
                </a:solidFill>
                <a:effectLst/>
                <a:latin typeface="Arial" panose="020B0604020202020204" pitchFamily="34" charset="0"/>
                <a:ea typeface="+mn-ea"/>
                <a:cs typeface="Arial" panose="020B0604020202020204" pitchFamily="34" charset="0"/>
              </a:rPr>
              <a:t> of one 200 mg danazol tablet every day is effective in reducing heavy menstrual bleeding and pain in </a:t>
            </a:r>
            <a:r>
              <a:rPr lang="en" sz="1200" kern="1200" err="1">
                <a:solidFill>
                  <a:schemeClr val="tx1"/>
                </a:solidFill>
                <a:effectLst/>
                <a:latin typeface="Arial" panose="020B0604020202020204" pitchFamily="34" charset="0"/>
                <a:ea typeface="+mn-ea"/>
                <a:cs typeface="Arial" panose="020B0604020202020204" pitchFamily="34" charset="0"/>
              </a:rPr>
              <a:t>adenomy</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otic</a:t>
            </a:r>
            <a:r>
              <a:rPr lang="en" sz="1200" kern="1200">
                <a:solidFill>
                  <a:schemeClr val="tx1"/>
                </a:solidFill>
                <a:effectLst/>
                <a:latin typeface="Arial" panose="020B0604020202020204" pitchFamily="34" charset="0"/>
                <a:ea typeface="+mn-ea"/>
                <a:cs typeface="Arial" panose="020B0604020202020204" pitchFamily="34" charset="0"/>
              </a:rPr>
              <a:t> women (38) (Table 1). Recently, it was observed that a long-term treatment with vaginal danazol can control pain and AUB in women with adenomyosis. There was an improvement in visual analogue scale score for pain </a:t>
            </a:r>
            <a:r>
              <a:rPr lang="en" sz="1200" kern="1200" err="1">
                <a:solidFill>
                  <a:schemeClr val="tx1"/>
                </a:solidFill>
                <a:effectLst/>
                <a:latin typeface="Arial" panose="020B0604020202020204" pitchFamily="34" charset="0"/>
                <a:ea typeface="+mn-ea"/>
                <a:cs typeface="Arial" panose="020B0604020202020204" pitchFamily="34" charset="0"/>
              </a:rPr>
              <a:t>symp</a:t>
            </a:r>
            <a:r>
              <a:rPr lang="en" sz="1200" kern="1200">
                <a:solidFill>
                  <a:schemeClr val="tx1"/>
                </a:solidFill>
                <a:effectLst/>
                <a:latin typeface="Arial" panose="020B0604020202020204" pitchFamily="34" charset="0"/>
                <a:ea typeface="+mn-ea"/>
                <a:cs typeface="Arial" panose="020B0604020202020204" pitchFamily="34" charset="0"/>
              </a:rPr>
              <a:t>- toms, pictorial blood-loss assessment chart for uterine bleeding and quality-of-life measures, with a reduction of uterine volume evaluated by ultrasound. The 6-month treat- </a:t>
            </a:r>
            <a:r>
              <a:rPr lang="en" sz="1200" kern="1200" err="1">
                <a:solidFill>
                  <a:schemeClr val="tx1"/>
                </a:solidFill>
                <a:effectLst/>
                <a:latin typeface="Arial" panose="020B0604020202020204" pitchFamily="34" charset="0"/>
                <a:ea typeface="+mn-ea"/>
                <a:cs typeface="Arial" panose="020B0604020202020204" pitchFamily="34" charset="0"/>
              </a:rPr>
              <a:t>ment</a:t>
            </a:r>
            <a:r>
              <a:rPr lang="en" sz="1200" kern="1200">
                <a:solidFill>
                  <a:schemeClr val="tx1"/>
                </a:solidFill>
                <a:effectLst/>
                <a:latin typeface="Arial" panose="020B0604020202020204" pitchFamily="34" charset="0"/>
                <a:ea typeface="+mn-ea"/>
                <a:cs typeface="Arial" panose="020B0604020202020204" pitchFamily="34" charset="0"/>
              </a:rPr>
              <a:t> followed by a cyclic 3-month treatment for a further 18 months had the best compliance in symptomatic patients with adenomyosis (39).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positive changes induced by danazol were mark- </a:t>
            </a:r>
            <a:r>
              <a:rPr lang="en" sz="1200" kern="1200" err="1">
                <a:solidFill>
                  <a:schemeClr val="tx1"/>
                </a:solidFill>
                <a:effectLst/>
                <a:latin typeface="Arial" panose="020B0604020202020204" pitchFamily="34" charset="0"/>
                <a:ea typeface="+mn-ea"/>
                <a:cs typeface="Arial" panose="020B0604020202020204" pitchFamily="34" charset="0"/>
              </a:rPr>
              <a:t>edly</a:t>
            </a:r>
            <a:r>
              <a:rPr lang="en" sz="1200" kern="1200">
                <a:solidFill>
                  <a:schemeClr val="tx1"/>
                </a:solidFill>
                <a:effectLst/>
                <a:latin typeface="Arial" panose="020B0604020202020204" pitchFamily="34" charset="0"/>
                <a:ea typeface="+mn-ea"/>
                <a:cs typeface="Arial" panose="020B0604020202020204" pitchFamily="34" charset="0"/>
              </a:rPr>
              <a:t> increased compared with leuprolide acetate, although, even after 6 months of therapy, menorrhagia and </a:t>
            </a:r>
            <a:r>
              <a:rPr lang="en" sz="1200" kern="1200" err="1">
                <a:solidFill>
                  <a:schemeClr val="tx1"/>
                </a:solidFill>
                <a:effectLst/>
                <a:latin typeface="Arial" panose="020B0604020202020204" pitchFamily="34" charset="0"/>
                <a:ea typeface="+mn-ea"/>
                <a:cs typeface="Arial" panose="020B0604020202020204" pitchFamily="34" charset="0"/>
              </a:rPr>
              <a:t>dysmen</a:t>
            </a:r>
            <a:r>
              <a:rPr lang="en" sz="1200" kern="1200">
                <a:solidFill>
                  <a:schemeClr val="tx1"/>
                </a:solidFill>
                <a:effectLst/>
                <a:latin typeface="Arial" panose="020B0604020202020204" pitchFamily="34" charset="0"/>
                <a:ea typeface="+mn-ea"/>
                <a:cs typeface="Arial" panose="020B0604020202020204" pitchFamily="34" charset="0"/>
              </a:rPr>
              <a:t>- </a:t>
            </a:r>
            <a:r>
              <a:rPr lang="en" sz="1200" kern="1200" err="1">
                <a:solidFill>
                  <a:schemeClr val="tx1"/>
                </a:solidFill>
                <a:effectLst/>
                <a:latin typeface="Arial" panose="020B0604020202020204" pitchFamily="34" charset="0"/>
                <a:ea typeface="+mn-ea"/>
                <a:cs typeface="Arial" panose="020B0604020202020204" pitchFamily="34" charset="0"/>
              </a:rPr>
              <a:t>orrhea</a:t>
            </a:r>
            <a:r>
              <a:rPr lang="en" sz="1200" kern="1200">
                <a:solidFill>
                  <a:schemeClr val="tx1"/>
                </a:solidFill>
                <a:effectLst/>
                <a:latin typeface="Arial" panose="020B0604020202020204" pitchFamily="34" charset="0"/>
                <a:ea typeface="+mn-ea"/>
                <a:cs typeface="Arial" panose="020B0604020202020204" pitchFamily="34" charset="0"/>
              </a:rPr>
              <a:t> recurred within a few cycles of treatment suspension of danazol (30). </a:t>
            </a:r>
          </a:p>
          <a:p>
            <a:endParaRPr lang="en" sz="1200" kern="1200">
              <a:solidFill>
                <a:schemeClr val="tx1"/>
              </a:solidFill>
              <a:effectLst/>
              <a:latin typeface="Arial" panose="020B0604020202020204" pitchFamily="34" charset="0"/>
              <a:ea typeface="+mn-ea"/>
              <a:cs typeface="Arial" panose="020B0604020202020204" pitchFamily="34" charset="0"/>
            </a:endParaRPr>
          </a:p>
          <a:p>
            <a:r>
              <a:rPr lang="en" sz="1200" b="1" kern="1200" err="1">
                <a:solidFill>
                  <a:schemeClr val="tx1"/>
                </a:solidFill>
                <a:effectLst/>
                <a:latin typeface="Arial" panose="020B0604020202020204" pitchFamily="34" charset="0"/>
                <a:ea typeface="+mn-ea"/>
                <a:cs typeface="Arial" panose="020B0604020202020204" pitchFamily="34" charset="0"/>
              </a:rPr>
              <a:t>Tosti</a:t>
            </a:r>
            <a:r>
              <a:rPr lang="en" sz="1200" b="1" kern="1200">
                <a:solidFill>
                  <a:schemeClr val="tx1"/>
                </a:solidFill>
                <a:effectLst/>
                <a:latin typeface="Arial" panose="020B0604020202020204" pitchFamily="34" charset="0"/>
                <a:ea typeface="+mn-ea"/>
                <a:cs typeface="Arial" panose="020B0604020202020204" pitchFamily="34" charset="0"/>
              </a:rPr>
              <a:t>, 2017</a:t>
            </a:r>
          </a:p>
          <a:p>
            <a:r>
              <a:rPr lang="en" sz="1200" b="1" kern="1200" err="1">
                <a:solidFill>
                  <a:schemeClr val="tx1"/>
                </a:solidFill>
                <a:effectLst/>
                <a:latin typeface="Times New Roman" pitchFamily="18" charset="0"/>
                <a:ea typeface="+mn-ea"/>
                <a:cs typeface="+mn-cs"/>
              </a:rPr>
              <a:t>AbSTRACT</a:t>
            </a:r>
            <a:r>
              <a:rPr lang="en" sz="1200" b="1" kern="1200">
                <a:solidFill>
                  <a:schemeClr val="tx1"/>
                </a:solidFill>
                <a:effectLst/>
                <a:latin typeface="Times New Roman" pitchFamily="18" charset="0"/>
                <a:ea typeface="+mn-ea"/>
                <a:cs typeface="+mn-cs"/>
              </a:rPr>
              <a:t> </a:t>
            </a:r>
            <a:endParaRPr lang="en"/>
          </a:p>
          <a:p>
            <a:r>
              <a:rPr lang="en" sz="1200" b="1" kern="1200">
                <a:solidFill>
                  <a:schemeClr val="tx1"/>
                </a:solidFill>
                <a:effectLst/>
                <a:latin typeface="Times New Roman" pitchFamily="18" charset="0"/>
                <a:ea typeface="+mn-ea"/>
                <a:cs typeface="+mn-cs"/>
              </a:rPr>
              <a:t>Background: </a:t>
            </a:r>
            <a:r>
              <a:rPr lang="en" sz="1200" kern="1200">
                <a:solidFill>
                  <a:schemeClr val="tx1"/>
                </a:solidFill>
                <a:effectLst/>
                <a:latin typeface="Times New Roman" pitchFamily="18" charset="0"/>
                <a:ea typeface="+mn-ea"/>
                <a:cs typeface="+mn-cs"/>
              </a:rPr>
              <a:t>The aim of the study was to evaluate the clinical efficacy of long-term vaginal danazol treatment in fertile age women with adenomyosis on pain symptoms and abnormal uterine bleeding (AUB).</a:t>
            </a:r>
            <a:br>
              <a:rPr lang="en" sz="1200" kern="1200">
                <a:solidFill>
                  <a:schemeClr val="tx1"/>
                </a:solidFill>
                <a:effectLst/>
                <a:latin typeface="Times New Roman" pitchFamily="18" charset="0"/>
                <a:ea typeface="+mn-ea"/>
                <a:cs typeface="+mn-cs"/>
              </a:rPr>
            </a:br>
            <a:r>
              <a:rPr lang="en" sz="1200" b="1" kern="1200">
                <a:solidFill>
                  <a:schemeClr val="tx1"/>
                </a:solidFill>
                <a:effectLst/>
                <a:latin typeface="Times New Roman" pitchFamily="18" charset="0"/>
                <a:ea typeface="+mn-ea"/>
                <a:cs typeface="+mn-cs"/>
              </a:rPr>
              <a:t>Methods: </a:t>
            </a:r>
            <a:r>
              <a:rPr lang="en" sz="1200" kern="1200">
                <a:solidFill>
                  <a:schemeClr val="tx1"/>
                </a:solidFill>
                <a:effectLst/>
                <a:latin typeface="Times New Roman" pitchFamily="18" charset="0"/>
                <a:ea typeface="+mn-ea"/>
                <a:cs typeface="+mn-cs"/>
              </a:rPr>
              <a:t>A retrospective study on 66 young women with dysmenorrhea and/or dyspareunia, AUB and 2D- ultrasound diagnosis of adenomyosis was conducted at University Hospital of Siena (Italy). Women included were treated with a daily low-dose vaginal danazol (200 mg) for 6 months, followed by 2 different schedules: group A) continuous treatment for further 18 months (n = 30); group B) cyclic intermittent treatment with 3 months’ therapy followed by 3 months’ interval for further 18 months (n = 36). A visual analog scale (VAS) for pain </a:t>
            </a:r>
            <a:r>
              <a:rPr lang="en" sz="1200" kern="1200" err="1">
                <a:solidFill>
                  <a:schemeClr val="tx1"/>
                </a:solidFill>
                <a:effectLst/>
                <a:latin typeface="Times New Roman" pitchFamily="18" charset="0"/>
                <a:ea typeface="+mn-ea"/>
                <a:cs typeface="+mn-cs"/>
              </a:rPr>
              <a:t>symp</a:t>
            </a:r>
            <a:r>
              <a:rPr lang="en" sz="1200" kern="1200">
                <a:solidFill>
                  <a:schemeClr val="tx1"/>
                </a:solidFill>
                <a:effectLst/>
                <a:latin typeface="Times New Roman" pitchFamily="18" charset="0"/>
                <a:ea typeface="+mn-ea"/>
                <a:cs typeface="+mn-cs"/>
              </a:rPr>
              <a:t>- toms, a pictorial blood-loss assessment chart (PBAC) for uterine bleeding, 2D-ultrasound signs of adenomyosis and quality-of-life measures were assessed at baseline and after both vaginal progestin regimens. </a:t>
            </a:r>
            <a:endParaRPr lang="en"/>
          </a:p>
          <a:p>
            <a:r>
              <a:rPr lang="en" sz="1200" b="1" kern="1200">
                <a:solidFill>
                  <a:schemeClr val="tx1"/>
                </a:solidFill>
                <a:effectLst/>
                <a:latin typeface="Times New Roman" pitchFamily="18" charset="0"/>
                <a:ea typeface="+mn-ea"/>
                <a:cs typeface="+mn-cs"/>
              </a:rPr>
              <a:t>Results: </a:t>
            </a:r>
            <a:r>
              <a:rPr lang="en" sz="1200" kern="1200">
                <a:solidFill>
                  <a:schemeClr val="tx1"/>
                </a:solidFill>
                <a:effectLst/>
                <a:latin typeface="Times New Roman" pitchFamily="18" charset="0"/>
                <a:ea typeface="+mn-ea"/>
                <a:cs typeface="+mn-cs"/>
              </a:rPr>
              <a:t>The pain symptoms, PBAC score and uterine volume were significantly reduced (p&lt;0.0001) after 6 months, and the reduction persisted in both group of patients until the end. Mental and physical index score values increased (p&lt;0.0001) in both groups at the end of treatment, with significantly higher mental index scores in intermittent than in continuous treatment (p&lt;0.0001), associated with some drop-out (10%). </a:t>
            </a:r>
            <a:endParaRPr lang="en"/>
          </a:p>
          <a:p>
            <a:r>
              <a:rPr lang="en" sz="1200" b="1" kern="1200">
                <a:solidFill>
                  <a:schemeClr val="tx1"/>
                </a:solidFill>
                <a:effectLst/>
                <a:latin typeface="Times New Roman" pitchFamily="18" charset="0"/>
                <a:ea typeface="+mn-ea"/>
                <a:cs typeface="+mn-cs"/>
              </a:rPr>
              <a:t>Conclusions: </a:t>
            </a:r>
            <a:r>
              <a:rPr lang="en" sz="1200" kern="1200">
                <a:solidFill>
                  <a:schemeClr val="tx1"/>
                </a:solidFill>
                <a:effectLst/>
                <a:latin typeface="Times New Roman" pitchFamily="18" charset="0"/>
                <a:ea typeface="+mn-ea"/>
                <a:cs typeface="+mn-cs"/>
              </a:rPr>
              <a:t>A long-term treatment with vaginal danazol is effective to control pain and AUB in women with adenomyosis. The 6 months’ treatment followed by a cyclic 3 months’ treatment for further 18 months has the best compliance in symptomatic patients with adenomyosis. </a:t>
            </a:r>
            <a:endParaRPr lang="en"/>
          </a:p>
          <a:p>
            <a:endParaRPr lang="en" sz="1200" kern="1200">
              <a:solidFill>
                <a:schemeClr val="tx1"/>
              </a:solidFill>
              <a:effectLst/>
              <a:latin typeface="Arial" panose="020B0604020202020204" pitchFamily="34" charset="0"/>
              <a:ea typeface="+mn-ea"/>
              <a:cs typeface="Arial" panose="020B0604020202020204" pitchFamily="34" charset="0"/>
            </a:endParaRPr>
          </a:p>
          <a:p>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b="0"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76</a:t>
            </a:fld>
            <a:endParaRPr lang="tr-TR"/>
          </a:p>
        </p:txBody>
      </p:sp>
    </p:spTree>
    <p:extLst>
      <p:ext uri="{BB962C8B-B14F-4D97-AF65-F5344CB8AC3E}">
        <p14:creationId xmlns:p14="http://schemas.microsoft.com/office/powerpoint/2010/main" val="29262366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 sz="1200" kern="1200" dirty="0">
              <a:solidFill>
                <a:schemeClr val="tx1"/>
              </a:solidFill>
              <a:effectLst/>
              <a:latin typeface="Arial" panose="020B0604020202020204" pitchFamily="34" charset="0"/>
              <a:ea typeface="+mn-ea"/>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NOVEL DRUGS UNDER INVESTIGATION</a:t>
            </a:r>
          </a:p>
          <a:p>
            <a:r>
              <a:rPr lang="en" sz="1200" b="1" kern="1200" dirty="0">
                <a:solidFill>
                  <a:schemeClr val="tx1"/>
                </a:solidFill>
                <a:effectLst/>
                <a:latin typeface="Arial" panose="020B0604020202020204" pitchFamily="34" charset="0"/>
                <a:ea typeface="+mn-ea"/>
                <a:cs typeface="Arial" panose="020B0604020202020204" pitchFamily="34" charset="0"/>
              </a:rPr>
              <a:t>Aromatase Inhibitors </a:t>
            </a:r>
          </a:p>
          <a:p>
            <a:endParaRPr lang="en"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dirty="0">
                <a:solidFill>
                  <a:schemeClr val="tx1"/>
                </a:solidFill>
                <a:effectLst/>
                <a:latin typeface="Arial" panose="020B0604020202020204" pitchFamily="34" charset="0"/>
                <a:ea typeface="+mn-ea"/>
                <a:cs typeface="Arial" panose="020B0604020202020204" pitchFamily="34" charset="0"/>
              </a:rPr>
              <a:t>Aromatase cytochrome P450 (CYP19A1), a key enzyme in the synthesis of estrogen from androgens, is typically found in the endometrium of women with endometriosis, adenomyosis and leiomyomas, but not in that of healthy women (68, 69). This enzyme is involved in the conversion of androstenedione and testosterone to estrone and estradiol, respectively. The first documented use of aromatase inhibitors (AIs) in adenomyosis was reported in a woman with severe adenomyosis refractory to GnRH analogues and danazol, who wished to preserve her fertility. Anastrozole was administered orally for 16 weeks, in combination with GnRH analogues, to suppress the ovarian production of estrogens. Reduction of uterine volume was 60% after 8 weeks of treatment and the patient had no AUB for 6 months after cessation of AI administration (70). Results from a randomized controlled-trial comparing a treatment for 3 months with an aromatase inhibitor (letrozole 2.5 mg/d) and </a:t>
            </a:r>
            <a:r>
              <a:rPr lang="en" sz="1200" kern="1200" dirty="0" err="1">
                <a:solidFill>
                  <a:schemeClr val="tx1"/>
                </a:solidFill>
                <a:effectLst/>
                <a:latin typeface="Arial" panose="020B0604020202020204" pitchFamily="34" charset="0"/>
                <a:ea typeface="+mn-ea"/>
                <a:cs typeface="Arial" panose="020B0604020202020204" pitchFamily="34" charset="0"/>
              </a:rPr>
              <a:t>goserelin</a:t>
            </a:r>
            <a:r>
              <a:rPr lang="en" sz="1200" kern="1200" dirty="0">
                <a:solidFill>
                  <a:schemeClr val="tx1"/>
                </a:solidFill>
                <a:effectLst/>
                <a:latin typeface="Arial" panose="020B0604020202020204" pitchFamily="34" charset="0"/>
                <a:ea typeface="+mn-ea"/>
                <a:cs typeface="Arial" panose="020B0604020202020204" pitchFamily="34" charset="0"/>
              </a:rPr>
              <a:t> 3.6 mg monthly showed that AIs have the same efficacy as GnRH analogues in reducing adenomyoma volume and improving symptoms. In fact in both treatments a significant difference in uterine volume after 3 months was observed, without a relevant change in adenomyotic area (41% vs. 49%) at study completion (71). AIs seems to have a promising future for adenomyosis in cases of resistance to other treatments even though additional studies are needed (6). </a:t>
            </a:r>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tr-TR"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78</a:t>
            </a:fld>
            <a:endParaRPr lang="tr-TR"/>
          </a:p>
        </p:txBody>
      </p:sp>
    </p:spTree>
    <p:extLst>
      <p:ext uri="{BB962C8B-B14F-4D97-AF65-F5344CB8AC3E}">
        <p14:creationId xmlns:p14="http://schemas.microsoft.com/office/powerpoint/2010/main" val="8686971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 sz="1200" kern="1200" dirty="0">
              <a:solidFill>
                <a:schemeClr val="tx1"/>
              </a:solidFill>
              <a:effectLst/>
              <a:latin typeface="Arial" panose="020B0604020202020204" pitchFamily="34" charset="0"/>
              <a:ea typeface="+mn-ea"/>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NOVEL DRUGS UNDER INVESTIGATION</a:t>
            </a:r>
          </a:p>
          <a:p>
            <a:r>
              <a:rPr lang="en" sz="1200" b="1" kern="1200" dirty="0">
                <a:solidFill>
                  <a:schemeClr val="tx1"/>
                </a:solidFill>
                <a:effectLst/>
                <a:latin typeface="Arial" panose="020B0604020202020204" pitchFamily="34" charset="0"/>
                <a:ea typeface="+mn-ea"/>
                <a:cs typeface="Arial" panose="020B0604020202020204" pitchFamily="34" charset="0"/>
              </a:rPr>
              <a:t>Aromatase Inhibitors </a:t>
            </a:r>
          </a:p>
          <a:p>
            <a:endParaRPr lang="en"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dirty="0">
                <a:solidFill>
                  <a:schemeClr val="tx1"/>
                </a:solidFill>
                <a:effectLst/>
                <a:latin typeface="Arial" panose="020B0604020202020204" pitchFamily="34" charset="0"/>
                <a:ea typeface="+mn-ea"/>
                <a:cs typeface="Arial" panose="020B0604020202020204" pitchFamily="34" charset="0"/>
              </a:rPr>
              <a:t>Aromatase cytochrome P450 (CYP19A1), a key enzyme in the synthesis of estrogen from androgens, is typically found in the endometrium of women with endometriosis, adenomyosis and leiomyomas, but not in that of healthy women (68, 69). This enzyme is involved in the conversion of androstenedione and testosterone to estrone and estradiol, respectively. The first documented use of aromatase inhibitors (AIs) in adenomyosis was reported in a woman with severe adenomyosis refractory to GnRH analogues and danazol, who wished to preserve her fertility. Anastrozole was administered orally for 16 weeks, in combination with GnRH analogues, to suppress the ovarian production of estrogens. Reduction of uterine volume was 60% after 8 weeks of treatment and the patient had no AUB for 6 months after cessation of AI administration (70).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 sz="12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1200" kern="1200" dirty="0">
                <a:solidFill>
                  <a:schemeClr val="tx1"/>
                </a:solidFill>
                <a:effectLst/>
                <a:latin typeface="Arial" panose="020B0604020202020204" pitchFamily="34" charset="0"/>
                <a:ea typeface="+mn-ea"/>
                <a:cs typeface="Arial" panose="020B0604020202020204" pitchFamily="34" charset="0"/>
              </a:rPr>
              <a:t>Results from a randomized controlled-trial comparing a treatment for 3 months with an aromatase inhibitor (letrozole 2.5 mg/d) and </a:t>
            </a:r>
            <a:r>
              <a:rPr lang="en" sz="1200" kern="1200" dirty="0" err="1">
                <a:solidFill>
                  <a:schemeClr val="tx1"/>
                </a:solidFill>
                <a:effectLst/>
                <a:latin typeface="Arial" panose="020B0604020202020204" pitchFamily="34" charset="0"/>
                <a:ea typeface="+mn-ea"/>
                <a:cs typeface="Arial" panose="020B0604020202020204" pitchFamily="34" charset="0"/>
              </a:rPr>
              <a:t>goserelin</a:t>
            </a:r>
            <a:r>
              <a:rPr lang="en" sz="1200" kern="1200" dirty="0">
                <a:solidFill>
                  <a:schemeClr val="tx1"/>
                </a:solidFill>
                <a:effectLst/>
                <a:latin typeface="Arial" panose="020B0604020202020204" pitchFamily="34" charset="0"/>
                <a:ea typeface="+mn-ea"/>
                <a:cs typeface="Arial" panose="020B0604020202020204" pitchFamily="34" charset="0"/>
              </a:rPr>
              <a:t> 3.6 mg monthly showed that AIs have the same efficacy as GnRH analogues in reducing adenomyoma volume and improving symptoms. In fact in both treatments a significant difference in uterine volume after 3 months was observed, without a relevant change in adenomyotic area (41% vs. 49%) at study completion (71). AIs seems to have a promising future for adenomyosis in cases of resistance to other treatments even though additional studies are needed (6). </a:t>
            </a:r>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tr-TR" b="0"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4F56C3FB-BD28-479A-A521-E64F8393BD27}" type="slidenum">
              <a:rPr lang="tr-TR" smtClean="0"/>
              <a:pPr>
                <a:defRPr/>
              </a:pPr>
              <a:t>79</a:t>
            </a:fld>
            <a:endParaRPr lang="tr-TR"/>
          </a:p>
        </p:txBody>
      </p:sp>
    </p:spTree>
    <p:extLst>
      <p:ext uri="{BB962C8B-B14F-4D97-AF65-F5344CB8AC3E}">
        <p14:creationId xmlns:p14="http://schemas.microsoft.com/office/powerpoint/2010/main" val="23670077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r>
              <a:rPr lang="en-US"/>
              <a:t>In this comparative case series, we have shown that the oral</a:t>
            </a:r>
          </a:p>
          <a:p>
            <a:r>
              <a:rPr lang="en-US"/>
              <a:t>administration of VPA for 3 months resulted in partial resolution</a:t>
            </a:r>
          </a:p>
          <a:p>
            <a:r>
              <a:rPr lang="en-US"/>
              <a:t>of dysmenorrhea in women with adenomyosis who complained</a:t>
            </a:r>
          </a:p>
          <a:p>
            <a:r>
              <a:rPr lang="en-US"/>
              <a:t>of moderate and severe dysmenorrhea by the end of</a:t>
            </a:r>
          </a:p>
          <a:p>
            <a:r>
              <a:rPr lang="en-US"/>
              <a:t>treatment period and in near-complete resolution by the end</a:t>
            </a:r>
          </a:p>
          <a:p>
            <a:r>
              <a:rPr lang="en-US"/>
              <a:t>of the sixth month after the treatment. In addition, the average</a:t>
            </a:r>
          </a:p>
          <a:p>
            <a:r>
              <a:rPr lang="en-US"/>
              <a:t>uterine size was decreased by 26% 6 months after the treatment,</a:t>
            </a:r>
          </a:p>
          <a:p>
            <a:r>
              <a:rPr lang="en-US"/>
              <a:t>regardless of whether LNG-IUS was added on or not.</a:t>
            </a:r>
          </a:p>
          <a:p>
            <a:r>
              <a:rPr lang="en-US"/>
              <a:t>This was in broad agreement with our previously reported</a:t>
            </a:r>
          </a:p>
          <a:p>
            <a:r>
              <a:rPr lang="en-US"/>
              <a:t>reduction of nearly 33%.5 Although the length of menstrual</a:t>
            </a:r>
          </a:p>
          <a:p>
            <a:r>
              <a:rPr lang="en-US"/>
              <a:t>cycle and the serum T level were both increased 3 months after</a:t>
            </a:r>
          </a:p>
          <a:p>
            <a:r>
              <a:rPr lang="en-US"/>
              <a:t>the treatment, the cycle length was then decreased 3 months</a:t>
            </a:r>
          </a:p>
          <a:p>
            <a:r>
              <a:rPr lang="en-US"/>
              <a:t>after termination of the treatment. Moreover, the amount of</a:t>
            </a:r>
          </a:p>
          <a:p>
            <a:r>
              <a:rPr lang="en-US"/>
              <a:t>menses decreased significantly as a result of VPA treatment.</a:t>
            </a:r>
          </a:p>
          <a:p>
            <a:r>
              <a:rPr lang="en-US"/>
              <a:t>These results suggest that VPA appears to be a promising drug</a:t>
            </a:r>
            <a:r>
              <a:rPr lang="tr-TR"/>
              <a:t> </a:t>
            </a:r>
            <a:r>
              <a:rPr lang="en-US"/>
              <a:t>for treating adenomyosis, for which efficacious treatments are</a:t>
            </a:r>
          </a:p>
          <a:p>
            <a:r>
              <a:rPr lang="en-US"/>
              <a:t>currently lacking.</a:t>
            </a:r>
          </a:p>
        </p:txBody>
      </p:sp>
      <p:sp>
        <p:nvSpPr>
          <p:cNvPr id="71684" name="Slide Number Placeholder 3"/>
          <p:cNvSpPr>
            <a:spLocks noGrp="1"/>
          </p:cNvSpPr>
          <p:nvPr>
            <p:ph type="sldNum" sz="quarter" idx="5"/>
          </p:nvPr>
        </p:nvSpPr>
        <p:spPr/>
        <p:txBody>
          <a:bodyPr/>
          <a:lstStyle/>
          <a:p>
            <a:pPr>
              <a:defRPr/>
            </a:pPr>
            <a:fld id="{F44F0279-6E28-44E5-8342-7C7EB1895D17}" type="slidenum">
              <a:rPr lang="tr-TR" smtClean="0"/>
              <a:pPr>
                <a:defRPr/>
              </a:pPr>
              <a:t>80</a:t>
            </a:fld>
            <a:endParaRPr lang="tr-TR"/>
          </a:p>
        </p:txBody>
      </p:sp>
    </p:spTree>
    <p:extLst>
      <p:ext uri="{BB962C8B-B14F-4D97-AF65-F5344CB8AC3E}">
        <p14:creationId xmlns:p14="http://schemas.microsoft.com/office/powerpoint/2010/main" val="2895561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err="1"/>
              <a:t>Adenomyosis</a:t>
            </a:r>
            <a:r>
              <a:rPr lang="en-US"/>
              <a:t> may be present in diffuse or focal forms, such as </a:t>
            </a:r>
            <a:r>
              <a:rPr lang="en-US" err="1"/>
              <a:t>adenomyotic</a:t>
            </a:r>
            <a:r>
              <a:rPr lang="en-US"/>
              <a:t> cysts or </a:t>
            </a:r>
            <a:r>
              <a:rPr lang="en-US" err="1"/>
              <a:t>adenomyomas</a:t>
            </a:r>
            <a:r>
              <a:rPr lang="en-US"/>
              <a:t>. It affects 20% of women, but is most prevalent among those who are </a:t>
            </a:r>
            <a:r>
              <a:rPr lang="en-US" err="1"/>
              <a:t>perimenopausal</a:t>
            </a:r>
            <a:r>
              <a:rPr lang="en-US"/>
              <a:t> and </a:t>
            </a:r>
            <a:r>
              <a:rPr lang="en-US" err="1"/>
              <a:t>multiparous</a:t>
            </a:r>
            <a:r>
              <a:rPr lang="en-US"/>
              <a:t> {Dietrich, 2010 #1;Benagiano, 2006 #2;Benagiano, 2009 #3;Benagiano, 2012 #4}. </a:t>
            </a: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a:t>
            </a:fld>
            <a:endParaRPr lang="tr-TR"/>
          </a:p>
        </p:txBody>
      </p:sp>
    </p:spTree>
    <p:extLst>
      <p:ext uri="{BB962C8B-B14F-4D97-AF65-F5344CB8AC3E}">
        <p14:creationId xmlns:p14="http://schemas.microsoft.com/office/powerpoint/2010/main" val="36854244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this comparative case series, we have shown that the oral</a:t>
            </a:r>
            <a:r>
              <a:rPr lang="tr-TR"/>
              <a:t> </a:t>
            </a:r>
            <a:r>
              <a:rPr lang="en-US"/>
              <a:t>administration of VPA </a:t>
            </a:r>
            <a:r>
              <a:rPr lang="tr-TR"/>
              <a:t>(</a:t>
            </a:r>
            <a:r>
              <a:rPr lang="tr-TR" err="1"/>
              <a:t>depakine</a:t>
            </a:r>
            <a:r>
              <a:rPr lang="tr-TR"/>
              <a:t> 500 mgx3) </a:t>
            </a:r>
            <a:r>
              <a:rPr lang="en-US"/>
              <a:t>for 3 months resulted in partial resolution</a:t>
            </a:r>
            <a:r>
              <a:rPr lang="tr-TR"/>
              <a:t> </a:t>
            </a:r>
            <a:r>
              <a:rPr lang="en-US"/>
              <a:t>of </a:t>
            </a:r>
            <a:r>
              <a:rPr lang="en-US" err="1"/>
              <a:t>dysmenorrhea</a:t>
            </a:r>
            <a:r>
              <a:rPr lang="en-US"/>
              <a:t> in women with </a:t>
            </a:r>
            <a:r>
              <a:rPr lang="en-US" err="1"/>
              <a:t>adenomyosis</a:t>
            </a:r>
            <a:r>
              <a:rPr lang="en-US"/>
              <a:t> who complained</a:t>
            </a:r>
            <a:r>
              <a:rPr lang="tr-TR"/>
              <a:t> </a:t>
            </a:r>
            <a:r>
              <a:rPr lang="en-US"/>
              <a:t>of moderate and severe </a:t>
            </a:r>
            <a:r>
              <a:rPr lang="en-US" err="1"/>
              <a:t>dysmenorrhea</a:t>
            </a:r>
            <a:r>
              <a:rPr lang="en-US"/>
              <a:t> by the end of</a:t>
            </a:r>
            <a:r>
              <a:rPr lang="tr-TR"/>
              <a:t> </a:t>
            </a:r>
            <a:r>
              <a:rPr lang="en-US"/>
              <a:t>treatment period and in near-complete resolution by the end</a:t>
            </a:r>
            <a:r>
              <a:rPr lang="tr-TR"/>
              <a:t> </a:t>
            </a:r>
            <a:r>
              <a:rPr lang="en-US"/>
              <a:t>of the sixth month after the treatment. In addition, the average</a:t>
            </a:r>
          </a:p>
          <a:p>
            <a:r>
              <a:rPr lang="en-US"/>
              <a:t>uterine size was decreased by 26% 6 months after the treatment,</a:t>
            </a:r>
            <a:r>
              <a:rPr lang="tr-TR"/>
              <a:t> </a:t>
            </a:r>
            <a:r>
              <a:rPr lang="en-US"/>
              <a:t>regardless of whether LNG-IUS was added on or not.</a:t>
            </a:r>
            <a:r>
              <a:rPr lang="tr-TR"/>
              <a:t> </a:t>
            </a:r>
            <a:r>
              <a:rPr lang="en-US"/>
              <a:t>This was in broad agreement with our previously reported</a:t>
            </a:r>
            <a:r>
              <a:rPr lang="tr-TR"/>
              <a:t> </a:t>
            </a:r>
            <a:r>
              <a:rPr lang="en-US"/>
              <a:t>reduction of nearly 33%. Although the length of menstrual</a:t>
            </a:r>
            <a:r>
              <a:rPr lang="tr-TR"/>
              <a:t> </a:t>
            </a:r>
            <a:r>
              <a:rPr lang="en-US"/>
              <a:t>cycle and the serum T level were both increased 3 months after</a:t>
            </a:r>
            <a:r>
              <a:rPr lang="tr-TR"/>
              <a:t> </a:t>
            </a:r>
            <a:r>
              <a:rPr lang="en-US"/>
              <a:t>the treatment, the cycle length was then decreased 3 months</a:t>
            </a:r>
            <a:r>
              <a:rPr lang="tr-TR"/>
              <a:t> </a:t>
            </a:r>
            <a:r>
              <a:rPr lang="en-US"/>
              <a:t>after termination of the treatment. Moreover, the amount of</a:t>
            </a:r>
          </a:p>
          <a:p>
            <a:r>
              <a:rPr lang="en-US"/>
              <a:t>menses decreased significantly as a result of VPA </a:t>
            </a:r>
            <a:r>
              <a:rPr lang="tr-TR"/>
              <a:t> t</a:t>
            </a:r>
            <a:r>
              <a:rPr lang="en-US" err="1"/>
              <a:t>reatment</a:t>
            </a:r>
            <a:r>
              <a:rPr lang="en-US"/>
              <a:t>.</a:t>
            </a:r>
          </a:p>
          <a:p>
            <a:r>
              <a:rPr lang="en-US"/>
              <a:t>These results suggest that VPA appears to be a promising drug</a:t>
            </a:r>
            <a:r>
              <a:rPr lang="tr-TR"/>
              <a:t> </a:t>
            </a:r>
            <a:r>
              <a:rPr lang="en-US"/>
              <a:t>for treating </a:t>
            </a:r>
            <a:r>
              <a:rPr lang="en-US" err="1"/>
              <a:t>adenomyosis</a:t>
            </a:r>
            <a:r>
              <a:rPr lang="en-US"/>
              <a:t>, for which efficacious treatments are</a:t>
            </a:r>
          </a:p>
          <a:p>
            <a:r>
              <a:rPr lang="en-US"/>
              <a:t>currently lacking.</a:t>
            </a:r>
          </a:p>
        </p:txBody>
      </p:sp>
      <p:sp>
        <p:nvSpPr>
          <p:cNvPr id="72708" name="Slide Number Placeholder 3"/>
          <p:cNvSpPr>
            <a:spLocks noGrp="1"/>
          </p:cNvSpPr>
          <p:nvPr>
            <p:ph type="sldNum" sz="quarter" idx="5"/>
          </p:nvPr>
        </p:nvSpPr>
        <p:spPr/>
        <p:txBody>
          <a:bodyPr/>
          <a:lstStyle/>
          <a:p>
            <a:pPr>
              <a:defRPr/>
            </a:pPr>
            <a:fld id="{90821706-8CFE-467A-9F52-87203EEC0B08}" type="slidenum">
              <a:rPr lang="tr-TR" smtClean="0"/>
              <a:pPr>
                <a:defRPr/>
              </a:pPr>
              <a:t>81</a:t>
            </a:fld>
            <a:endParaRPr lang="tr-TR"/>
          </a:p>
        </p:txBody>
      </p:sp>
    </p:spTree>
    <p:extLst>
      <p:ext uri="{BB962C8B-B14F-4D97-AF65-F5344CB8AC3E}">
        <p14:creationId xmlns:p14="http://schemas.microsoft.com/office/powerpoint/2010/main" val="19172304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a:t>In this comparative case series, we have shown that the oral</a:t>
            </a:r>
          </a:p>
          <a:p>
            <a:r>
              <a:rPr lang="en-US"/>
              <a:t>administration of VPA for 3 months resulted in partial resolution</a:t>
            </a:r>
          </a:p>
          <a:p>
            <a:r>
              <a:rPr lang="en-US"/>
              <a:t>of dysmenorrhea in women with adenomyosis who complained</a:t>
            </a:r>
          </a:p>
          <a:p>
            <a:r>
              <a:rPr lang="en-US"/>
              <a:t>of moderate and severe dysmenorrhea by the end of</a:t>
            </a:r>
          </a:p>
          <a:p>
            <a:r>
              <a:rPr lang="en-US"/>
              <a:t>treatment period and in near-complete resolution by the end</a:t>
            </a:r>
          </a:p>
          <a:p>
            <a:r>
              <a:rPr lang="en-US"/>
              <a:t>of the sixth month after the treatment. In addition, the average</a:t>
            </a:r>
          </a:p>
          <a:p>
            <a:r>
              <a:rPr lang="en-US"/>
              <a:t>uterine size was decreased by 26% 6 months after the treatment,</a:t>
            </a:r>
          </a:p>
          <a:p>
            <a:r>
              <a:rPr lang="en-US"/>
              <a:t>regardless of whether LNG-IUS was added on or not.</a:t>
            </a:r>
          </a:p>
          <a:p>
            <a:r>
              <a:rPr lang="en-US"/>
              <a:t>This was in broad agreement with our previously reported</a:t>
            </a:r>
          </a:p>
          <a:p>
            <a:r>
              <a:rPr lang="en-US"/>
              <a:t>reduction of nearly 33%.5 Although the length of menstrual</a:t>
            </a:r>
          </a:p>
          <a:p>
            <a:r>
              <a:rPr lang="en-US"/>
              <a:t>cycle and the serum T level were both increased 3 months after</a:t>
            </a:r>
          </a:p>
          <a:p>
            <a:r>
              <a:rPr lang="en-US"/>
              <a:t>the treatment, the cycle length was then decreased 3 months</a:t>
            </a:r>
          </a:p>
          <a:p>
            <a:r>
              <a:rPr lang="en-US"/>
              <a:t>after termination of the treatment. Moreover, the amount of</a:t>
            </a:r>
          </a:p>
          <a:p>
            <a:r>
              <a:rPr lang="en-US"/>
              <a:t>menses decreased significantly as a result of VPA treatment.</a:t>
            </a:r>
          </a:p>
          <a:p>
            <a:r>
              <a:rPr lang="en-US"/>
              <a:t>These results suggest that VPA appears to be a promising drug</a:t>
            </a:r>
            <a:r>
              <a:rPr lang="tr-TR"/>
              <a:t> </a:t>
            </a:r>
            <a:r>
              <a:rPr lang="en-US"/>
              <a:t>for treating adenomyosis, for which efficacious treatments are</a:t>
            </a:r>
          </a:p>
          <a:p>
            <a:r>
              <a:rPr lang="en-US"/>
              <a:t>currently lacking.</a:t>
            </a:r>
          </a:p>
        </p:txBody>
      </p:sp>
      <p:sp>
        <p:nvSpPr>
          <p:cNvPr id="73732" name="Slide Number Placeholder 3"/>
          <p:cNvSpPr>
            <a:spLocks noGrp="1"/>
          </p:cNvSpPr>
          <p:nvPr>
            <p:ph type="sldNum" sz="quarter" idx="5"/>
          </p:nvPr>
        </p:nvSpPr>
        <p:spPr/>
        <p:txBody>
          <a:bodyPr/>
          <a:lstStyle/>
          <a:p>
            <a:pPr>
              <a:defRPr/>
            </a:pPr>
            <a:fld id="{6DCC9E9E-88F8-41D6-ADA3-2D3A82ED58EF}" type="slidenum">
              <a:rPr lang="tr-TR" smtClean="0"/>
              <a:pPr>
                <a:defRPr/>
              </a:pPr>
              <a:t>82</a:t>
            </a:fld>
            <a:endParaRPr lang="tr-TR"/>
          </a:p>
        </p:txBody>
      </p:sp>
    </p:spTree>
    <p:extLst>
      <p:ext uri="{BB962C8B-B14F-4D97-AF65-F5344CB8AC3E}">
        <p14:creationId xmlns:p14="http://schemas.microsoft.com/office/powerpoint/2010/main" val="15740467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latin typeface="Arial" panose="020B0604020202020204" pitchFamily="34" charset="0"/>
                <a:cs typeface="Arial" panose="020B0604020202020204" pitchFamily="34" charset="0"/>
              </a:rPr>
              <a:t>Newer techniques such as uterine artery </a:t>
            </a:r>
            <a:r>
              <a:rPr lang="en-US" err="1">
                <a:latin typeface="Arial" panose="020B0604020202020204" pitchFamily="34" charset="0"/>
                <a:cs typeface="Arial" panose="020B0604020202020204" pitchFamily="34" charset="0"/>
              </a:rPr>
              <a:t>embolization</a:t>
            </a:r>
            <a:r>
              <a:rPr lang="en-US">
                <a:latin typeface="Arial" panose="020B0604020202020204" pitchFamily="34" charset="0"/>
                <a:cs typeface="Arial" panose="020B0604020202020204" pitchFamily="34" charset="0"/>
              </a:rPr>
              <a:t> (UAE) and “magnetic resonance–guided focused ultrasound surgery” need further study and are not appropriate currently for the patients seeking fertility {Kim, 2007 #38;Kim, 2011 #39}. Kim et al, published one of the largest long-term retrospective studies, which observed 54 women with an MRI diagnosis of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without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who underwent UAE {Kim, 2007 #38}. Fifty-seven percent of patients reported decreased bleeding and pain after 4.9 years. In 4 patients, treatment failure was immediate, and 19 patients experienced relapse within 5 years, with 5 patients requiring hysterectomy for further treatment. Overall rate of patient satisfaction was 70% {Kim, 2007 #38}. </a:t>
            </a:r>
          </a:p>
          <a:p>
            <a:pPr>
              <a:defRPr/>
            </a:pPr>
            <a:endParaRPr lang="en-US">
              <a:latin typeface="Arial" panose="020B0604020202020204" pitchFamily="34" charset="0"/>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Uterine artery embolization (UAE)</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UAE is an established treatment option for myomas and women with both myomas and AD. Treatment effect after UAE is shown in Table 2. This table includes retrieved English language studies with follow-up of 12 months and more for treatment of women with pure AD without fibroids [70e81].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pooled percent of women successfully treated was 67% in Table 2. The table also indicates a lower efficiency (57%) in six studies with follow-up of more than 40 months.</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Although the efficiency might be slightly lower than that published previously in two meta-analysis (74% and 76%) [82,83], embolization has proven to be a long-term efficient treatment for women with AUB and dysmenorrhea.</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treatment has only a few major complications and side effects, while infections and other minor complications are common. The induced ischemic necrosis is very painful in the first hours after UAE, and an efficient pain treatment regimen is needed. Persistent amenorrhea seems to occur in 6% of women; all these women were more than 40 years old [82]. Only one death due to pulmonary embolism, a major complication, was reported (Table 2) [81].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aim of treatment is to produce sufficient </a:t>
            </a:r>
            <a:r>
              <a:rPr lang="en-GB" sz="1200" kern="1200" err="1">
                <a:solidFill>
                  <a:schemeClr val="tx1"/>
                </a:solidFill>
                <a:effectLst/>
                <a:latin typeface="Arial" panose="020B0604020202020204" pitchFamily="34" charset="0"/>
                <a:ea typeface="+mn-ea"/>
                <a:cs typeface="Arial" panose="020B0604020202020204" pitchFamily="34" charset="0"/>
              </a:rPr>
              <a:t>postprocedure</a:t>
            </a:r>
            <a:r>
              <a:rPr lang="en-GB" sz="1200" kern="1200">
                <a:solidFill>
                  <a:schemeClr val="tx1"/>
                </a:solidFill>
                <a:effectLst/>
                <a:latin typeface="Arial" panose="020B0604020202020204" pitchFamily="34" charset="0"/>
                <a:ea typeface="+mn-ea"/>
                <a:cs typeface="Arial" panose="020B0604020202020204" pitchFamily="34" charset="0"/>
              </a:rPr>
              <a:t> necrosis in the area with ectopic endometrial tissue. Predictive for success of treatment is to accomplish necrosis in more than 34% of area affected with AD [75,78]. Initial uterine volume or focal vs. diffuse AD does not seem to be associated with outcome [72]. Even a large uterus with median volume of 790 ml seems to respond to treatment, resulting in a large reduction in uterine volume [80], but with low response in </a:t>
            </a:r>
            <a:r>
              <a:rPr lang="en-GB" sz="1200" kern="1200" err="1">
                <a:solidFill>
                  <a:schemeClr val="tx1"/>
                </a:solidFill>
                <a:effectLst/>
                <a:latin typeface="Arial" panose="020B0604020202020204" pitchFamily="34" charset="0"/>
                <a:ea typeface="+mn-ea"/>
                <a:cs typeface="Arial" panose="020B0604020202020204" pitchFamily="34" charset="0"/>
              </a:rPr>
              <a:t>hypovascular</a:t>
            </a:r>
            <a:r>
              <a:rPr lang="en-GB" sz="1200" kern="1200">
                <a:solidFill>
                  <a:schemeClr val="tx1"/>
                </a:solidFill>
                <a:effectLst/>
                <a:latin typeface="Arial" panose="020B0604020202020204" pitchFamily="34" charset="0"/>
                <a:ea typeface="+mn-ea"/>
                <a:cs typeface="Arial" panose="020B0604020202020204" pitchFamily="34" charset="0"/>
              </a:rPr>
              <a:t> AD [81].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However, more than 90% of myometrium with AD is often necrotic after UAE, and a main problem in treatment of AD by UAE is to control the necrosis. Therefore, UAE is not effective for women who want to preserve fertility, but it is an obvious alternative treatment option for symptomatic women of childbearing age even in the presence of large uterus with diffuse AD.</a:t>
            </a:r>
            <a:endParaRPr lang="tr-TR" sz="1200" kern="1200">
              <a:solidFill>
                <a:schemeClr val="tx1"/>
              </a:solidFill>
              <a:effectLst/>
              <a:latin typeface="Arial" panose="020B0604020202020204" pitchFamily="34" charset="0"/>
              <a:ea typeface="+mn-ea"/>
              <a:cs typeface="Arial" panose="020B0604020202020204" pitchFamily="34" charset="0"/>
            </a:endParaRPr>
          </a:p>
          <a:p>
            <a:pPr>
              <a:defRPr/>
            </a:pPr>
            <a:endParaRPr lang="tr-TR">
              <a:latin typeface="Arial" panose="020B0604020202020204" pitchFamily="34" charset="0"/>
              <a:cs typeface="Arial" panose="020B0604020202020204" pitchFamily="34" charset="0"/>
            </a:endParaRPr>
          </a:p>
          <a:p>
            <a:pPr>
              <a:defRPr/>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AD38B368-7DA4-41DC-89F4-1031217FCD28}" type="slidenum">
              <a:rPr lang="tr-TR" smtClean="0"/>
              <a:pPr>
                <a:defRPr/>
              </a:pPr>
              <a:t>83</a:t>
            </a:fld>
            <a:endParaRPr lang="tr-TR"/>
          </a:p>
        </p:txBody>
      </p:sp>
    </p:spTree>
    <p:extLst>
      <p:ext uri="{BB962C8B-B14F-4D97-AF65-F5344CB8AC3E}">
        <p14:creationId xmlns:p14="http://schemas.microsoft.com/office/powerpoint/2010/main" val="14133835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a:latin typeface="Arial" panose="020B0604020202020204" pitchFamily="34" charset="0"/>
                <a:cs typeface="Arial" panose="020B0604020202020204" pitchFamily="34" charset="0"/>
              </a:rPr>
              <a:t>Newer techniques such as uterine artery </a:t>
            </a:r>
            <a:r>
              <a:rPr lang="en-US" err="1">
                <a:latin typeface="Arial" panose="020B0604020202020204" pitchFamily="34" charset="0"/>
                <a:cs typeface="Arial" panose="020B0604020202020204" pitchFamily="34" charset="0"/>
              </a:rPr>
              <a:t>embolization</a:t>
            </a:r>
            <a:r>
              <a:rPr lang="en-US">
                <a:latin typeface="Arial" panose="020B0604020202020204" pitchFamily="34" charset="0"/>
                <a:cs typeface="Arial" panose="020B0604020202020204" pitchFamily="34" charset="0"/>
              </a:rPr>
              <a:t> (UAE) and “magnetic resonance–guided focused ultrasound surgery” need further study and are not appropriate currently for the patients seeking fertility {Kim, 2007 #38;Kim, 2011 #39}. Kim et al, published one of the largest long-term retrospective studies, which observed 54 women with an MRI diagnosis of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without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who underwent UAE {Kim, 2007 #38}. Fifty-seven percent of patients reported decreased bleeding and pain after 4.9 years. In 4 patients, treatment failure was immediate, and 19 patients experienced relapse within 5 years, with 5 patients requiring hysterectomy for further treatment. Overall rate of patient satisfaction was 70% {Kim, 2007 #38}. </a:t>
            </a:r>
          </a:p>
          <a:p>
            <a:pPr>
              <a:defRPr/>
            </a:pPr>
            <a:endParaRPr lang="en-US">
              <a:latin typeface="Arial" panose="020B0604020202020204" pitchFamily="34" charset="0"/>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Uterine artery embolization (UAE)</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UAE is an established treatment option for myomas and women with both myomas and AD. Treatment effect after UAE is shown in Table 2. This table includes retrieved English language studies with follow-up of 12 months and more for treatment of women with pure AD without fibroids [70e81].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pooled percent of women successfully treated was 67% in Table 2. The table also indicates a lower efficiency (57%) in six studies with follow-up of more than 40 months.</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Although the efficiency might be slightly lower than that published previously in two meta-analysis (74% and 76%) [82,83], embolization has proven to be a long-term efficient treatment for women with AUB and dysmenorrhea.</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treatment has only a few major complications and side effects, while infections and other minor complications are common. The induced ischemic necrosis is very painful in the first hours after UAE, and an efficient pain treatment regimen is needed. Persistent amenorrhea seems to occur in 6% of women; all these women were more than 40 years old [82]. Only one death due to pulmonary embolism, a major complication, was reported (Table 2) [81].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The aim of treatment is to produce sufficient </a:t>
            </a:r>
            <a:r>
              <a:rPr lang="en-GB" sz="1200" kern="1200" err="1">
                <a:solidFill>
                  <a:schemeClr val="tx1"/>
                </a:solidFill>
                <a:effectLst/>
                <a:latin typeface="Arial" panose="020B0604020202020204" pitchFamily="34" charset="0"/>
                <a:ea typeface="+mn-ea"/>
                <a:cs typeface="Arial" panose="020B0604020202020204" pitchFamily="34" charset="0"/>
              </a:rPr>
              <a:t>postprocedure</a:t>
            </a:r>
            <a:r>
              <a:rPr lang="en-GB" sz="1200" kern="1200">
                <a:solidFill>
                  <a:schemeClr val="tx1"/>
                </a:solidFill>
                <a:effectLst/>
                <a:latin typeface="Arial" panose="020B0604020202020204" pitchFamily="34" charset="0"/>
                <a:ea typeface="+mn-ea"/>
                <a:cs typeface="Arial" panose="020B0604020202020204" pitchFamily="34" charset="0"/>
              </a:rPr>
              <a:t> necrosis in the area with ectopic endometrial tissue. Predictive for success of treatment is to accomplish necrosis in more than 34% of area affected with AD [75,78]. Initial uterine volume or focal vs. diffuse AD does not seem to be associated with outcome [72]. Even a large uterus with median volume of 790 ml seems to respond to treatment, resulting in a large reduction in uterine volume [80], but with low response in </a:t>
            </a:r>
            <a:r>
              <a:rPr lang="en-GB" sz="1200" kern="1200" err="1">
                <a:solidFill>
                  <a:schemeClr val="tx1"/>
                </a:solidFill>
                <a:effectLst/>
                <a:latin typeface="Arial" panose="020B0604020202020204" pitchFamily="34" charset="0"/>
                <a:ea typeface="+mn-ea"/>
                <a:cs typeface="Arial" panose="020B0604020202020204" pitchFamily="34" charset="0"/>
              </a:rPr>
              <a:t>hypovascular</a:t>
            </a:r>
            <a:r>
              <a:rPr lang="en-GB" sz="1200" kern="1200">
                <a:solidFill>
                  <a:schemeClr val="tx1"/>
                </a:solidFill>
                <a:effectLst/>
                <a:latin typeface="Arial" panose="020B0604020202020204" pitchFamily="34" charset="0"/>
                <a:ea typeface="+mn-ea"/>
                <a:cs typeface="Arial" panose="020B0604020202020204" pitchFamily="34" charset="0"/>
              </a:rPr>
              <a:t> AD [81].</a:t>
            </a:r>
            <a:endParaRPr lang="tr-TR" sz="1200" kern="1200">
              <a:solidFill>
                <a:schemeClr val="tx1"/>
              </a:solidFill>
              <a:effectLst/>
              <a:latin typeface="Arial" panose="020B0604020202020204" pitchFamily="34" charset="0"/>
              <a:ea typeface="+mn-ea"/>
              <a:cs typeface="Arial" panose="020B0604020202020204" pitchFamily="34" charset="0"/>
            </a:endParaRPr>
          </a:p>
          <a:p>
            <a:r>
              <a:rPr lang="en-GB" sz="1200" kern="1200">
                <a:solidFill>
                  <a:schemeClr val="tx1"/>
                </a:solidFill>
                <a:effectLst/>
                <a:latin typeface="Arial" panose="020B0604020202020204" pitchFamily="34" charset="0"/>
                <a:ea typeface="+mn-ea"/>
                <a:cs typeface="Arial" panose="020B0604020202020204" pitchFamily="34" charset="0"/>
              </a:rPr>
              <a:t>However, more than 90% of myometrium with AD is often necrotic after UAE, and a main problem in treatment of AD by UAE is to control the necrosis. Therefore, UAE is not effective for women who want to preserve fertility, but it is an obvious alternative treatment option for symptomatic women of childbearing age even in the presence of large uterus with diffuse AD.</a:t>
            </a:r>
            <a:endParaRPr lang="tr-TR" sz="1200" kern="1200">
              <a:solidFill>
                <a:schemeClr val="tx1"/>
              </a:solidFill>
              <a:effectLst/>
              <a:latin typeface="Arial" panose="020B0604020202020204" pitchFamily="34" charset="0"/>
              <a:ea typeface="+mn-ea"/>
              <a:cs typeface="Arial" panose="020B0604020202020204" pitchFamily="34" charset="0"/>
            </a:endParaRPr>
          </a:p>
          <a:p>
            <a:pPr>
              <a:defRPr/>
            </a:pPr>
            <a:endParaRPr lang="tr-TR">
              <a:latin typeface="Arial" panose="020B0604020202020204" pitchFamily="34" charset="0"/>
              <a:cs typeface="Arial" panose="020B0604020202020204" pitchFamily="34" charset="0"/>
            </a:endParaRPr>
          </a:p>
          <a:p>
            <a:pPr>
              <a:defRPr/>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AD38B368-7DA4-41DC-89F4-1031217FCD28}" type="slidenum">
              <a:rPr lang="tr-TR" smtClean="0"/>
              <a:pPr>
                <a:defRPr/>
              </a:pPr>
              <a:t>84</a:t>
            </a:fld>
            <a:endParaRPr lang="tr-TR"/>
          </a:p>
        </p:txBody>
      </p:sp>
    </p:spTree>
    <p:extLst>
      <p:ext uri="{BB962C8B-B14F-4D97-AF65-F5344CB8AC3E}">
        <p14:creationId xmlns:p14="http://schemas.microsoft.com/office/powerpoint/2010/main" val="42501301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r>
              <a:rPr lang="en-US">
                <a:latin typeface="Arial" panose="020B0604020202020204" pitchFamily="34" charset="0"/>
                <a:cs typeface="Arial" panose="020B0604020202020204" pitchFamily="34" charset="0"/>
              </a:rPr>
              <a:t>Magnetic resonance–guided focused ultrasound surgery is a new noninvasive technique for ablation of soft tissue that has been successfully used to treat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and experimentally to treat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In 2004, the procedure was approved by the US Food and Drug Administration for the treatment of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Magnetic resonance–guided focused ultrasound surgery has helped to overcome problems in precisely focusing the </a:t>
            </a:r>
            <a:r>
              <a:rPr lang="en-US" err="1">
                <a:latin typeface="Arial" panose="020B0604020202020204" pitchFamily="34" charset="0"/>
                <a:cs typeface="Arial" panose="020B0604020202020204" pitchFamily="34" charset="0"/>
              </a:rPr>
              <a:t>sonographic</a:t>
            </a:r>
            <a:r>
              <a:rPr lang="en-US">
                <a:latin typeface="Arial" panose="020B0604020202020204" pitchFamily="34" charset="0"/>
                <a:cs typeface="Arial" panose="020B0604020202020204" pitchFamily="34" charset="0"/>
              </a:rPr>
              <a:t> waves on a specific target due to the excellent anatomic resolution and high thermal imaging sensitivity of MRI. This noninvasive procedure is now beginning to be used in patients with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Treatment of diffuse and generalized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may be difficult, however, a case report demonstrated a successful outcome in focal disease, with marked reduction in bleeding, and followed by an uncomplicated pregnancy and delivery {</a:t>
            </a:r>
            <a:r>
              <a:rPr lang="en-US" err="1">
                <a:latin typeface="Arial" panose="020B0604020202020204" pitchFamily="34" charset="0"/>
                <a:cs typeface="Arial" panose="020B0604020202020204" pitchFamily="34" charset="0"/>
              </a:rPr>
              <a:t>Rabinovici</a:t>
            </a:r>
            <a:r>
              <a:rPr lang="en-US">
                <a:latin typeface="Arial" panose="020B0604020202020204" pitchFamily="34" charset="0"/>
                <a:cs typeface="Arial" panose="020B0604020202020204" pitchFamily="34" charset="0"/>
              </a:rPr>
              <a:t>, 2006 #42;Rabinovici, 2006 #43}. However, it will be wise to keep in mind that currently, hysterectomy remains the standard treatment for adenomyosis in women who have completed childbearing. </a:t>
            </a:r>
          </a:p>
          <a:p>
            <a:endParaRPr lang="en-US">
              <a:latin typeface="Arial" panose="020B0604020202020204" pitchFamily="34" charset="0"/>
              <a:cs typeface="Arial" panose="020B0604020202020204" pitchFamily="34" charset="0"/>
            </a:endParaRPr>
          </a:p>
          <a:p>
            <a:r>
              <a:rPr lang="en" sz="1200" b="1" kern="1200">
                <a:solidFill>
                  <a:schemeClr val="tx1"/>
                </a:solidFill>
                <a:effectLst/>
                <a:latin typeface="Arial" panose="020B0604020202020204" pitchFamily="34" charset="0"/>
                <a:ea typeface="+mn-ea"/>
                <a:cs typeface="Arial" panose="020B0604020202020204" pitchFamily="34" charset="0"/>
              </a:rPr>
              <a:t>High-intensity focused ultrasound (HIFU) </a:t>
            </a:r>
            <a:endParaRPr lang="en" b="1">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High-intensity focused ultrasound (HIFU) therapy for management of AD induces focal thermo- coagulation of the adenomyotic lesions. The treatment may be targeted and monitored by ultrasound or MRI. The coagulation necrosis obtained with HIFU is much less painful compared to the ischemic necrosis obtained by UAE. The major shortcoming is technical eligibility, and 60% of women eligible for treatment for fibroids by UAE were not eligible for treatment by </a:t>
            </a:r>
            <a:r>
              <a:rPr lang="en" sz="1200" kern="1200" err="1">
                <a:solidFill>
                  <a:schemeClr val="tx1"/>
                </a:solidFill>
                <a:effectLst/>
                <a:latin typeface="Arial" panose="020B0604020202020204" pitchFamily="34" charset="0"/>
                <a:ea typeface="+mn-ea"/>
                <a:cs typeface="Arial" panose="020B0604020202020204" pitchFamily="34" charset="0"/>
              </a:rPr>
              <a:t>MRgFUS</a:t>
            </a:r>
            <a:r>
              <a:rPr lang="en" sz="1200" kern="1200">
                <a:solidFill>
                  <a:schemeClr val="tx1"/>
                </a:solidFill>
                <a:effectLst/>
                <a:latin typeface="Arial" panose="020B0604020202020204" pitchFamily="34" charset="0"/>
                <a:ea typeface="+mn-ea"/>
                <a:cs typeface="Arial" panose="020B0604020202020204" pitchFamily="34" charset="0"/>
              </a:rPr>
              <a:t> [84]. The treatment can only be recommended to symptomatic premenopausal women with AD and no plans for future pregnancy, no suspect pelvic adhesions, no lower abdominal surgery, body weight &lt;100 kg, and abdominal wall thickness &lt;5 cm. Lesions in AD that can be treated have a diameter of 3e10 cm [85].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Treatment of AD by HIFU has been evaluated in several trials [86e97] and a recent review [85]. Follow-up of more than one year with evaluation of symptoms has been accomplished in six trials [86,90,91,93,97,98]. These are presented in Table 3. Sustained effect with symptom relief after 12 months was obtained in 88% of 669 women treated. Other effects were reduction in SS score of 25%e 65%, increased UFS-QOL from 39% to 85%, decreased dysmenorrhea, and a reduction in mean uterine volume of 22e54%.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Safety has been evaluated in 9988 women, of which 2549 women had AD [99]. The most common adverse reactions were vaginal secretion (9%) for less than 2e3 weeks and lower abdominal pain (2%), which lasted more than 24 h. Only 0.6% had serious complications and no permanent injury or fatal complication occurred.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proportion of AD lesion, which is without perfusion after treatment, is called the non-perfused volume (NPV) ratio. The greater the NPV ratio is accomplished, the better the long-term symptom relief is sustained [94,97]. However, a high NPV ratio depends on the characteristics of lesions. Distance to the beam decreases the NPV ratio, while treatment of large lesions increases NPV ratio because of the </a:t>
            </a:r>
            <a:r>
              <a:rPr lang="en" sz="1200" kern="1200" err="1">
                <a:solidFill>
                  <a:schemeClr val="tx1"/>
                </a:solidFill>
                <a:effectLst/>
                <a:latin typeface="Arial" panose="020B0604020202020204" pitchFamily="34" charset="0"/>
                <a:ea typeface="+mn-ea"/>
                <a:cs typeface="Arial" panose="020B0604020202020204" pitchFamily="34" charset="0"/>
              </a:rPr>
              <a:t>damageedamage</a:t>
            </a:r>
            <a:r>
              <a:rPr lang="en" sz="1200" kern="1200">
                <a:solidFill>
                  <a:schemeClr val="tx1"/>
                </a:solidFill>
                <a:effectLst/>
                <a:latin typeface="Arial" panose="020B0604020202020204" pitchFamily="34" charset="0"/>
                <a:ea typeface="+mn-ea"/>
                <a:cs typeface="Arial" panose="020B0604020202020204" pitchFamily="34" charset="0"/>
              </a:rPr>
              <a:t> interference effect. Lesions with a pattern of many hyperintense points and highly vascular lesions are difficult to treat [100], probably because the blood flow carries the thermal energy away from the lesion.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HIFU appears to be effective and safe in the management of symptomatic AD and can be considered as an alternative uterine-sparing option for women with this condition. The present results seem encouraging, and additional studies may establish this treatment option for AD. At present, more data are needed to recommend this treatment to women with a wish for pregnancy in the future.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95AB3593-A5B7-4577-B0D2-FA4D061CFA99}" type="slidenum">
              <a:rPr lang="tr-TR" smtClean="0"/>
              <a:pPr>
                <a:defRPr/>
              </a:pPr>
              <a:t>85</a:t>
            </a:fld>
            <a:endParaRPr lang="tr-TR"/>
          </a:p>
        </p:txBody>
      </p:sp>
    </p:spTree>
    <p:extLst>
      <p:ext uri="{BB962C8B-B14F-4D97-AF65-F5344CB8AC3E}">
        <p14:creationId xmlns:p14="http://schemas.microsoft.com/office/powerpoint/2010/main" val="815244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r>
              <a:rPr lang="en-US">
                <a:latin typeface="Arial" panose="020B0604020202020204" pitchFamily="34" charset="0"/>
                <a:cs typeface="Arial" panose="020B0604020202020204" pitchFamily="34" charset="0"/>
              </a:rPr>
              <a:t>Magnetic resonance–guided focused ultrasound surgery is a new noninvasive technique for ablation of soft tissue that has been successfully used to treat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and experimentally to treat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In 2004, the procedure was approved by the US Food and Drug Administration for the treatment of </a:t>
            </a:r>
            <a:r>
              <a:rPr lang="en-US" err="1">
                <a:latin typeface="Arial" panose="020B0604020202020204" pitchFamily="34" charset="0"/>
                <a:cs typeface="Arial" panose="020B0604020202020204" pitchFamily="34" charset="0"/>
              </a:rPr>
              <a:t>myomas</a:t>
            </a:r>
            <a:r>
              <a:rPr lang="en-US">
                <a:latin typeface="Arial" panose="020B0604020202020204" pitchFamily="34" charset="0"/>
                <a:cs typeface="Arial" panose="020B0604020202020204" pitchFamily="34" charset="0"/>
              </a:rPr>
              <a:t>. Magnetic resonance–guided focused ultrasound surgery has helped to overcome problems in precisely focusing the </a:t>
            </a:r>
            <a:r>
              <a:rPr lang="en-US" err="1">
                <a:latin typeface="Arial" panose="020B0604020202020204" pitchFamily="34" charset="0"/>
                <a:cs typeface="Arial" panose="020B0604020202020204" pitchFamily="34" charset="0"/>
              </a:rPr>
              <a:t>sonographic</a:t>
            </a:r>
            <a:r>
              <a:rPr lang="en-US">
                <a:latin typeface="Arial" panose="020B0604020202020204" pitchFamily="34" charset="0"/>
                <a:cs typeface="Arial" panose="020B0604020202020204" pitchFamily="34" charset="0"/>
              </a:rPr>
              <a:t> waves on a specific target due to the excellent anatomic resolution and high thermal imaging sensitivity of MRI. This noninvasive procedure is now beginning to be used in patients with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Treatment of diffuse and generalized </a:t>
            </a:r>
            <a:r>
              <a:rPr lang="en-US" err="1">
                <a:latin typeface="Arial" panose="020B0604020202020204" pitchFamily="34" charset="0"/>
                <a:cs typeface="Arial" panose="020B0604020202020204" pitchFamily="34" charset="0"/>
              </a:rPr>
              <a:t>adenomyosis</a:t>
            </a:r>
            <a:r>
              <a:rPr lang="en-US">
                <a:latin typeface="Arial" panose="020B0604020202020204" pitchFamily="34" charset="0"/>
                <a:cs typeface="Arial" panose="020B0604020202020204" pitchFamily="34" charset="0"/>
              </a:rPr>
              <a:t> may be difficult, however, a case report demonstrated a successful outcome in focal disease, with marked reduction in bleeding, and followed by an uncomplicated pregnancy and delivery {</a:t>
            </a:r>
            <a:r>
              <a:rPr lang="en-US" err="1">
                <a:latin typeface="Arial" panose="020B0604020202020204" pitchFamily="34" charset="0"/>
                <a:cs typeface="Arial" panose="020B0604020202020204" pitchFamily="34" charset="0"/>
              </a:rPr>
              <a:t>Rabinovici</a:t>
            </a:r>
            <a:r>
              <a:rPr lang="en-US">
                <a:latin typeface="Arial" panose="020B0604020202020204" pitchFamily="34" charset="0"/>
                <a:cs typeface="Arial" panose="020B0604020202020204" pitchFamily="34" charset="0"/>
              </a:rPr>
              <a:t>, 2006 #42;Rabinovici, 2006 #43}. However, it will be wise to keep in mind that currently, hysterectomy remains the standard treatment for adenomyosis in women who have completed childbearing. </a:t>
            </a:r>
          </a:p>
          <a:p>
            <a:endParaRPr lang="en-US">
              <a:latin typeface="Arial" panose="020B0604020202020204" pitchFamily="34" charset="0"/>
              <a:cs typeface="Arial" panose="020B0604020202020204" pitchFamily="34" charset="0"/>
            </a:endParaRPr>
          </a:p>
          <a:p>
            <a:r>
              <a:rPr lang="en" sz="1200" b="1" kern="1200">
                <a:solidFill>
                  <a:schemeClr val="tx1"/>
                </a:solidFill>
                <a:effectLst/>
                <a:latin typeface="Arial" panose="020B0604020202020204" pitchFamily="34" charset="0"/>
                <a:ea typeface="+mn-ea"/>
                <a:cs typeface="Arial" panose="020B0604020202020204" pitchFamily="34" charset="0"/>
              </a:rPr>
              <a:t>High-intensity focused ultrasound (HIFU) </a:t>
            </a:r>
            <a:endParaRPr lang="en" b="1">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High-intensity focused ultrasound (HIFU) therapy for management of AD induces focal thermo- coagulation of the adenomyotic lesions. The treatment may be targeted and monitored by ultrasound or MRI. The coagulation necrosis obtained with HIFU is much less painful compared to the ischemic necrosis obtained by UAE. The major shortcoming is technical eligibility, and 60% of women eligible for treatment for fibroids by UAE were not eligible for treatment by </a:t>
            </a:r>
            <a:r>
              <a:rPr lang="en" sz="1200" kern="1200" err="1">
                <a:solidFill>
                  <a:schemeClr val="tx1"/>
                </a:solidFill>
                <a:effectLst/>
                <a:latin typeface="Arial" panose="020B0604020202020204" pitchFamily="34" charset="0"/>
                <a:ea typeface="+mn-ea"/>
                <a:cs typeface="Arial" panose="020B0604020202020204" pitchFamily="34" charset="0"/>
              </a:rPr>
              <a:t>MRgFUS</a:t>
            </a:r>
            <a:r>
              <a:rPr lang="en" sz="1200" kern="1200">
                <a:solidFill>
                  <a:schemeClr val="tx1"/>
                </a:solidFill>
                <a:effectLst/>
                <a:latin typeface="Arial" panose="020B0604020202020204" pitchFamily="34" charset="0"/>
                <a:ea typeface="+mn-ea"/>
                <a:cs typeface="Arial" panose="020B0604020202020204" pitchFamily="34" charset="0"/>
              </a:rPr>
              <a:t> [84]. The treatment can only be recommended to symptomatic premenopausal women with AD and no plans for future pregnancy, no suspect pelvic adhesions, no lower abdominal surgery, body weight &lt;100 kg, and abdominal wall thickness &lt;5 cm. Lesions in AD that can be treated have a diameter of 3e10 cm [85].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Treatment of AD by HIFU has been evaluated in several trials [86e97] and a recent review [85]. Follow-up of more than one year with evaluation of symptoms has been accomplished in six trials [86,90,91,93,97,98]. These are presented in Table 3. Sustained effect with symptom relief after 12 months was obtained in 88% of 669 women treated. Other effects were reduction in SS score of 25%e 65%, increased UFS-QOL from 39% to 85%, decreased dysmenorrhea, and a reduction in mean uterine volume of 22e54%.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Safety has been evaluated in 9988 women, of which 2549 women had AD [99]. The most common adverse reactions were vaginal secretion (9%) for less than 2e3 weeks and lower abdominal pain (2%), which lasted more than 24 h. Only 0.6% had serious complications and no permanent injury or fatal complication occurred.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The proportion of AD lesion, which is without perfusion after treatment, is called the non-perfused volume (NPV) ratio. The greater the NPV ratio is accomplished, the better the long-term symptom relief is sustained [94,97]. However, a high NPV ratio depends on the characteristics of lesions. Distance to the beam decreases the NPV ratio, while treatment of large lesions increases NPV ratio because of the </a:t>
            </a:r>
            <a:r>
              <a:rPr lang="en" sz="1200" kern="1200" err="1">
                <a:solidFill>
                  <a:schemeClr val="tx1"/>
                </a:solidFill>
                <a:effectLst/>
                <a:latin typeface="Arial" panose="020B0604020202020204" pitchFamily="34" charset="0"/>
                <a:ea typeface="+mn-ea"/>
                <a:cs typeface="Arial" panose="020B0604020202020204" pitchFamily="34" charset="0"/>
              </a:rPr>
              <a:t>damageedamage</a:t>
            </a:r>
            <a:r>
              <a:rPr lang="en" sz="1200" kern="1200">
                <a:solidFill>
                  <a:schemeClr val="tx1"/>
                </a:solidFill>
                <a:effectLst/>
                <a:latin typeface="Arial" panose="020B0604020202020204" pitchFamily="34" charset="0"/>
                <a:ea typeface="+mn-ea"/>
                <a:cs typeface="Arial" panose="020B0604020202020204" pitchFamily="34" charset="0"/>
              </a:rPr>
              <a:t> interference effect. Lesions with a pattern of many hyperintense points and highly vascular lesions are difficult to treat [100], probably because the blood flow carries the thermal energy away from the lesion. </a:t>
            </a:r>
            <a:endParaRPr lang="en">
              <a:latin typeface="Arial" panose="020B0604020202020204" pitchFamily="34" charset="0"/>
              <a:cs typeface="Arial" panose="020B0604020202020204" pitchFamily="34" charset="0"/>
            </a:endParaRPr>
          </a:p>
          <a:p>
            <a:r>
              <a:rPr lang="en" sz="1200" kern="1200">
                <a:solidFill>
                  <a:schemeClr val="tx1"/>
                </a:solidFill>
                <a:effectLst/>
                <a:latin typeface="Arial" panose="020B0604020202020204" pitchFamily="34" charset="0"/>
                <a:ea typeface="+mn-ea"/>
                <a:cs typeface="Arial" panose="020B0604020202020204" pitchFamily="34" charset="0"/>
              </a:rPr>
              <a:t>HIFU appears to be effective and safe in the management of symptomatic AD and can be considered as an alternative uterine-sparing option for women with this condition. The present results seem encouraging, and additional studies may establish this treatment option for AD. At present, more data are needed to recommend this treatment to women with a wish for pregnancy in the future. </a:t>
            </a:r>
            <a:endParaRPr lang="en">
              <a:latin typeface="Arial" panose="020B0604020202020204" pitchFamily="34" charset="0"/>
              <a:cs typeface="Arial" panose="020B0604020202020204" pitchFamily="34" charset="0"/>
            </a:endParaRPr>
          </a:p>
          <a:p>
            <a:endParaRPr lang="en">
              <a:latin typeface="Arial" panose="020B0604020202020204" pitchFamily="34" charset="0"/>
              <a:cs typeface="Arial" panose="020B0604020202020204" pitchFamily="34" charset="0"/>
            </a:endParaRPr>
          </a:p>
          <a:p>
            <a:endParaRPr lang="tr-TR">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95AB3593-A5B7-4577-B0D2-FA4D061CFA99}" type="slidenum">
              <a:rPr lang="tr-TR" smtClean="0"/>
              <a:pPr>
                <a:defRPr/>
              </a:pPr>
              <a:t>86</a:t>
            </a:fld>
            <a:endParaRPr lang="tr-TR"/>
          </a:p>
        </p:txBody>
      </p:sp>
    </p:spTree>
    <p:extLst>
      <p:ext uri="{BB962C8B-B14F-4D97-AF65-F5344CB8AC3E}">
        <p14:creationId xmlns:p14="http://schemas.microsoft.com/office/powerpoint/2010/main" val="14108232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14691" name="2 Not Yer Tutucusu"/>
          <p:cNvSpPr>
            <a:spLocks noGrp="1"/>
          </p:cNvSpPr>
          <p:nvPr>
            <p:ph type="body" idx="1"/>
          </p:nvPr>
        </p:nvSpPr>
        <p:spPr>
          <a:noFill/>
          <a:ln/>
        </p:spPr>
        <p:txBody>
          <a:bodyPr/>
          <a:lstStyle/>
          <a:p>
            <a:r>
              <a:rPr lang="en-US"/>
              <a:t>Diagnostic hysteroscopy does not provide pathognomonic signs of adenomyosis, although some evidence suggest that irregular endometrium with pitting endometrial defects, altered vascularization, and cystic hemorrhagic lesions may be associated with the process {Fernandez, 2007 #3063}.</a:t>
            </a:r>
            <a:endParaRPr lang="tr-TR"/>
          </a:p>
        </p:txBody>
      </p:sp>
      <p:sp>
        <p:nvSpPr>
          <p:cNvPr id="114692" name="3 Slayt Numarası Yer Tutucusu"/>
          <p:cNvSpPr txBox="1">
            <a:spLocks noGrp="1"/>
          </p:cNvSpPr>
          <p:nvPr/>
        </p:nvSpPr>
        <p:spPr bwMode="auto">
          <a:xfrm>
            <a:off x="3751410" y="9319191"/>
            <a:ext cx="2870092" cy="489988"/>
          </a:xfrm>
          <a:prstGeom prst="rect">
            <a:avLst/>
          </a:prstGeom>
          <a:noFill/>
          <a:ln w="9525">
            <a:noFill/>
            <a:miter lim="800000"/>
            <a:headEnd/>
            <a:tailEnd/>
          </a:ln>
        </p:spPr>
        <p:txBody>
          <a:bodyPr lIns="91434" tIns="45716" rIns="91434" bIns="45716" anchor="b"/>
          <a:lstStyle/>
          <a:p>
            <a:pPr algn="r"/>
            <a:fld id="{04292770-2CFA-4A31-9C95-C8E69FA40675}" type="slidenum">
              <a:rPr lang="tr-TR" sz="1200"/>
              <a:pPr algn="r"/>
              <a:t>90</a:t>
            </a:fld>
            <a:endParaRPr lang="tr-TR" sz="1200" dirty="0"/>
          </a:p>
        </p:txBody>
      </p:sp>
    </p:spTree>
    <p:extLst>
      <p:ext uri="{BB962C8B-B14F-4D97-AF65-F5344CB8AC3E}">
        <p14:creationId xmlns:p14="http://schemas.microsoft.com/office/powerpoint/2010/main" val="1389569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a:ln/>
        </p:spPr>
      </p:sp>
      <p:sp>
        <p:nvSpPr>
          <p:cNvPr id="111619" name="2 Not Yer Tutucusu"/>
          <p:cNvSpPr>
            <a:spLocks noGrp="1"/>
          </p:cNvSpPr>
          <p:nvPr>
            <p:ph type="body" idx="1"/>
          </p:nvPr>
        </p:nvSpPr>
        <p:spPr>
          <a:noFill/>
          <a:ln/>
        </p:spPr>
        <p:txBody>
          <a:bodyPr/>
          <a:lstStyle/>
          <a:p>
            <a:r>
              <a:rPr lang="tr-TR" err="1"/>
              <a:t>Histeroskopik</a:t>
            </a:r>
            <a:r>
              <a:rPr lang="tr-TR"/>
              <a:t> </a:t>
            </a:r>
            <a:r>
              <a:rPr lang="tr-TR" b="1" err="1"/>
              <a:t>patognomonik</a:t>
            </a:r>
            <a:r>
              <a:rPr lang="tr-TR" b="1"/>
              <a:t> bulgu yok</a:t>
            </a:r>
            <a:r>
              <a:rPr lang="tr-TR"/>
              <a:t>. Ancak </a:t>
            </a:r>
            <a:r>
              <a:rPr lang="tr-TR" b="1" err="1"/>
              <a:t>histopatolojik</a:t>
            </a:r>
            <a:r>
              <a:rPr lang="tr-TR" b="1"/>
              <a:t> tanıyı </a:t>
            </a:r>
            <a:r>
              <a:rPr lang="tr-TR"/>
              <a:t>kolaylaştırır.</a:t>
            </a:r>
          </a:p>
          <a:p>
            <a:r>
              <a:rPr lang="tr-TR" err="1"/>
              <a:t>Kaviteye</a:t>
            </a:r>
            <a:r>
              <a:rPr lang="tr-TR"/>
              <a:t> açılan pencereler / üzeri damarlı olabilen </a:t>
            </a:r>
            <a:r>
              <a:rPr lang="tr-TR" err="1"/>
              <a:t>kaviteye</a:t>
            </a:r>
            <a:r>
              <a:rPr lang="tr-TR"/>
              <a:t> </a:t>
            </a:r>
            <a:r>
              <a:rPr lang="tr-TR" err="1"/>
              <a:t>protubere</a:t>
            </a:r>
            <a:r>
              <a:rPr lang="tr-TR"/>
              <a:t> </a:t>
            </a:r>
            <a:r>
              <a:rPr lang="tr-TR" err="1"/>
              <a:t>subendometrial</a:t>
            </a:r>
            <a:r>
              <a:rPr lang="tr-TR"/>
              <a:t> kist / </a:t>
            </a:r>
            <a:r>
              <a:rPr lang="tr-TR" b="1" err="1"/>
              <a:t>hipervasküler</a:t>
            </a:r>
            <a:r>
              <a:rPr lang="tr-TR" b="1"/>
              <a:t> odaklar </a:t>
            </a:r>
            <a:r>
              <a:rPr lang="tr-TR"/>
              <a:t>/ </a:t>
            </a:r>
            <a:r>
              <a:rPr lang="tr-TR" err="1"/>
              <a:t>kaviteyle</a:t>
            </a:r>
            <a:r>
              <a:rPr lang="tr-TR"/>
              <a:t> ilişkili </a:t>
            </a:r>
            <a:r>
              <a:rPr lang="tr-TR" err="1"/>
              <a:t>adenomyotik</a:t>
            </a:r>
            <a:r>
              <a:rPr lang="tr-TR"/>
              <a:t> nodül </a:t>
            </a:r>
          </a:p>
          <a:p>
            <a:endParaRPr lang="tr-TR"/>
          </a:p>
          <a:p>
            <a:pPr marL="0" marR="0" indent="0" algn="l" defTabSz="914400" rtl="0" eaLnBrk="0" fontAlgn="base" latinLnBrk="0" hangingPunct="0">
              <a:lnSpc>
                <a:spcPct val="100000"/>
              </a:lnSpc>
              <a:spcBef>
                <a:spcPct val="30000"/>
              </a:spcBef>
              <a:spcAft>
                <a:spcPct val="0"/>
              </a:spcAft>
              <a:buClrTx/>
              <a:buSzTx/>
              <a:buFontTx/>
              <a:buNone/>
              <a:tabLst/>
              <a:defRPr/>
            </a:pPr>
            <a:r>
              <a:rPr lang="en-US"/>
              <a:t>Diagnostic hysteroscopy does not provide </a:t>
            </a:r>
            <a:r>
              <a:rPr lang="en-US" err="1"/>
              <a:t>pathognomonic</a:t>
            </a:r>
            <a:r>
              <a:rPr lang="en-US"/>
              <a:t> signs of </a:t>
            </a:r>
            <a:r>
              <a:rPr lang="en-US" err="1"/>
              <a:t>adenomyosis</a:t>
            </a:r>
            <a:r>
              <a:rPr lang="en-US"/>
              <a:t>, although some evidence suggest that irregular endometrium with pitting endometrial defects, altered </a:t>
            </a:r>
            <a:r>
              <a:rPr lang="en-US" err="1"/>
              <a:t>vascularization</a:t>
            </a:r>
            <a:r>
              <a:rPr lang="en-US"/>
              <a:t>, and cystic hemorrhagic lesions may be associated with the process {Fernandez, 2007 #3063}.</a:t>
            </a:r>
            <a:endParaRPr lang="tr-TR"/>
          </a:p>
          <a:p>
            <a:endParaRPr lang="tr-TR"/>
          </a:p>
        </p:txBody>
      </p:sp>
      <p:sp>
        <p:nvSpPr>
          <p:cNvPr id="111620"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3F601866-B9D8-47FA-AB8B-82FB921FA9F9}" type="slidenum">
              <a:rPr lang="tr-TR" sz="1200"/>
              <a:pPr algn="r"/>
              <a:t>91</a:t>
            </a:fld>
            <a:endParaRPr lang="tr-TR" sz="1200"/>
          </a:p>
        </p:txBody>
      </p:sp>
    </p:spTree>
    <p:extLst>
      <p:ext uri="{BB962C8B-B14F-4D97-AF65-F5344CB8AC3E}">
        <p14:creationId xmlns:p14="http://schemas.microsoft.com/office/powerpoint/2010/main" val="3540851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ayt Görüntüsü Yer Tutucusu 1"/>
          <p:cNvSpPr>
            <a:spLocks noGrp="1" noRot="1" noChangeAspect="1" noTextEdit="1"/>
          </p:cNvSpPr>
          <p:nvPr>
            <p:ph type="sldImg"/>
          </p:nvPr>
        </p:nvSpPr>
        <p:spPr>
          <a:ln/>
        </p:spPr>
      </p:sp>
      <p:sp>
        <p:nvSpPr>
          <p:cNvPr id="110595" name="Not Yer Tutucusu 2"/>
          <p:cNvSpPr>
            <a:spLocks noGrp="1"/>
          </p:cNvSpPr>
          <p:nvPr>
            <p:ph type="body" idx="1"/>
          </p:nvPr>
        </p:nvSpPr>
        <p:spPr>
          <a:noFill/>
          <a:ln/>
        </p:spPr>
        <p:txBody>
          <a:bodyPr/>
          <a:lstStyle/>
          <a:p>
            <a:r>
              <a:rPr lang="en-US"/>
              <a:t>Focal adenomyoma</a:t>
            </a:r>
            <a:r>
              <a:rPr lang="tr-TR"/>
              <a:t> in</a:t>
            </a:r>
            <a:r>
              <a:rPr lang="en-US"/>
              <a:t> the fundus shows the adenomyoma as a diverticulum-like outpouching (arrowhead). </a:t>
            </a:r>
            <a:endParaRPr lang="tr-TR"/>
          </a:p>
        </p:txBody>
      </p:sp>
      <p:sp>
        <p:nvSpPr>
          <p:cNvPr id="4" name="Slayt Numarası Yer Tutucusu 3"/>
          <p:cNvSpPr>
            <a:spLocks noGrp="1"/>
          </p:cNvSpPr>
          <p:nvPr>
            <p:ph type="sldNum" sz="quarter" idx="5"/>
          </p:nvPr>
        </p:nvSpPr>
        <p:spPr/>
        <p:txBody>
          <a:bodyPr/>
          <a:lstStyle/>
          <a:p>
            <a:pPr>
              <a:defRPr/>
            </a:pPr>
            <a:fld id="{C3D1DB12-9C46-4F26-8327-424F5235C2AB}" type="slidenum">
              <a:rPr lang="tr-TR" smtClean="0"/>
              <a:pPr>
                <a:defRPr/>
              </a:pPr>
              <a:t>92</a:t>
            </a:fld>
            <a:endParaRPr lang="tr-TR"/>
          </a:p>
        </p:txBody>
      </p:sp>
    </p:spTree>
    <p:extLst>
      <p:ext uri="{BB962C8B-B14F-4D97-AF65-F5344CB8AC3E}">
        <p14:creationId xmlns:p14="http://schemas.microsoft.com/office/powerpoint/2010/main" val="42620636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a:t>Nihan </a:t>
            </a:r>
            <a:r>
              <a:rPr lang="tr-TR" err="1"/>
              <a:t>Salepciler</a:t>
            </a:r>
            <a:r>
              <a:rPr lang="tr-TR"/>
              <a:t>; US on 20140113</a:t>
            </a:r>
          </a:p>
          <a:p>
            <a:r>
              <a:rPr lang="tr-TR"/>
              <a:t>31y, 3 y </a:t>
            </a:r>
            <a:r>
              <a:rPr lang="tr-TR" err="1"/>
              <a:t>inf</a:t>
            </a:r>
            <a:r>
              <a:rPr lang="tr-TR"/>
              <a:t>, 2002</a:t>
            </a:r>
            <a:r>
              <a:rPr lang="tr-TR" baseline="0"/>
              <a:t> de D&amp;C (</a:t>
            </a:r>
            <a:r>
              <a:rPr lang="tr-TR" baseline="0" err="1"/>
              <a:t>baska</a:t>
            </a:r>
            <a:r>
              <a:rPr lang="tr-TR" baseline="0"/>
              <a:t> es)</a:t>
            </a:r>
          </a:p>
          <a:p>
            <a:r>
              <a:rPr lang="tr-TR"/>
              <a:t>HSG </a:t>
            </a:r>
            <a:r>
              <a:rPr lang="tr-TR" err="1"/>
              <a:t>cekilecek</a:t>
            </a:r>
            <a:endParaRPr lang="tr-TR"/>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93</a:t>
            </a:fld>
            <a:endParaRPr lang="tr-TR"/>
          </a:p>
        </p:txBody>
      </p:sp>
    </p:spTree>
    <p:extLst>
      <p:ext uri="{BB962C8B-B14F-4D97-AF65-F5344CB8AC3E}">
        <p14:creationId xmlns:p14="http://schemas.microsoft.com/office/powerpoint/2010/main" val="1079859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err="1"/>
              <a:t>Adenomyosis</a:t>
            </a:r>
            <a:r>
              <a:rPr lang="en-US"/>
              <a:t> may be present in diffuse or focal forms, such as </a:t>
            </a:r>
            <a:r>
              <a:rPr lang="en-US" err="1"/>
              <a:t>adenomyotic</a:t>
            </a:r>
            <a:r>
              <a:rPr lang="en-US"/>
              <a:t> cysts or </a:t>
            </a:r>
            <a:r>
              <a:rPr lang="en-US" err="1"/>
              <a:t>adenomyomas</a:t>
            </a:r>
            <a:r>
              <a:rPr lang="en-US"/>
              <a:t>. It affects 20% of women, but is most prevalent among those who are </a:t>
            </a:r>
            <a:r>
              <a:rPr lang="en-US" err="1"/>
              <a:t>perimenopausal</a:t>
            </a:r>
            <a:r>
              <a:rPr lang="en-US"/>
              <a:t> and </a:t>
            </a:r>
            <a:r>
              <a:rPr lang="en-US" err="1"/>
              <a:t>multiparous</a:t>
            </a:r>
            <a:r>
              <a:rPr lang="en-US"/>
              <a:t> {Dietrich, 2010 #1;Benagiano, 2006 #2;Benagiano, 2009 #3;Benagiano, 2012 #4}. </a:t>
            </a: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8</a:t>
            </a:fld>
            <a:endParaRPr lang="tr-T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14691" name="2 Not Yer Tutucusu"/>
          <p:cNvSpPr>
            <a:spLocks noGrp="1"/>
          </p:cNvSpPr>
          <p:nvPr>
            <p:ph type="body" idx="1"/>
          </p:nvPr>
        </p:nvSpPr>
        <p:spPr>
          <a:noFill/>
          <a:ln/>
        </p:spPr>
        <p:txBody>
          <a:bodyPr/>
          <a:lstStyle/>
          <a:p>
            <a:r>
              <a:rPr lang="en-US" dirty="0">
                <a:latin typeface="Arial" panose="020B0604020202020204" pitchFamily="34" charset="0"/>
                <a:cs typeface="Arial" panose="020B0604020202020204" pitchFamily="34" charset="0"/>
              </a:rPr>
              <a:t>Diagnostic hysteroscopy does not provide pathognomonic signs of adenomyosis, although some evidence suggest that irregular endometrium with pitting endometrial defects, altered vascularization, and cystic hemorrhagic lesions may be associated with the process {Fernandez, 2007 #3063}.</a:t>
            </a:r>
          </a:p>
          <a:p>
            <a:endParaRPr lang="en-US" dirty="0">
              <a:latin typeface="Arial" panose="020B0604020202020204" pitchFamily="34" charset="0"/>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Surgical treatment </a:t>
            </a:r>
            <a:endParaRPr lang="en" b="1" dirty="0">
              <a:latin typeface="Arial" panose="020B0604020202020204" pitchFamily="34" charset="0"/>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Hysteroscopic treatment </a:t>
            </a:r>
            <a:endParaRPr lang="en" b="1"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AD cysts and crypts can be treated by hysteroscopy [1], and hysteroscopic excision of AD cysts and crypts are suggested before treatment for fertility [101]. Mechanical dissection with small scissors or opening of cyst and coagulation of small adenomyotic cystic walls and crypts in the junctional zone can be performed under ultrasound guidance. This procedure and its effect on AD are described only in case reports [102e106]. Numerous immunologic changes, increase in inflammatory factors, and oxidative stress are observed in AD [107,108]. These factors change the immunologic milieu in the endometrium and may decrease implantation [109]. Removal of cysts and their adenomyotic content should, from a theoretical point of view, increase the chance of implantation, especially when performed without damage to normal endometrium. However, the effect of removal of cysts remains to be proved. </a:t>
            </a:r>
          </a:p>
          <a:p>
            <a:endParaRPr lang="en" sz="1200" kern="1200" dirty="0">
              <a:solidFill>
                <a:schemeClr val="tx1"/>
              </a:solidFill>
              <a:effectLst/>
              <a:latin typeface="Arial" panose="020B0604020202020204" pitchFamily="34" charset="0"/>
              <a:ea typeface="+mn-ea"/>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Endometrial ablation </a:t>
            </a:r>
            <a:endParaRPr lang="en" b="1"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Endometrial ablation is an alternative treatment option in women with AD and AUB and/or dysmenorrhea when medical treatment is insufficient for relief of symptoms. Ablation has been per- formed with laser, rollerball, loop, and using third-generation ablative techniques such as thermal balloon and radiofrequency ablation. We have not been able to locate any studies comparing different ablation techniques in women with AD with regard to the success of treatment. Moreover, an evidence- based analysis of outcome of endometrial ablation in women with a preoperative diagnosis of AD is conflicting based on the present data.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Traditionally, deep AD has been considered a major cause of ablation failure in women with AUB [110]. An early review of 2000 laser treatment stated a frequent presence of AD in treatment failures [110]. Depth of myometrial invasion of AD, to a depth of more than 2e2.5 mm, was suggested to be associated with poor outcome [110e112]. However, this suggestion was based on limited insufficient data. </a:t>
            </a:r>
          </a:p>
          <a:p>
            <a:r>
              <a:rPr lang="en" sz="1200" kern="1200" dirty="0">
                <a:solidFill>
                  <a:schemeClr val="tx1"/>
                </a:solidFill>
                <a:effectLst/>
                <a:latin typeface="Arial" panose="020B0604020202020204" pitchFamily="34" charset="0"/>
                <a:ea typeface="+mn-ea"/>
                <a:cs typeface="Arial" panose="020B0604020202020204" pitchFamily="34" charset="0"/>
              </a:rPr>
              <a:t>However, other recent data have confirmed a reduced outcome after endometrial ablation in AD. Deep AD was present in more women with failure after </a:t>
            </a:r>
            <a:r>
              <a:rPr lang="en" sz="1200" kern="1200" dirty="0" err="1">
                <a:solidFill>
                  <a:schemeClr val="tx1"/>
                </a:solidFill>
                <a:effectLst/>
                <a:latin typeface="Arial" panose="020B0604020202020204" pitchFamily="34" charset="0"/>
                <a:ea typeface="+mn-ea"/>
                <a:cs typeface="Arial" panose="020B0604020202020204" pitchFamily="34" charset="0"/>
              </a:rPr>
              <a:t>novasure</a:t>
            </a:r>
            <a:r>
              <a:rPr lang="en" sz="1200" kern="1200" dirty="0">
                <a:solidFill>
                  <a:schemeClr val="tx1"/>
                </a:solidFill>
                <a:effectLst/>
                <a:latin typeface="Arial" panose="020B0604020202020204" pitchFamily="34" charset="0"/>
                <a:ea typeface="+mn-ea"/>
                <a:cs typeface="Arial" panose="020B0604020202020204" pitchFamily="34" charset="0"/>
              </a:rPr>
              <a:t> ablation [113]. </a:t>
            </a:r>
            <a:r>
              <a:rPr lang="en" sz="1200" kern="1200" dirty="0" err="1">
                <a:solidFill>
                  <a:schemeClr val="tx1"/>
                </a:solidFill>
                <a:effectLst/>
                <a:latin typeface="Arial" panose="020B0604020202020204" pitchFamily="34" charset="0"/>
                <a:ea typeface="+mn-ea"/>
                <a:cs typeface="Arial" panose="020B0604020202020204" pitchFamily="34" charset="0"/>
              </a:rPr>
              <a:t>Levgur</a:t>
            </a:r>
            <a:r>
              <a:rPr lang="en" sz="1200" kern="1200" dirty="0">
                <a:solidFill>
                  <a:schemeClr val="tx1"/>
                </a:solidFill>
                <a:effectLst/>
                <a:latin typeface="Arial" panose="020B0604020202020204" pitchFamily="34" charset="0"/>
                <a:ea typeface="+mn-ea"/>
                <a:cs typeface="Arial" panose="020B0604020202020204" pitchFamily="34" charset="0"/>
              </a:rPr>
              <a:t> summarized five case series of 53 women with AD. These had successful outcome only in 55% [114]. AD was present in 52%e72% of hysterectomy specimens after endometrial ablation failures [115,116] and seemed to be associated with preoperative endometrium in the myometrium [116]. In another study, preoperative AD or myomas quadrupled the risk of failure after endometrial ablation [117]. However, in other studies, AD was not a major factor associated with treatment failure [118,119], and hysteroscopic rollerball ablation has proven effective after five years follow-up in 190 women with AD [120]. Thus, data are not consistent, but a reduced outcome in women with extensive AD is likely. However, it is not possible to define a depth of penetration to predict poor outcome.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Several studies have confirmed a sufficient superior effect on AD when endometrial ablation is combined with LNG-IUS in women with AD [37,42,50,51]. Ectopic, deeper endometrial glands not resected can persist under the scar and eventually proliferate through the area of ablation or resection and cause recurrent dysmenorrhea. Thus, in women with AD, it seems optimal to add LNG-IUS at the end of ablation treatment to treat residual ectopic endometrium.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Depth of treatment is also important as microwave ablation in women with AD had better effect when repeated three times in the region with AD [121], and direct heat therapy had better effect than endometrial ablation in women with AD [122].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Ablation procedure may be performed on endometrium alone or with additional hysteroscopic cytoreductive resection of AD confined to a localized area in the inner myometrium [1,123]. However, the lack of a distinct cleavage plane indicating the normal myometrial tissue can make the procedure difficult. Therefore, the procedure should be performed under ultrasound guidance, as suggested in women who undergo </a:t>
            </a:r>
            <a:r>
              <a:rPr lang="en" sz="1200" kern="1200" dirty="0" err="1">
                <a:solidFill>
                  <a:schemeClr val="tx1"/>
                </a:solidFill>
                <a:effectLst/>
                <a:latin typeface="Arial" panose="020B0604020202020204" pitchFamily="34" charset="0"/>
                <a:ea typeface="+mn-ea"/>
                <a:cs typeface="Arial" panose="020B0604020202020204" pitchFamily="34" charset="0"/>
              </a:rPr>
              <a:t>reoperative</a:t>
            </a:r>
            <a:r>
              <a:rPr lang="en" sz="1200" kern="1200" dirty="0">
                <a:solidFill>
                  <a:schemeClr val="tx1"/>
                </a:solidFill>
                <a:effectLst/>
                <a:latin typeface="Arial" panose="020B0604020202020204" pitchFamily="34" charset="0"/>
                <a:ea typeface="+mn-ea"/>
                <a:cs typeface="Arial" panose="020B0604020202020204" pitchFamily="34" charset="0"/>
              </a:rPr>
              <a:t> surgery after failure of endometrial ablation [124,125]. This tech- </a:t>
            </a:r>
            <a:r>
              <a:rPr lang="en" sz="1200" kern="1200" dirty="0" err="1">
                <a:solidFill>
                  <a:schemeClr val="tx1"/>
                </a:solidFill>
                <a:effectLst/>
                <a:latin typeface="Arial" panose="020B0604020202020204" pitchFamily="34" charset="0"/>
                <a:ea typeface="+mn-ea"/>
                <a:cs typeface="Arial" panose="020B0604020202020204" pitchFamily="34" charset="0"/>
              </a:rPr>
              <a:t>nique</a:t>
            </a:r>
            <a:r>
              <a:rPr lang="en" sz="1200" kern="1200" dirty="0">
                <a:solidFill>
                  <a:schemeClr val="tx1"/>
                </a:solidFill>
                <a:effectLst/>
                <a:latin typeface="Arial" panose="020B0604020202020204" pitchFamily="34" charset="0"/>
                <a:ea typeface="+mn-ea"/>
                <a:cs typeface="Arial" panose="020B0604020202020204" pitchFamily="34" charset="0"/>
              </a:rPr>
              <a:t> should be performed with extreme caution when resection is performed deep within the myometrium. Hysteroscopic resection of AD has been described only in case reports, and its effect at long-term follow-up is unknown. </a:t>
            </a:r>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tr-TR" dirty="0">
              <a:latin typeface="Arial" panose="020B0604020202020204" pitchFamily="34" charset="0"/>
              <a:cs typeface="Arial" panose="020B0604020202020204" pitchFamily="34" charset="0"/>
            </a:endParaRPr>
          </a:p>
        </p:txBody>
      </p:sp>
      <p:sp>
        <p:nvSpPr>
          <p:cNvPr id="114692" name="3 Slayt Numarası Yer Tutucusu"/>
          <p:cNvSpPr txBox="1">
            <a:spLocks noGrp="1"/>
          </p:cNvSpPr>
          <p:nvPr/>
        </p:nvSpPr>
        <p:spPr bwMode="auto">
          <a:xfrm>
            <a:off x="3751410" y="9319191"/>
            <a:ext cx="2870092" cy="489988"/>
          </a:xfrm>
          <a:prstGeom prst="rect">
            <a:avLst/>
          </a:prstGeom>
          <a:noFill/>
          <a:ln w="9525">
            <a:noFill/>
            <a:miter lim="800000"/>
            <a:headEnd/>
            <a:tailEnd/>
          </a:ln>
        </p:spPr>
        <p:txBody>
          <a:bodyPr lIns="91434" tIns="45716" rIns="91434" bIns="45716" anchor="b"/>
          <a:lstStyle/>
          <a:p>
            <a:pPr algn="r"/>
            <a:fld id="{04292770-2CFA-4A31-9C95-C8E69FA40675}" type="slidenum">
              <a:rPr lang="tr-TR" sz="1200"/>
              <a:pPr algn="r"/>
              <a:t>94</a:t>
            </a:fld>
            <a:endParaRPr lang="tr-TR" sz="1200" dirty="0"/>
          </a:p>
        </p:txBody>
      </p:sp>
    </p:spTree>
    <p:extLst>
      <p:ext uri="{BB962C8B-B14F-4D97-AF65-F5344CB8AC3E}">
        <p14:creationId xmlns:p14="http://schemas.microsoft.com/office/powerpoint/2010/main" val="3871861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14691" name="2 Not Yer Tutucusu"/>
          <p:cNvSpPr>
            <a:spLocks noGrp="1"/>
          </p:cNvSpPr>
          <p:nvPr>
            <p:ph type="body" idx="1"/>
          </p:nvPr>
        </p:nvSpPr>
        <p:spPr>
          <a:noFill/>
          <a:ln/>
        </p:spPr>
        <p:txBody>
          <a:bodyPr/>
          <a:lstStyle/>
          <a:p>
            <a:r>
              <a:rPr lang="en-US" dirty="0">
                <a:latin typeface="Arial" panose="020B0604020202020204" pitchFamily="34" charset="0"/>
                <a:cs typeface="Arial" panose="020B0604020202020204" pitchFamily="34" charset="0"/>
              </a:rPr>
              <a:t>Diagnostic hysteroscopy does not provide pathognomonic signs of adenomyosis, although some evidence suggest that irregular endometrium with pitting endometrial defects, altered vascularization, and cystic hemorrhagic lesions may be associated with the process {Fernandez, 2007 #3063}.</a:t>
            </a:r>
          </a:p>
          <a:p>
            <a:endParaRPr lang="en-US" dirty="0">
              <a:latin typeface="Arial" panose="020B0604020202020204" pitchFamily="34" charset="0"/>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Surgical treatment </a:t>
            </a:r>
            <a:endParaRPr lang="en" b="1" dirty="0">
              <a:latin typeface="Arial" panose="020B0604020202020204" pitchFamily="34" charset="0"/>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Hysteroscopic treatment </a:t>
            </a:r>
            <a:endParaRPr lang="en" b="1"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AD cysts and crypts can be treated by hysteroscopy [1], and hysteroscopic excision of AD cysts and crypts are suggested before treatment for fertility [101]. Mechanical dissection with small scissors or opening of cyst and coagulation of small adenomyotic cystic walls and crypts in the junctional zone can be performed under ultrasound guidance. This procedure and its effect on AD are described only in case reports [102e106]. Numerous immunologic changes, increase in inflammatory factors, and oxidative stress are observed in AD [107,108]. These factors change the immunologic milieu in the endometrium and may decrease implantation [109]. Removal of cysts and their adenomyotic content should, from a theoretical point of view, increase the chance of implantation, especially when performed without damage to normal endometrium. However, the effect of removal of cysts remains to be proved. </a:t>
            </a:r>
          </a:p>
          <a:p>
            <a:endParaRPr lang="en" sz="1200" kern="1200" dirty="0">
              <a:solidFill>
                <a:schemeClr val="tx1"/>
              </a:solidFill>
              <a:effectLst/>
              <a:latin typeface="Arial" panose="020B0604020202020204" pitchFamily="34" charset="0"/>
              <a:ea typeface="+mn-ea"/>
              <a:cs typeface="Arial" panose="020B0604020202020204" pitchFamily="34" charset="0"/>
            </a:endParaRPr>
          </a:p>
          <a:p>
            <a:r>
              <a:rPr lang="en" sz="1200" b="1" kern="1200" dirty="0">
                <a:solidFill>
                  <a:schemeClr val="tx1"/>
                </a:solidFill>
                <a:effectLst/>
                <a:latin typeface="Arial" panose="020B0604020202020204" pitchFamily="34" charset="0"/>
                <a:ea typeface="+mn-ea"/>
                <a:cs typeface="Arial" panose="020B0604020202020204" pitchFamily="34" charset="0"/>
              </a:rPr>
              <a:t>Endometrial ablation </a:t>
            </a:r>
            <a:endParaRPr lang="en" b="1"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Endometrial ablation is an alternative treatment option in women with AD and AUB and/or dysmenorrhea when medical treatment is insufficient for relief of symptoms. Ablation has been per- formed with laser, rollerball, loop, and using third-generation ablative techniques such as thermal balloon and radiofrequency ablation. We have not been able to locate any studies comparing different ablation techniques in women with AD with regard to the success of treatment. Moreover, an evidence- based analysis of outcome of endometrial ablation in women with a preoperative diagnosis of AD is conflicting based on the present data.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Traditionally, deep AD has been considered a major cause of ablation failure in women with AUB [110]. An early review of 2000 laser treatment stated a frequent presence of AD in treatment failures [110]. Depth of myometrial invasion of AD, to a depth of more than 2-2.5 mm, was suggested to be associated with poor outcome [110e112]. However, this suggestion was based on limited insufficient data. </a:t>
            </a:r>
          </a:p>
          <a:p>
            <a:r>
              <a:rPr lang="en" sz="1200" kern="1200" dirty="0">
                <a:solidFill>
                  <a:schemeClr val="tx1"/>
                </a:solidFill>
                <a:effectLst/>
                <a:latin typeface="Arial" panose="020B0604020202020204" pitchFamily="34" charset="0"/>
                <a:ea typeface="+mn-ea"/>
                <a:cs typeface="Arial" panose="020B0604020202020204" pitchFamily="34" charset="0"/>
              </a:rPr>
              <a:t>However, other recent data have confirmed a reduced outcome after endometrial ablation in AD. Deep AD was present in more women with failure after </a:t>
            </a:r>
            <a:r>
              <a:rPr lang="en" sz="1200" kern="1200" dirty="0" err="1">
                <a:solidFill>
                  <a:schemeClr val="tx1"/>
                </a:solidFill>
                <a:effectLst/>
                <a:latin typeface="Arial" panose="020B0604020202020204" pitchFamily="34" charset="0"/>
                <a:ea typeface="+mn-ea"/>
                <a:cs typeface="Arial" panose="020B0604020202020204" pitchFamily="34" charset="0"/>
              </a:rPr>
              <a:t>novasure</a:t>
            </a:r>
            <a:r>
              <a:rPr lang="en" sz="1200" kern="1200" dirty="0">
                <a:solidFill>
                  <a:schemeClr val="tx1"/>
                </a:solidFill>
                <a:effectLst/>
                <a:latin typeface="Arial" panose="020B0604020202020204" pitchFamily="34" charset="0"/>
                <a:ea typeface="+mn-ea"/>
                <a:cs typeface="Arial" panose="020B0604020202020204" pitchFamily="34" charset="0"/>
              </a:rPr>
              <a:t> ablation [113]. </a:t>
            </a:r>
            <a:r>
              <a:rPr lang="en" sz="1200" kern="1200" dirty="0" err="1">
                <a:solidFill>
                  <a:schemeClr val="tx1"/>
                </a:solidFill>
                <a:effectLst/>
                <a:latin typeface="Arial" panose="020B0604020202020204" pitchFamily="34" charset="0"/>
                <a:ea typeface="+mn-ea"/>
                <a:cs typeface="Arial" panose="020B0604020202020204" pitchFamily="34" charset="0"/>
              </a:rPr>
              <a:t>Levgur</a:t>
            </a:r>
            <a:r>
              <a:rPr lang="en" sz="1200" kern="1200" dirty="0">
                <a:solidFill>
                  <a:schemeClr val="tx1"/>
                </a:solidFill>
                <a:effectLst/>
                <a:latin typeface="Arial" panose="020B0604020202020204" pitchFamily="34" charset="0"/>
                <a:ea typeface="+mn-ea"/>
                <a:cs typeface="Arial" panose="020B0604020202020204" pitchFamily="34" charset="0"/>
              </a:rPr>
              <a:t> summarized five case series of 53 women with AD. These had successful outcome only in 55% [114]. AD was present in 52%e72% of hysterectomy specimens after endometrial ablation failures [115,116] and seemed to be associated with preoperative endometrium in the myometrium [116]. In another study, preoperative AD or myomas quadrupled the risk of failure after endometrial ablation [117]. However, in other studies, AD was not a major factor associated with treatment failure [118,119], and hysteroscopic rollerball ablation has proven effective after five years follow-up in 190 women with AD [120]. Thus, data are not consistent, but a reduced outcome in women with extensive AD is likely. However, it is not possible to define a depth of penetration to predict poor outcome.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Several studies have confirmed a sufficient superior effect on AD when endometrial ablation is combined with LNG-IUS in women with AD [37,42,50,51]. Ectopic, deeper endometrial glands not resected can persist under the scar and eventually proliferate through the area of ablation or resection and cause recurrent dysmenorrhea. Thus, in women with AD, it seems optimal to add LNG-IUS at the end of ablation treatment to treat residual ectopic endometrium.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Depth of treatment is also important as microwave ablation in women with AD had better effect when repeated three times in the region with AD [121], and direct heat therapy had better effect than endometrial ablation in women with AD [122]. </a:t>
            </a:r>
            <a:endParaRPr lang="en" dirty="0">
              <a:latin typeface="Arial" panose="020B0604020202020204" pitchFamily="34" charset="0"/>
              <a:cs typeface="Arial" panose="020B0604020202020204" pitchFamily="34" charset="0"/>
            </a:endParaRPr>
          </a:p>
          <a:p>
            <a:r>
              <a:rPr lang="en" sz="1200" kern="1200" dirty="0">
                <a:solidFill>
                  <a:schemeClr val="tx1"/>
                </a:solidFill>
                <a:effectLst/>
                <a:latin typeface="Arial" panose="020B0604020202020204" pitchFamily="34" charset="0"/>
                <a:ea typeface="+mn-ea"/>
                <a:cs typeface="Arial" panose="020B0604020202020204" pitchFamily="34" charset="0"/>
              </a:rPr>
              <a:t>Ablation procedure may be performed on endometrium alone or with additional hysteroscopic cytoreductive resection of AD confined to a localized area in the inner myometrium [1,123]. However, the lack of a distinct cleavage plane indicating the normal myometrial tissue can make the procedure difficult. Therefore, the procedure should be performed under ultrasound guidance, as suggested in women who undergo </a:t>
            </a:r>
            <a:r>
              <a:rPr lang="en" sz="1200" kern="1200" dirty="0" err="1">
                <a:solidFill>
                  <a:schemeClr val="tx1"/>
                </a:solidFill>
                <a:effectLst/>
                <a:latin typeface="Arial" panose="020B0604020202020204" pitchFamily="34" charset="0"/>
                <a:ea typeface="+mn-ea"/>
                <a:cs typeface="Arial" panose="020B0604020202020204" pitchFamily="34" charset="0"/>
              </a:rPr>
              <a:t>reoperative</a:t>
            </a:r>
            <a:r>
              <a:rPr lang="en" sz="1200" kern="1200" dirty="0">
                <a:solidFill>
                  <a:schemeClr val="tx1"/>
                </a:solidFill>
                <a:effectLst/>
                <a:latin typeface="Arial" panose="020B0604020202020204" pitchFamily="34" charset="0"/>
                <a:ea typeface="+mn-ea"/>
                <a:cs typeface="Arial" panose="020B0604020202020204" pitchFamily="34" charset="0"/>
              </a:rPr>
              <a:t> surgery after failure of endometrial ablation [124,125]. This tech- </a:t>
            </a:r>
            <a:r>
              <a:rPr lang="en" sz="1200" kern="1200" dirty="0" err="1">
                <a:solidFill>
                  <a:schemeClr val="tx1"/>
                </a:solidFill>
                <a:effectLst/>
                <a:latin typeface="Arial" panose="020B0604020202020204" pitchFamily="34" charset="0"/>
                <a:ea typeface="+mn-ea"/>
                <a:cs typeface="Arial" panose="020B0604020202020204" pitchFamily="34" charset="0"/>
              </a:rPr>
              <a:t>nique</a:t>
            </a:r>
            <a:r>
              <a:rPr lang="en" sz="1200" kern="1200" dirty="0">
                <a:solidFill>
                  <a:schemeClr val="tx1"/>
                </a:solidFill>
                <a:effectLst/>
                <a:latin typeface="Arial" panose="020B0604020202020204" pitchFamily="34" charset="0"/>
                <a:ea typeface="+mn-ea"/>
                <a:cs typeface="Arial" panose="020B0604020202020204" pitchFamily="34" charset="0"/>
              </a:rPr>
              <a:t> should be performed with extreme caution when resection is performed deep within the myometrium. Hysteroscopic resection of AD has been described only in case reports, and its effect at long-term follow-up is unknown. </a:t>
            </a:r>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en" dirty="0">
              <a:latin typeface="Arial" panose="020B0604020202020204" pitchFamily="34" charset="0"/>
              <a:cs typeface="Arial" panose="020B0604020202020204" pitchFamily="34" charset="0"/>
            </a:endParaRPr>
          </a:p>
          <a:p>
            <a:endParaRPr lang="tr-TR" dirty="0">
              <a:latin typeface="Arial" panose="020B0604020202020204" pitchFamily="34" charset="0"/>
              <a:cs typeface="Arial" panose="020B0604020202020204" pitchFamily="34" charset="0"/>
            </a:endParaRPr>
          </a:p>
        </p:txBody>
      </p:sp>
      <p:sp>
        <p:nvSpPr>
          <p:cNvPr id="114692" name="3 Slayt Numarası Yer Tutucusu"/>
          <p:cNvSpPr txBox="1">
            <a:spLocks noGrp="1"/>
          </p:cNvSpPr>
          <p:nvPr/>
        </p:nvSpPr>
        <p:spPr bwMode="auto">
          <a:xfrm>
            <a:off x="3751410" y="9319191"/>
            <a:ext cx="2870092" cy="489988"/>
          </a:xfrm>
          <a:prstGeom prst="rect">
            <a:avLst/>
          </a:prstGeom>
          <a:noFill/>
          <a:ln w="9525">
            <a:noFill/>
            <a:miter lim="800000"/>
            <a:headEnd/>
            <a:tailEnd/>
          </a:ln>
        </p:spPr>
        <p:txBody>
          <a:bodyPr lIns="91434" tIns="45716" rIns="91434" bIns="45716" anchor="b"/>
          <a:lstStyle/>
          <a:p>
            <a:pPr algn="r"/>
            <a:fld id="{04292770-2CFA-4A31-9C95-C8E69FA40675}" type="slidenum">
              <a:rPr lang="tr-TR" sz="1200"/>
              <a:pPr algn="r"/>
              <a:t>96</a:t>
            </a:fld>
            <a:endParaRPr lang="tr-TR" sz="1200" dirty="0"/>
          </a:p>
        </p:txBody>
      </p:sp>
    </p:spTree>
    <p:extLst>
      <p:ext uri="{BB962C8B-B14F-4D97-AF65-F5344CB8AC3E}">
        <p14:creationId xmlns:p14="http://schemas.microsoft.com/office/powerpoint/2010/main" val="21240902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a:p>
            <a:endParaRPr lang="en-US"/>
          </a:p>
        </p:txBody>
      </p:sp>
      <p:sp>
        <p:nvSpPr>
          <p:cNvPr id="4" name="Slide Number Placeholder 3"/>
          <p:cNvSpPr>
            <a:spLocks noGrp="1"/>
          </p:cNvSpPr>
          <p:nvPr>
            <p:ph type="sldNum" sz="quarter" idx="5"/>
          </p:nvPr>
        </p:nvSpPr>
        <p:spPr/>
        <p:txBody>
          <a:bodyPr/>
          <a:lstStyle/>
          <a:p>
            <a:pPr>
              <a:defRPr/>
            </a:pPr>
            <a:fld id="{6664E953-92F6-494F-B586-003609573FB8}" type="slidenum">
              <a:rPr lang="tr-TR" smtClean="0"/>
              <a:pPr>
                <a:defRPr/>
              </a:pPr>
              <a:t>97</a:t>
            </a:fld>
            <a:endParaRPr lang="tr-TR"/>
          </a:p>
        </p:txBody>
      </p:sp>
    </p:spTree>
    <p:extLst>
      <p:ext uri="{BB962C8B-B14F-4D97-AF65-F5344CB8AC3E}">
        <p14:creationId xmlns:p14="http://schemas.microsoft.com/office/powerpoint/2010/main" val="38185118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98</a:t>
            </a:fld>
            <a:endParaRPr lang="tr-TR"/>
          </a:p>
        </p:txBody>
      </p:sp>
    </p:spTree>
    <p:extLst>
      <p:ext uri="{BB962C8B-B14F-4D97-AF65-F5344CB8AC3E}">
        <p14:creationId xmlns:p14="http://schemas.microsoft.com/office/powerpoint/2010/main" val="31858282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99</a:t>
            </a:fld>
            <a:endParaRPr lang="tr-TR"/>
          </a:p>
        </p:txBody>
      </p:sp>
    </p:spTree>
    <p:extLst>
      <p:ext uri="{BB962C8B-B14F-4D97-AF65-F5344CB8AC3E}">
        <p14:creationId xmlns:p14="http://schemas.microsoft.com/office/powerpoint/2010/main" val="18755038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100</a:t>
            </a:fld>
            <a:endParaRPr lang="tr-TR"/>
          </a:p>
        </p:txBody>
      </p:sp>
    </p:spTree>
    <p:extLst>
      <p:ext uri="{BB962C8B-B14F-4D97-AF65-F5344CB8AC3E}">
        <p14:creationId xmlns:p14="http://schemas.microsoft.com/office/powerpoint/2010/main" val="2729592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a:t>The most promising medical therapy based on the literature is the LNG-IUS because of its ability to provide hormonal suppression to improve symptoms, with a low profile of adverse effects, while enabling women to maintain future fertility. The LNG-IUS releases 20 mcg of levonorgestrel daily and seems to be an effective treatment for adenomyosis. The LNG-IUS has proved to decrease symptoms of dysmenorrhea and menorrhagia, increasing the hematocrit concentration following 3 months of treatment. The use of LNG-IUS is associated with decidualization of the endometrium and is also thought to act directly on adenomyotic deposits by downregulating the estrogen receptors. This, in turn, reduces the size of adenomyotic foci, improves contractility of the uterus to decrease blood loss, and improves dysmenorrhea by reducing prostaglandin production within the endometrium. Studies have demonstrated that use of the LNG-IUS results in improvement of symptoms such as menorrhagia and dysmenorrhea, and radiologic changes in adenomyotic uterus. However, none of these studies were randomized controlled trials, and patients were not followed up after removal of the IUD. In a recent prospective randomized clinical trial, it has been reported that LNG-IUS demonstrates significant and comparable improvements in hemoglobin levels to hysterectomy in treating adenomyosis-associated menorrhagia during the first year. Although both treatments lead to improvements in health-related quality of life, LNG-IUS seems to have superior effects on psychological and social life {</a:t>
            </a:r>
            <a:r>
              <a:rPr lang="en-US" dirty="0" err="1"/>
              <a:t>Ozdegirmenci</a:t>
            </a:r>
            <a:r>
              <a:rPr lang="en-US" dirty="0"/>
              <a:t>, 2011 #40}. Therapy with the LNG-IUS may be beneficial in women who desire to conceive after removal of the IUD {Farquhar, 2006 #10;Sheng, 2009 #19;Bragheto, 2007 #21;Fedele, 2008 #20}. Adverse effects include breakthrough bleeding, headache, breast tenderness, acne, and weight gain {Garcia, 2011 #5}. </a:t>
            </a:r>
            <a:endParaRPr lang="tr-TR" dirty="0"/>
          </a:p>
          <a:p>
            <a:pPr>
              <a:defRPr/>
            </a:pPr>
            <a:endParaRPr lang="en-US" dirty="0"/>
          </a:p>
        </p:txBody>
      </p:sp>
      <p:sp>
        <p:nvSpPr>
          <p:cNvPr id="4" name="Slide Number Placeholder 3"/>
          <p:cNvSpPr>
            <a:spLocks noGrp="1"/>
          </p:cNvSpPr>
          <p:nvPr>
            <p:ph type="sldNum" sz="quarter" idx="5"/>
          </p:nvPr>
        </p:nvSpPr>
        <p:spPr/>
        <p:txBody>
          <a:bodyPr/>
          <a:lstStyle/>
          <a:p>
            <a:pPr>
              <a:defRPr/>
            </a:pPr>
            <a:fld id="{6CE4C6A1-E75F-4786-AC7E-653BB5714B87}" type="slidenum">
              <a:rPr lang="tr-TR" smtClean="0"/>
              <a:pPr>
                <a:defRPr/>
              </a:pPr>
              <a:t>101</a:t>
            </a:fld>
            <a:endParaRPr lang="tr-TR"/>
          </a:p>
        </p:txBody>
      </p:sp>
    </p:spTree>
    <p:extLst>
      <p:ext uri="{BB962C8B-B14F-4D97-AF65-F5344CB8AC3E}">
        <p14:creationId xmlns:p14="http://schemas.microsoft.com/office/powerpoint/2010/main" val="34832031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102</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1774965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000" b="0" i="0" u="none" strike="noStrike" kern="1200" baseline="0">
                <a:solidFill>
                  <a:schemeClr val="tx1"/>
                </a:solidFill>
                <a:latin typeface="Arial" charset="0"/>
                <a:ea typeface="Arial Unicode MS" pitchFamily="34" charset="-128"/>
                <a:cs typeface="Arial Unicode MS" pitchFamily="34" charset="-128"/>
              </a:rPr>
              <a:t>In fact, </a:t>
            </a:r>
            <a:r>
              <a:rPr lang="en-US" sz="1000" b="0" i="0" u="none" strike="noStrike" kern="1200" baseline="0">
                <a:solidFill>
                  <a:schemeClr val="tx1"/>
                </a:solidFill>
                <a:latin typeface="Arial" charset="0"/>
                <a:ea typeface="Arial Unicode MS" pitchFamily="34" charset="-128"/>
                <a:cs typeface="Arial Unicode MS" pitchFamily="34" charset="-128"/>
              </a:rPr>
              <a:t>experts in imaging have affirmed that TVS and MRI are similarly</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accurate as methods for diagnosing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(4, 9, 11–14),</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though TVS is a more cost-effective, less invasive, and more readily</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available tool for obstetricians and gynecologists.</a:t>
            </a:r>
            <a:endParaRPr lang="tr-TR" sz="1000" b="0" i="0" u="none" strike="noStrike" kern="1200" baseline="0">
              <a:solidFill>
                <a:schemeClr val="tx1"/>
              </a:solidFill>
              <a:latin typeface="Arial" charset="0"/>
              <a:ea typeface="Arial Unicode MS" pitchFamily="34" charset="-128"/>
              <a:cs typeface="Arial Unicode MS" pitchFamily="34" charset="-128"/>
            </a:endParaRPr>
          </a:p>
          <a:p>
            <a:endParaRPr lang="tr-TR" sz="1000" b="0" i="0" u="none" strike="noStrike" kern="1200" baseline="0">
              <a:solidFill>
                <a:schemeClr val="tx1"/>
              </a:solidFill>
              <a:latin typeface="Arial" charset="0"/>
              <a:ea typeface="Arial Unicode MS" pitchFamily="34" charset="-128"/>
              <a:cs typeface="Arial Unicode MS" pitchFamily="34" charset="-128"/>
            </a:endParaRPr>
          </a:p>
          <a:p>
            <a:r>
              <a:rPr lang="en-US" sz="1000" b="0" i="0" u="none" strike="noStrike" kern="1200" baseline="0">
                <a:solidFill>
                  <a:schemeClr val="tx1"/>
                </a:solidFill>
                <a:latin typeface="Arial" charset="0"/>
                <a:ea typeface="Arial Unicode MS" pitchFamily="34" charset="-128"/>
                <a:cs typeface="Arial Unicode MS" pitchFamily="34" charset="-128"/>
              </a:rPr>
              <a:t>There are several studies that suggest comparable diagnostic</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accuracy between MRI and TVU. A systematic review</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and a meta-analysis of data obtained with TVU and/or MRI</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with histological confirmation of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(Table 1) concluded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that both techniques showed high levels of accuracy.</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The advantage of MRI is that images produced are standard</a:t>
            </a:r>
          </a:p>
          <a:p>
            <a:r>
              <a:rPr lang="en-US" sz="1000" b="0" i="0" u="none" strike="noStrike" kern="1200" baseline="0">
                <a:solidFill>
                  <a:schemeClr val="tx1"/>
                </a:solidFill>
                <a:latin typeface="Arial" charset="0"/>
                <a:ea typeface="Arial Unicode MS" pitchFamily="34" charset="-128"/>
                <a:cs typeface="Arial Unicode MS" pitchFamily="34" charset="-128"/>
              </a:rPr>
              <a:t>and unaffected by the presence of fibroids</a:t>
            </a:r>
            <a:endParaRPr lang="tr-TR" sz="1000" b="0" i="0" u="none" strike="noStrike" kern="1200" baseline="0">
              <a:solidFill>
                <a:schemeClr val="tx1"/>
              </a:solidFill>
              <a:latin typeface="Arial" charset="0"/>
              <a:ea typeface="Arial Unicode MS" pitchFamily="34" charset="-128"/>
              <a:cs typeface="Arial Unicode MS" pitchFamily="34" charset="-128"/>
            </a:endParaRPr>
          </a:p>
          <a:p>
            <a:pPr marL="0" indent="0">
              <a:buNone/>
            </a:pPr>
            <a:endParaRPr lang="tr-TR"/>
          </a:p>
          <a:p>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120</a:t>
            </a:fld>
            <a:endParaRPr lang="en-US"/>
          </a:p>
        </p:txBody>
      </p:sp>
    </p:spTree>
    <p:extLst>
      <p:ext uri="{BB962C8B-B14F-4D97-AF65-F5344CB8AC3E}">
        <p14:creationId xmlns:p14="http://schemas.microsoft.com/office/powerpoint/2010/main" val="35710384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Overall review of the literature demonstrates that TVUS exhibits sensitivity of 53% to 89% and specificity of 50% to 99% for the diagnosis of </a:t>
            </a:r>
            <a:r>
              <a:rPr lang="en-US" err="1"/>
              <a:t>adenomyosis</a:t>
            </a:r>
            <a:r>
              <a:rPr lang="en-US"/>
              <a:t> when no fibroids are present {Garcia, 2011 #5;Bazot, 2005 #12;Dueholm, 2007 #2925;Gordts, 2008 #2398}. Sensitivity decreases to as low as 33% when </a:t>
            </a:r>
            <a:r>
              <a:rPr lang="en-US" err="1"/>
              <a:t>myomas</a:t>
            </a:r>
            <a:r>
              <a:rPr lang="en-US"/>
              <a:t> are present, in particular when the volume of the </a:t>
            </a:r>
            <a:r>
              <a:rPr lang="en-US" err="1"/>
              <a:t>myoma</a:t>
            </a:r>
            <a:r>
              <a:rPr lang="en-US"/>
              <a:t> is greater than 300 </a:t>
            </a:r>
            <a:r>
              <a:rPr lang="en-US" err="1"/>
              <a:t>mL</a:t>
            </a:r>
            <a:r>
              <a:rPr lang="en-US"/>
              <a:t> {</a:t>
            </a:r>
            <a:r>
              <a:rPr lang="en-US" err="1"/>
              <a:t>Dueholm</a:t>
            </a:r>
            <a:r>
              <a:rPr lang="en-US"/>
              <a:t>, 2007 #13}. In cases with coexistent </a:t>
            </a:r>
            <a:r>
              <a:rPr lang="en-US" err="1"/>
              <a:t>adenomyosis</a:t>
            </a:r>
            <a:r>
              <a:rPr lang="en-US"/>
              <a:t> and </a:t>
            </a:r>
            <a:r>
              <a:rPr lang="en-US" err="1"/>
              <a:t>myomas</a:t>
            </a:r>
            <a:r>
              <a:rPr lang="en-US"/>
              <a:t>, MRI demonstrated sensitivity of 67% and specificity of 82% compared with sensitivity of 87% and specificity of 100% when </a:t>
            </a:r>
            <a:r>
              <a:rPr lang="en-US" err="1"/>
              <a:t>myomas</a:t>
            </a:r>
            <a:r>
              <a:rPr lang="en-US"/>
              <a:t> were absent. In summary, TVUS is an excellent first-choice imaging method for use by experienced </a:t>
            </a:r>
            <a:r>
              <a:rPr lang="en-US" err="1"/>
              <a:t>sonographers</a:t>
            </a:r>
            <a:r>
              <a:rPr lang="en-US"/>
              <a:t>; however, MRI can be used as an adjunct in cases with coexisting uterine abnormalities. The combination of both techniques offers the highest sensitivity for preoperative diagnosis {</a:t>
            </a:r>
            <a:r>
              <a:rPr lang="en-US" err="1"/>
              <a:t>Dueholm</a:t>
            </a:r>
            <a:r>
              <a:rPr lang="en-US"/>
              <a:t>, 2007 #13;Garcia, 2011 #5}.</a:t>
            </a:r>
            <a:endParaRPr lang="tr-T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130</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a:t> SE </a:t>
            </a:r>
            <a:r>
              <a:rPr lang="tr-TR" err="1"/>
              <a:t>superficial</a:t>
            </a:r>
            <a:r>
              <a:rPr lang="tr-TR"/>
              <a:t> endometrium- BE </a:t>
            </a:r>
            <a:r>
              <a:rPr lang="tr-TR" err="1"/>
              <a:t>basal</a:t>
            </a:r>
            <a:r>
              <a:rPr lang="tr-TR"/>
              <a:t> endometrium- M </a:t>
            </a:r>
            <a:r>
              <a:rPr lang="tr-TR" err="1"/>
              <a:t>myometrium</a:t>
            </a:r>
            <a:endParaRPr lang="tr-TR"/>
          </a:p>
          <a:p>
            <a:endParaRPr lang="tr-TR"/>
          </a:p>
          <a:p>
            <a:r>
              <a:rPr lang="en-US"/>
              <a:t>While the clinical findings of </a:t>
            </a:r>
            <a:r>
              <a:rPr lang="en-US" err="1"/>
              <a:t>menorrhagia</a:t>
            </a:r>
            <a:r>
              <a:rPr lang="en-US"/>
              <a:t> and </a:t>
            </a:r>
            <a:r>
              <a:rPr lang="en-US" err="1"/>
              <a:t>dysmenorrhea</a:t>
            </a:r>
            <a:r>
              <a:rPr lang="en-US"/>
              <a:t> with an enlarged uterus suggest </a:t>
            </a:r>
            <a:r>
              <a:rPr lang="en-US" err="1"/>
              <a:t>adenomyosis</a:t>
            </a:r>
            <a:r>
              <a:rPr lang="en-US"/>
              <a:t>, the diagnosis is made by </a:t>
            </a:r>
            <a:r>
              <a:rPr lang="en-US" err="1"/>
              <a:t>histologic</a:t>
            </a:r>
            <a:r>
              <a:rPr lang="en-US"/>
              <a:t> analysis. Because of the proliferative ectopic endometrial tissue in the </a:t>
            </a:r>
            <a:r>
              <a:rPr lang="en-US" err="1"/>
              <a:t>myometrium</a:t>
            </a:r>
            <a:r>
              <a:rPr lang="en-US"/>
              <a:t>, smooth muscle cell hyperplasia and hypertrophy occur, causing an enlarged globular uterus that can be observed macroscopically. </a:t>
            </a:r>
            <a:r>
              <a:rPr lang="en-US" err="1"/>
              <a:t>Adenomyosis</a:t>
            </a:r>
            <a:r>
              <a:rPr lang="en-US"/>
              <a:t> can also arise in focal forms of circumscribed nodular aggregates of smooth muscle, endometrial glands, and </a:t>
            </a:r>
            <a:r>
              <a:rPr lang="en-US" err="1"/>
              <a:t>stroma</a:t>
            </a:r>
            <a:r>
              <a:rPr lang="en-US"/>
              <a:t>, known as </a:t>
            </a:r>
            <a:r>
              <a:rPr lang="en-US" err="1"/>
              <a:t>adenomyomas</a:t>
            </a:r>
            <a:r>
              <a:rPr lang="en-US"/>
              <a:t> or present as a </a:t>
            </a:r>
            <a:r>
              <a:rPr lang="en-US" err="1"/>
              <a:t>polypoid</a:t>
            </a:r>
            <a:r>
              <a:rPr lang="en-US"/>
              <a:t> mass within the endometrial cavity {Bergeron, 2006 #4127}. </a:t>
            </a:r>
            <a:r>
              <a:rPr lang="en-US" err="1"/>
              <a:t>Adenomyosis</a:t>
            </a:r>
            <a:r>
              <a:rPr lang="en-US"/>
              <a:t> tends to be a diffuse process arising most frequently in the posterior wall, less frequently in the anterior wall, and rarely in the </a:t>
            </a:r>
            <a:r>
              <a:rPr lang="en-US" err="1"/>
              <a:t>cornua</a:t>
            </a:r>
            <a:r>
              <a:rPr lang="en-US"/>
              <a:t> or areas near the cervical </a:t>
            </a:r>
            <a:r>
              <a:rPr lang="en-US" err="1"/>
              <a:t>os</a:t>
            </a:r>
            <a:r>
              <a:rPr lang="en-US"/>
              <a:t> {Garcia, 2011 #5}. There is no agreement on the criteria for minimal depth of invasion; however, most studies use a cutoff of 2.5 mm below the </a:t>
            </a:r>
            <a:r>
              <a:rPr lang="en-US" err="1"/>
              <a:t>basalis</a:t>
            </a:r>
            <a:r>
              <a:rPr lang="en-US"/>
              <a:t> layer {Farquhar, 2006 #4126}. Diagnostic hysteroscopy does not provide </a:t>
            </a:r>
            <a:r>
              <a:rPr lang="en-US" err="1"/>
              <a:t>pathognomonic</a:t>
            </a:r>
            <a:r>
              <a:rPr lang="en-US"/>
              <a:t> signs of </a:t>
            </a:r>
            <a:r>
              <a:rPr lang="en-US" err="1"/>
              <a:t>adenomyosis</a:t>
            </a:r>
            <a:r>
              <a:rPr lang="en-US"/>
              <a:t>, although some evidence suggest that irregular endometrium with pitting endometrial defects, altered </a:t>
            </a:r>
            <a:r>
              <a:rPr lang="en-US" err="1"/>
              <a:t>vascularization</a:t>
            </a:r>
            <a:r>
              <a:rPr lang="en-US"/>
              <a:t>, and cystic hemorrhagic lesions may be associated with the process {Fernandez, 2007 #3063}.</a:t>
            </a:r>
            <a:endParaRPr lang="tr-TR"/>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10</a:t>
            </a:fld>
            <a:endParaRPr lang="tr-T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a:solidFill>
                  <a:schemeClr val="tx1"/>
                </a:solidFill>
                <a:latin typeface="Arial" charset="0"/>
                <a:ea typeface="Arial Unicode MS" pitchFamily="34" charset="-128"/>
                <a:cs typeface="Arial Unicode MS" pitchFamily="34" charset="-128"/>
              </a:rPr>
              <a:t>More recently, evaluations were made of the use of</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three-dimensional (3D) ultrasound, which enables assessment</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of the lateral and fundal aspects of the JZ and provides</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clearer visualization of endometrial protrusion into the myometrium</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(28). Using 3D TVU, the best markers are related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to the JZ myometrium. A difference (</a:t>
            </a:r>
            <a:r>
              <a:rPr lang="en-US" sz="1000" b="0" i="0" u="none" strike="noStrike" kern="1200" baseline="0" err="1">
                <a:solidFill>
                  <a:schemeClr val="tx1"/>
                </a:solidFill>
                <a:latin typeface="Arial" charset="0"/>
                <a:ea typeface="Arial Unicode MS" pitchFamily="34" charset="-128"/>
                <a:cs typeface="Arial Unicode MS" pitchFamily="34" charset="-128"/>
              </a:rPr>
              <a:t>JZdi</a:t>
            </a:r>
            <a:r>
              <a:rPr lang="en-US" sz="1000" b="0" i="0" u="none" strike="noStrike" kern="1200" baseline="0">
                <a:solidFill>
                  <a:schemeClr val="tx1"/>
                </a:solidFill>
                <a:latin typeface="Arial" charset="0"/>
                <a:ea typeface="Arial Unicode MS" pitchFamily="34" charset="-128"/>
                <a:cs typeface="Arial Unicode MS" pitchFamily="34" charset="-128"/>
              </a:rPr>
              <a:t>) of R4 mm between</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the area of maximum thickness (</a:t>
            </a:r>
            <a:r>
              <a:rPr lang="en-US" sz="1000" b="0" i="0" u="none" strike="noStrike" kern="1200" baseline="0" err="1">
                <a:solidFill>
                  <a:schemeClr val="tx1"/>
                </a:solidFill>
                <a:latin typeface="Arial" charset="0"/>
                <a:ea typeface="Arial Unicode MS" pitchFamily="34" charset="-128"/>
                <a:cs typeface="Arial Unicode MS" pitchFamily="34" charset="-128"/>
              </a:rPr>
              <a:t>JZmax</a:t>
            </a:r>
            <a:r>
              <a:rPr lang="en-US" sz="1000" b="0" i="0" u="none" strike="noStrike" kern="1200" baseline="0">
                <a:solidFill>
                  <a:schemeClr val="tx1"/>
                </a:solidFill>
                <a:latin typeface="Arial" charset="0"/>
                <a:ea typeface="Arial Unicode MS" pitchFamily="34" charset="-128"/>
                <a:cs typeface="Arial Unicode MS" pitchFamily="34" charset="-128"/>
              </a:rPr>
              <a:t>) and the</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area of minimum thickness (</a:t>
            </a:r>
            <a:r>
              <a:rPr lang="en-US" sz="1000" b="0" i="0" u="none" strike="noStrike" kern="1200" baseline="0" err="1">
                <a:solidFill>
                  <a:schemeClr val="tx1"/>
                </a:solidFill>
                <a:latin typeface="Arial" charset="0"/>
                <a:ea typeface="Arial Unicode MS" pitchFamily="34" charset="-128"/>
                <a:cs typeface="Arial Unicode MS" pitchFamily="34" charset="-128"/>
              </a:rPr>
              <a:t>JZmin</a:t>
            </a:r>
            <a:r>
              <a:rPr lang="en-US" sz="1000" b="0" i="0" u="none" strike="noStrike" kern="1200" baseline="0">
                <a:solidFill>
                  <a:schemeClr val="tx1"/>
                </a:solidFill>
                <a:latin typeface="Arial" charset="0"/>
                <a:ea typeface="Arial Unicode MS" pitchFamily="34" charset="-128"/>
                <a:cs typeface="Arial Unicode MS" pitchFamily="34" charset="-128"/>
              </a:rPr>
              <a:t>) and its distortion and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infiltration had high sensitivity (88%) and best accuracy</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(85% and 82%, respectively). </a:t>
            </a:r>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131</a:t>
            </a:fld>
            <a:endParaRPr lang="en-US"/>
          </a:p>
        </p:txBody>
      </p:sp>
    </p:spTree>
    <p:extLst>
      <p:ext uri="{BB962C8B-B14F-4D97-AF65-F5344CB8AC3E}">
        <p14:creationId xmlns:p14="http://schemas.microsoft.com/office/powerpoint/2010/main" val="32669447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a:t>Figure 2. Adenomyosis in a 46-year-old woman. (a) Sagittal T2-weighted fast spin-echo MR image</a:t>
            </a:r>
          </a:p>
          <a:p>
            <a:r>
              <a:rPr lang="en-US"/>
              <a:t>shows an enlarged uterus with an ill-defined low-signal-intensity lesion (arrow) in the posterior myometrium.</a:t>
            </a:r>
          </a:p>
          <a:p>
            <a:r>
              <a:rPr lang="en-US"/>
              <a:t>The lesion contains multiple small high-signal-intensity areas, which represent ectopic endometrial</a:t>
            </a:r>
          </a:p>
          <a:p>
            <a:r>
              <a:rPr lang="en-US"/>
              <a:t>tissue and small cysts. (b) Sagittal T1-weighted spin-echo MR image shows high-signal-intensity spots</a:t>
            </a:r>
          </a:p>
          <a:p>
            <a:r>
              <a:rPr lang="en-US"/>
              <a:t>(arrow), which correspond to some of the small high-signal-intensity areas seen on the T2-weighted image.</a:t>
            </a:r>
          </a:p>
          <a:p>
            <a:r>
              <a:rPr lang="en-US"/>
              <a:t>The high-signal-intensity spots represent hemorrhage within the ectopic endometrial tissue.</a:t>
            </a:r>
          </a:p>
        </p:txBody>
      </p:sp>
      <p:sp>
        <p:nvSpPr>
          <p:cNvPr id="58372" name="Slide Number Placeholder 3"/>
          <p:cNvSpPr>
            <a:spLocks noGrp="1"/>
          </p:cNvSpPr>
          <p:nvPr>
            <p:ph type="sldNum" sz="quarter" idx="5"/>
          </p:nvPr>
        </p:nvSpPr>
        <p:spPr/>
        <p:txBody>
          <a:bodyPr/>
          <a:lstStyle/>
          <a:p>
            <a:pPr>
              <a:defRPr/>
            </a:pPr>
            <a:fld id="{4CFAC9A0-D08B-47C5-92C1-8EBBB1EC4231}" type="slidenum">
              <a:rPr lang="tr-TR" smtClean="0"/>
              <a:pPr>
                <a:defRPr/>
              </a:pPr>
              <a:t>138</a:t>
            </a:fld>
            <a:endParaRPr lang="tr-T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a:t>Figure 4. Adenomyosis in a 47-year-old woman. (a) Sagittal T2-weighted fast spin-echo MR image</a:t>
            </a:r>
          </a:p>
          <a:p>
            <a:r>
              <a:rPr lang="en-US"/>
              <a:t>shows an enlarged uterus with an ill-defined low-signal-intensity lesion (arrow) in the posterior myometrium.</a:t>
            </a:r>
          </a:p>
          <a:p>
            <a:r>
              <a:rPr lang="en-US"/>
              <a:t>The lesion contains multiple small high-signal-intensity areas. (b) Unenhanced (upper left), early</a:t>
            </a:r>
          </a:p>
          <a:p>
            <a:r>
              <a:rPr lang="en-US"/>
              <a:t>arterial phase (upper right), late arterial phase (lower left), and venous phase (lower right) images, obtained</a:t>
            </a:r>
          </a:p>
          <a:p>
            <a:r>
              <a:rPr lang="en-US"/>
              <a:t>with a dynamic gadolinium-enhanced three-dimensional fast spoiled gradient-echo sequence with</a:t>
            </a:r>
          </a:p>
          <a:p>
            <a:r>
              <a:rPr lang="en-US"/>
              <a:t>fat suppression, show heterogeneous and gradual enhancement of the lesion.</a:t>
            </a:r>
          </a:p>
        </p:txBody>
      </p:sp>
      <p:sp>
        <p:nvSpPr>
          <p:cNvPr id="59396" name="Slide Number Placeholder 3"/>
          <p:cNvSpPr>
            <a:spLocks noGrp="1"/>
          </p:cNvSpPr>
          <p:nvPr>
            <p:ph type="sldNum" sz="quarter" idx="5"/>
          </p:nvPr>
        </p:nvSpPr>
        <p:spPr/>
        <p:txBody>
          <a:bodyPr/>
          <a:lstStyle/>
          <a:p>
            <a:pPr>
              <a:defRPr/>
            </a:pPr>
            <a:fld id="{287F8509-425A-4159-862C-BF1416C09104}" type="slidenum">
              <a:rPr lang="tr-TR" smtClean="0"/>
              <a:pPr>
                <a:defRPr/>
              </a:pPr>
              <a:t>139</a:t>
            </a:fld>
            <a:endParaRPr lang="tr-T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a:t>Figure 6. A 52-year-old woman with hemorrhagic foci of adenomyosis. (A) An enlarged uterus</a:t>
            </a:r>
          </a:p>
          <a:p>
            <a:r>
              <a:rPr lang="en-US"/>
              <a:t>with an ill-defined mass of low signal intensity in the anterior myometrium, containing multiple</a:t>
            </a:r>
          </a:p>
          <a:p>
            <a:r>
              <a:rPr lang="en-US"/>
              <a:t>hyperintense foci (arrows) representing the ectopic endometrial tissues; (B) high intensity foci</a:t>
            </a:r>
          </a:p>
          <a:p>
            <a:r>
              <a:rPr lang="en-US"/>
              <a:t>(arrows) with hemorrhages within the ectopic endometrial tissue; (C) the surgical specimen in toto;</a:t>
            </a:r>
          </a:p>
          <a:p>
            <a:r>
              <a:rPr lang="en-US"/>
              <a:t>(D) microphotograph of an hemorrhagic area within the myometrium (sagittal T2-weighted images).</a:t>
            </a:r>
          </a:p>
          <a:p>
            <a:r>
              <a:rPr lang="en-US"/>
              <a:t>Taken with permission from [27].</a:t>
            </a:r>
          </a:p>
        </p:txBody>
      </p:sp>
      <p:sp>
        <p:nvSpPr>
          <p:cNvPr id="59396" name="Slide Number Placeholder 3"/>
          <p:cNvSpPr>
            <a:spLocks noGrp="1"/>
          </p:cNvSpPr>
          <p:nvPr>
            <p:ph type="sldNum" sz="quarter" idx="5"/>
          </p:nvPr>
        </p:nvSpPr>
        <p:spPr/>
        <p:txBody>
          <a:bodyPr/>
          <a:lstStyle/>
          <a:p>
            <a:pPr>
              <a:defRPr/>
            </a:pPr>
            <a:fld id="{ECBAE8C9-B4FB-40AB-92C8-2157CB0C43BE}" type="slidenum">
              <a:rPr lang="tr-TR" smtClean="0"/>
              <a:pPr>
                <a:defRPr/>
              </a:pPr>
              <a:t>140</a:t>
            </a:fld>
            <a:endParaRPr lang="tr-T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a:t>Figure 5. Adenomyosis with focal edema in a</a:t>
            </a:r>
          </a:p>
          <a:p>
            <a:r>
              <a:rPr lang="en-US"/>
              <a:t>54-year-old woman. (a) Sagittal T2-weighted fast</a:t>
            </a:r>
          </a:p>
          <a:p>
            <a:r>
              <a:rPr lang="en-US"/>
              <a:t>spin-echo MR image shows an enlarged uterus</a:t>
            </a:r>
          </a:p>
          <a:p>
            <a:r>
              <a:rPr lang="en-US"/>
              <a:t>with an ill-defined low-signal-intensity lesion in</a:t>
            </a:r>
          </a:p>
          <a:p>
            <a:r>
              <a:rPr lang="en-US"/>
              <a:t>the posterior myometrium. The low-signal-intensity</a:t>
            </a:r>
          </a:p>
          <a:p>
            <a:r>
              <a:rPr lang="en-US"/>
              <a:t>lesion contains a focal high-signal-intensity</a:t>
            </a:r>
          </a:p>
          <a:p>
            <a:r>
              <a:rPr lang="en-US"/>
              <a:t>masslike area (arrow). (b) On a sagittal diffusionweighted</a:t>
            </a:r>
          </a:p>
          <a:p>
            <a:r>
              <a:rPr lang="en-US"/>
              <a:t>echo-planar MR image (b = 800 sec/</a:t>
            </a:r>
          </a:p>
          <a:p>
            <a:r>
              <a:rPr lang="en-US"/>
              <a:t>mm2), the high-signal-intensity masslike area in</a:t>
            </a:r>
          </a:p>
          <a:p>
            <a:r>
              <a:rPr lang="en-US"/>
              <a:t>a shows no increase in signal intensity (arrow).</a:t>
            </a:r>
          </a:p>
          <a:p>
            <a:r>
              <a:rPr lang="en-US"/>
              <a:t>(c) On an image from MR spectroscopy, the</a:t>
            </a:r>
          </a:p>
          <a:p>
            <a:r>
              <a:rPr lang="en-US"/>
              <a:t>high-signal-intensity masslike area in a shows</a:t>
            </a:r>
          </a:p>
          <a:p>
            <a:r>
              <a:rPr lang="en-US"/>
              <a:t>a low choline peak (Cho) at 3.2 ppm. Biopsy</a:t>
            </a:r>
          </a:p>
          <a:p>
            <a:r>
              <a:rPr lang="en-US"/>
              <a:t>revealed benign adenomyotic tissue with stromal</a:t>
            </a:r>
          </a:p>
          <a:p>
            <a:r>
              <a:rPr lang="en-US"/>
              <a:t>edema. The signal intensity of the masslike area</a:t>
            </a:r>
          </a:p>
          <a:p>
            <a:r>
              <a:rPr lang="en-US"/>
              <a:t>in a decreased on follow-up T2-weighted images</a:t>
            </a:r>
          </a:p>
          <a:p>
            <a:r>
              <a:rPr lang="en-US"/>
              <a:t>obtained 3 months later.</a:t>
            </a:r>
          </a:p>
        </p:txBody>
      </p:sp>
      <p:sp>
        <p:nvSpPr>
          <p:cNvPr id="60420" name="Slide Number Placeholder 3"/>
          <p:cNvSpPr>
            <a:spLocks noGrp="1"/>
          </p:cNvSpPr>
          <p:nvPr>
            <p:ph type="sldNum" sz="quarter" idx="5"/>
          </p:nvPr>
        </p:nvSpPr>
        <p:spPr/>
        <p:txBody>
          <a:bodyPr/>
          <a:lstStyle/>
          <a:p>
            <a:pPr>
              <a:defRPr/>
            </a:pPr>
            <a:fld id="{617C7F59-8A79-4577-85CE-198838FC57F9}" type="slidenum">
              <a:rPr lang="tr-TR" smtClean="0"/>
              <a:pPr>
                <a:defRPr/>
              </a:pPr>
              <a:t>142</a:t>
            </a:fld>
            <a:endParaRPr lang="tr-T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a:t>Figure 7. Subserosal adenomyosis-like lesion (invasive solid endometriosis) in a 33-year-old woman</a:t>
            </a:r>
          </a:p>
          <a:p>
            <a:r>
              <a:rPr lang="en-US"/>
              <a:t>during different phases of the menstrual cycle. (a) Sagittal T2-weighted fast spin-echo MR image obtained</a:t>
            </a:r>
          </a:p>
          <a:p>
            <a:r>
              <a:rPr lang="en-US"/>
              <a:t>in the early proliferative phase shows decreased signal intensity of the myometrium. The boundary</a:t>
            </a:r>
          </a:p>
          <a:p>
            <a:r>
              <a:rPr lang="en-US"/>
              <a:t>between the myometrium and a subserosal adenomyosis-like lesion (arrow) is obscure. (b) Sagittal</a:t>
            </a:r>
          </a:p>
          <a:p>
            <a:r>
              <a:rPr lang="en-US"/>
              <a:t>T2-weighted fast spin-echo MR image obtained in the late secretory phase shows increased signal intensity</a:t>
            </a:r>
          </a:p>
          <a:p>
            <a:r>
              <a:rPr lang="en-US"/>
              <a:t>of the myometrium. The low-signal-intensity junctional zone and the subserosal adenomyosis-like</a:t>
            </a:r>
          </a:p>
          <a:p>
            <a:r>
              <a:rPr lang="en-US"/>
              <a:t>lesion (arrow) are clearly visualized.</a:t>
            </a:r>
            <a:endParaRPr lang="tr-TR"/>
          </a:p>
          <a:p>
            <a:endParaRPr lang="tr-TR"/>
          </a:p>
          <a:p>
            <a:r>
              <a:rPr lang="en-US"/>
              <a:t>The uterine body may show physiologic changes</a:t>
            </a:r>
          </a:p>
          <a:p>
            <a:r>
              <a:rPr lang="en-US"/>
              <a:t>during the menstrual cycle. The low-signalintensity</a:t>
            </a:r>
          </a:p>
          <a:p>
            <a:r>
              <a:rPr lang="en-US"/>
              <a:t>junctional zone and adenomyosis are</a:t>
            </a:r>
          </a:p>
          <a:p>
            <a:r>
              <a:rPr lang="en-US"/>
              <a:t>well visualized due to increased signal intensity</a:t>
            </a:r>
          </a:p>
          <a:p>
            <a:r>
              <a:rPr lang="en-US"/>
              <a:t>of the myometrium in the secretory phase (luteal</a:t>
            </a:r>
          </a:p>
          <a:p>
            <a:r>
              <a:rPr lang="en-US"/>
              <a:t>phase). Decreased signal intensity of the myometrium</a:t>
            </a:r>
          </a:p>
          <a:p>
            <a:r>
              <a:rPr lang="en-US"/>
              <a:t>in the menstrual–early proliferative phase</a:t>
            </a:r>
          </a:p>
          <a:p>
            <a:r>
              <a:rPr lang="en-US"/>
              <a:t>(follicular phase) may cause widening of the</a:t>
            </a:r>
          </a:p>
          <a:p>
            <a:r>
              <a:rPr lang="en-US"/>
              <a:t>junctional zone, which mimics diffuse adenomyosis.</a:t>
            </a:r>
          </a:p>
          <a:p>
            <a:r>
              <a:rPr lang="en-US"/>
              <a:t>Therefore, MR imaging for the evaluation of a</a:t>
            </a:r>
          </a:p>
          <a:p>
            <a:r>
              <a:rPr lang="en-US"/>
              <a:t>uterine myometrial lesion should be performed in</a:t>
            </a:r>
          </a:p>
          <a:p>
            <a:r>
              <a:rPr lang="en-US"/>
              <a:t>the late proliferative–secretory phase (Fig 7) (31).</a:t>
            </a:r>
          </a:p>
        </p:txBody>
      </p:sp>
      <p:sp>
        <p:nvSpPr>
          <p:cNvPr id="61444" name="Slide Number Placeholder 3"/>
          <p:cNvSpPr>
            <a:spLocks noGrp="1"/>
          </p:cNvSpPr>
          <p:nvPr>
            <p:ph type="sldNum" sz="quarter" idx="5"/>
          </p:nvPr>
        </p:nvSpPr>
        <p:spPr/>
        <p:txBody>
          <a:bodyPr/>
          <a:lstStyle/>
          <a:p>
            <a:pPr>
              <a:defRPr/>
            </a:pPr>
            <a:fld id="{8AD405D7-839A-4BE7-A0CF-27B47091CC69}" type="slidenum">
              <a:rPr lang="tr-TR" smtClean="0"/>
              <a:pPr>
                <a:defRPr/>
              </a:pPr>
              <a:t>143</a:t>
            </a:fld>
            <a:endParaRPr lang="tr-T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a:t>Figure 18. Adenomyotic cyst in a 46-year-old</a:t>
            </a:r>
          </a:p>
          <a:p>
            <a:r>
              <a:rPr lang="en-US"/>
              <a:t>woman. (a) Sagittal T2-weighted fast spin-echo</a:t>
            </a:r>
          </a:p>
          <a:p>
            <a:r>
              <a:rPr lang="en-US"/>
              <a:t>MR image shows a subserosal hemorrhagic cyst</a:t>
            </a:r>
          </a:p>
          <a:p>
            <a:r>
              <a:rPr lang="en-US"/>
              <a:t>(arrow). M = myoma uteri, U = uterus. (b) Axial</a:t>
            </a:r>
          </a:p>
          <a:p>
            <a:r>
              <a:rPr lang="en-US"/>
              <a:t>T1-weighted spin-echo MR image shows the</a:t>
            </a:r>
          </a:p>
          <a:p>
            <a:r>
              <a:rPr lang="en-US"/>
              <a:t>high-signal-intensity hemorrhagic cyst. Clots and</a:t>
            </a:r>
          </a:p>
          <a:p>
            <a:r>
              <a:rPr lang="en-US"/>
              <a:t>a fibrous scar (arrow) are observed in the cystic</a:t>
            </a:r>
          </a:p>
          <a:p>
            <a:r>
              <a:rPr lang="en-US"/>
              <a:t>mass. Macroscopic evaluation of the surgical</a:t>
            </a:r>
          </a:p>
          <a:p>
            <a:r>
              <a:rPr lang="en-US"/>
              <a:t>specimen revealed that the cystic mass was continuous</a:t>
            </a:r>
            <a:r>
              <a:rPr lang="tr-TR"/>
              <a:t> </a:t>
            </a:r>
            <a:r>
              <a:rPr lang="en-US"/>
              <a:t>with the myometrium, a finding suggestive</a:t>
            </a:r>
          </a:p>
          <a:p>
            <a:r>
              <a:rPr lang="en-US"/>
              <a:t>of its uterine origin. (c) Photograph of the cut</a:t>
            </a:r>
          </a:p>
          <a:p>
            <a:r>
              <a:rPr lang="en-US"/>
              <a:t>surface of the gross specimen shows that the cyst</a:t>
            </a:r>
          </a:p>
          <a:p>
            <a:r>
              <a:rPr lang="en-US"/>
              <a:t>contains chocolate-like old hemorrhagic material.</a:t>
            </a:r>
          </a:p>
        </p:txBody>
      </p:sp>
      <p:sp>
        <p:nvSpPr>
          <p:cNvPr id="62468" name="Slide Number Placeholder 3"/>
          <p:cNvSpPr>
            <a:spLocks noGrp="1"/>
          </p:cNvSpPr>
          <p:nvPr>
            <p:ph type="sldNum" sz="quarter" idx="5"/>
          </p:nvPr>
        </p:nvSpPr>
        <p:spPr/>
        <p:txBody>
          <a:bodyPr/>
          <a:lstStyle/>
          <a:p>
            <a:pPr>
              <a:defRPr/>
            </a:pPr>
            <a:fld id="{D3F80632-DCFD-44C9-856F-8987A3BA528B}" type="slidenum">
              <a:rPr lang="tr-TR" smtClean="0"/>
              <a:pPr>
                <a:defRPr/>
              </a:pPr>
              <a:t>144</a:t>
            </a:fld>
            <a:endParaRPr lang="tr-T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a:t>Figure 6. Adenomyosis in a 50-year-old woman before and after hormonal therapy with </a:t>
            </a:r>
            <a:r>
              <a:rPr lang="tr-TR"/>
              <a:t>g</a:t>
            </a:r>
            <a:r>
              <a:rPr lang="en-US"/>
              <a:t>onadotropin</a:t>
            </a:r>
            <a:r>
              <a:rPr lang="tr-TR"/>
              <a:t> </a:t>
            </a:r>
            <a:r>
              <a:rPr lang="en-US"/>
              <a:t>releasing</a:t>
            </a:r>
            <a:r>
              <a:rPr lang="tr-TR"/>
              <a:t> </a:t>
            </a:r>
            <a:r>
              <a:rPr lang="en-US"/>
              <a:t>hormone analog. (a) Axial T2-weighted fast spin-echo MR image shows adenomyosis as an illdefined</a:t>
            </a:r>
            <a:r>
              <a:rPr lang="tr-TR"/>
              <a:t> </a:t>
            </a:r>
            <a:r>
              <a:rPr lang="en-US"/>
              <a:t>heterogeneous low-signal-intensity lesion with linear or reticular high-signal-intensity areas in the</a:t>
            </a:r>
            <a:r>
              <a:rPr lang="tr-TR"/>
              <a:t> </a:t>
            </a:r>
            <a:r>
              <a:rPr lang="en-US"/>
              <a:t>anterior myometrium (arrow). (b) Axial T2-weighted fast spin-echo MR image obtained after hormonal</a:t>
            </a:r>
            <a:r>
              <a:rPr lang="tr-TR"/>
              <a:t> </a:t>
            </a:r>
            <a:r>
              <a:rPr lang="en-US"/>
              <a:t>therapy shows decreased volume and signal intensity of the area of adenomyosis (arrow).</a:t>
            </a:r>
          </a:p>
        </p:txBody>
      </p:sp>
      <p:sp>
        <p:nvSpPr>
          <p:cNvPr id="63492" name="Slide Number Placeholder 3"/>
          <p:cNvSpPr>
            <a:spLocks noGrp="1"/>
          </p:cNvSpPr>
          <p:nvPr>
            <p:ph type="sldNum" sz="quarter" idx="5"/>
          </p:nvPr>
        </p:nvSpPr>
        <p:spPr/>
        <p:txBody>
          <a:bodyPr/>
          <a:lstStyle/>
          <a:p>
            <a:pPr>
              <a:defRPr/>
            </a:pPr>
            <a:fld id="{31FB6DE3-A5DE-40F5-9A13-D2638BE1537A}" type="slidenum">
              <a:rPr lang="tr-TR" smtClean="0"/>
              <a:pPr>
                <a:defRPr/>
              </a:pPr>
              <a:t>145</a:t>
            </a:fld>
            <a:endParaRPr lang="tr-T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a:t>Figure 16. Adenomyomatous polyp (polypoid adenomyoma) in a 64-year-old woman treated with</a:t>
            </a:r>
          </a:p>
          <a:p>
            <a:r>
              <a:rPr lang="en-US"/>
              <a:t>tamoxifen. (a) Axial T2-weighted fast spin-echo MR image shows a large polypoid mass (arrow) in the</a:t>
            </a:r>
          </a:p>
          <a:p>
            <a:r>
              <a:rPr lang="en-US"/>
              <a:t>endometrial cavity. Low-signal-intensity fibrous-muscular components and high-signal-intensity cystic</a:t>
            </a:r>
          </a:p>
          <a:p>
            <a:r>
              <a:rPr lang="en-US"/>
              <a:t>dilated glands are observed. (b) Axial gadolinium-enhanced T1-weighted spin-echo MR image shows</a:t>
            </a:r>
          </a:p>
          <a:p>
            <a:r>
              <a:rPr lang="en-US"/>
              <a:t>intense enhancement of the fibrous-muscular components and no enhancement of the cystic dilated</a:t>
            </a:r>
          </a:p>
          <a:p>
            <a:r>
              <a:rPr lang="en-US"/>
              <a:t>glands in the mass (arrow).</a:t>
            </a:r>
          </a:p>
        </p:txBody>
      </p:sp>
      <p:sp>
        <p:nvSpPr>
          <p:cNvPr id="64516" name="Slide Number Placeholder 3"/>
          <p:cNvSpPr>
            <a:spLocks noGrp="1"/>
          </p:cNvSpPr>
          <p:nvPr>
            <p:ph type="sldNum" sz="quarter" idx="5"/>
          </p:nvPr>
        </p:nvSpPr>
        <p:spPr/>
        <p:txBody>
          <a:bodyPr/>
          <a:lstStyle/>
          <a:p>
            <a:pPr>
              <a:defRPr/>
            </a:pPr>
            <a:fld id="{6A9E98AF-39DC-425B-8613-87C7E3D30A80}" type="slidenum">
              <a:rPr lang="tr-TR" smtClean="0"/>
              <a:pPr>
                <a:defRPr/>
              </a:pPr>
              <a:t>146</a:t>
            </a:fld>
            <a:endParaRPr lang="tr-T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a:t>Figure 19. Adenomyosis with coexisting endometrial cancer in a 53-year-old woman. (a) Sagittal T2-</a:t>
            </a:r>
          </a:p>
          <a:p>
            <a:r>
              <a:rPr lang="en-US"/>
              <a:t>weighted fast spin-echo MR image shows a uterus with adenomyosis and endometrial thickening. Striated</a:t>
            </a:r>
          </a:p>
          <a:p>
            <a:r>
              <a:rPr lang="en-US"/>
              <a:t>high-signal-intensity areas cause pseudowidening of the endometrium (arrow), an appearance that</a:t>
            </a:r>
          </a:p>
          <a:p>
            <a:r>
              <a:rPr lang="en-US"/>
              <a:t>simulates myometrial invasion by endometrial carcinoma. (b) Sagittal diffusion-weighted echo-planar</a:t>
            </a:r>
          </a:p>
          <a:p>
            <a:r>
              <a:rPr lang="en-US"/>
              <a:t>MR image (b = 800 sec/mm2) shows the high-signal-intensity tumor margin clearly. There is no obvious</a:t>
            </a:r>
          </a:p>
          <a:p>
            <a:r>
              <a:rPr lang="en-US"/>
              <a:t>myometrial invasion (arrow).</a:t>
            </a:r>
          </a:p>
        </p:txBody>
      </p:sp>
      <p:sp>
        <p:nvSpPr>
          <p:cNvPr id="65540" name="Slide Number Placeholder 3"/>
          <p:cNvSpPr>
            <a:spLocks noGrp="1"/>
          </p:cNvSpPr>
          <p:nvPr>
            <p:ph type="sldNum" sz="quarter" idx="5"/>
          </p:nvPr>
        </p:nvSpPr>
        <p:spPr/>
        <p:txBody>
          <a:bodyPr/>
          <a:lstStyle/>
          <a:p>
            <a:pPr>
              <a:defRPr/>
            </a:pPr>
            <a:fld id="{F10F411C-E2D2-4331-8EDA-A882485702DA}" type="slidenum">
              <a:rPr lang="tr-TR" smtClean="0"/>
              <a:pPr>
                <a:defRPr/>
              </a:pPr>
              <a:t>147</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a:t> SE </a:t>
            </a:r>
            <a:r>
              <a:rPr lang="tr-TR" err="1"/>
              <a:t>superficial</a:t>
            </a:r>
            <a:r>
              <a:rPr lang="tr-TR"/>
              <a:t> endometrium- BE </a:t>
            </a:r>
            <a:r>
              <a:rPr lang="tr-TR" err="1"/>
              <a:t>basal</a:t>
            </a:r>
            <a:r>
              <a:rPr lang="tr-TR"/>
              <a:t> endometrium- M </a:t>
            </a:r>
            <a:r>
              <a:rPr lang="tr-TR" err="1"/>
              <a:t>myometrium</a:t>
            </a:r>
            <a:endParaRPr lang="tr-TR"/>
          </a:p>
          <a:p>
            <a:endParaRPr lang="tr-TR"/>
          </a:p>
          <a:p>
            <a:r>
              <a:rPr lang="en-US"/>
              <a:t>While the clinical findings of </a:t>
            </a:r>
            <a:r>
              <a:rPr lang="en-US" err="1"/>
              <a:t>menorrhagia</a:t>
            </a:r>
            <a:r>
              <a:rPr lang="en-US"/>
              <a:t> and </a:t>
            </a:r>
            <a:r>
              <a:rPr lang="en-US" err="1"/>
              <a:t>dysmenorrhea</a:t>
            </a:r>
            <a:r>
              <a:rPr lang="en-US"/>
              <a:t> with an enlarged uterus suggest </a:t>
            </a:r>
            <a:r>
              <a:rPr lang="en-US" err="1"/>
              <a:t>adenomyosis</a:t>
            </a:r>
            <a:r>
              <a:rPr lang="en-US"/>
              <a:t>, the diagnosis is made by </a:t>
            </a:r>
            <a:r>
              <a:rPr lang="en-US" err="1"/>
              <a:t>histologic</a:t>
            </a:r>
            <a:r>
              <a:rPr lang="en-US"/>
              <a:t> analysis. Because of the proliferative ectopic endometrial tissue in the </a:t>
            </a:r>
            <a:r>
              <a:rPr lang="en-US" err="1"/>
              <a:t>myometrium</a:t>
            </a:r>
            <a:r>
              <a:rPr lang="en-US"/>
              <a:t>, smooth muscle cell hyperplasia and hypertrophy occur, causing an enlarged globular uterus that can be observed macroscopically. </a:t>
            </a:r>
            <a:r>
              <a:rPr lang="en-US" err="1"/>
              <a:t>Adenomyosis</a:t>
            </a:r>
            <a:r>
              <a:rPr lang="en-US"/>
              <a:t> can also arise in focal forms of circumscribed nodular aggregates of smooth muscle, endometrial glands, and </a:t>
            </a:r>
            <a:r>
              <a:rPr lang="en-US" err="1"/>
              <a:t>stroma</a:t>
            </a:r>
            <a:r>
              <a:rPr lang="en-US"/>
              <a:t>, known as </a:t>
            </a:r>
            <a:r>
              <a:rPr lang="en-US" err="1"/>
              <a:t>adenomyomas</a:t>
            </a:r>
            <a:r>
              <a:rPr lang="en-US"/>
              <a:t> or present as a </a:t>
            </a:r>
            <a:r>
              <a:rPr lang="en-US" err="1"/>
              <a:t>polypoid</a:t>
            </a:r>
            <a:r>
              <a:rPr lang="en-US"/>
              <a:t> mass within the endometrial cavity {Bergeron, 2006 #4127}. </a:t>
            </a:r>
            <a:r>
              <a:rPr lang="en-US" err="1"/>
              <a:t>Adenomyosis</a:t>
            </a:r>
            <a:r>
              <a:rPr lang="en-US"/>
              <a:t> tends to be a diffuse process arising most frequently in the posterior wall, less frequently in the anterior wall, and rarely in the </a:t>
            </a:r>
            <a:r>
              <a:rPr lang="en-US" err="1"/>
              <a:t>cornua</a:t>
            </a:r>
            <a:r>
              <a:rPr lang="en-US"/>
              <a:t> or areas near the cervical </a:t>
            </a:r>
            <a:r>
              <a:rPr lang="en-US" err="1"/>
              <a:t>os</a:t>
            </a:r>
            <a:r>
              <a:rPr lang="en-US"/>
              <a:t> {Garcia, 2011 #5}. There is no agreement on the criteria for minimal depth of invasion; however, most studies use a cutoff of 2.5 mm below the </a:t>
            </a:r>
            <a:r>
              <a:rPr lang="en-US" err="1"/>
              <a:t>basalis</a:t>
            </a:r>
            <a:r>
              <a:rPr lang="en-US"/>
              <a:t> layer {Farquhar, 2006 #4126}. Diagnostic hysteroscopy does not provide </a:t>
            </a:r>
            <a:r>
              <a:rPr lang="en-US" err="1"/>
              <a:t>pathognomonic</a:t>
            </a:r>
            <a:r>
              <a:rPr lang="en-US"/>
              <a:t> signs of </a:t>
            </a:r>
            <a:r>
              <a:rPr lang="en-US" err="1"/>
              <a:t>adenomyosis</a:t>
            </a:r>
            <a:r>
              <a:rPr lang="en-US"/>
              <a:t>, although some evidence suggest that irregular endometrium with pitting endometrial defects, altered </a:t>
            </a:r>
            <a:r>
              <a:rPr lang="en-US" err="1"/>
              <a:t>vascularization</a:t>
            </a:r>
            <a:r>
              <a:rPr lang="en-US"/>
              <a:t>, and cystic hemorrhagic lesions may be associated with the process {Fernandez, 2007 #3063}.</a:t>
            </a:r>
            <a:endParaRPr lang="tr-TR"/>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11</a:t>
            </a:fld>
            <a:endParaRPr lang="tr-TR"/>
          </a:p>
        </p:txBody>
      </p:sp>
    </p:spTree>
    <p:extLst>
      <p:ext uri="{BB962C8B-B14F-4D97-AF65-F5344CB8AC3E}">
        <p14:creationId xmlns:p14="http://schemas.microsoft.com/office/powerpoint/2010/main" val="1298720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r>
              <a:rPr lang="en-US"/>
              <a:t>Figure 21. Malignant transformation of adenomyosis</a:t>
            </a:r>
          </a:p>
          <a:p>
            <a:r>
              <a:rPr lang="en-US"/>
              <a:t>in a 72-year-old woman. (a) Sagittal T2-</a:t>
            </a:r>
          </a:p>
          <a:p>
            <a:r>
              <a:rPr lang="en-US"/>
              <a:t>weighted fast spin-echo MR image shows an</a:t>
            </a:r>
          </a:p>
          <a:p>
            <a:r>
              <a:rPr lang="en-US"/>
              <a:t>enlarged uterus with adenomyosis. There is an</a:t>
            </a:r>
          </a:p>
          <a:p>
            <a:r>
              <a:rPr lang="en-US"/>
              <a:t>area of ill-defined high signal intensity (arrow)</a:t>
            </a:r>
          </a:p>
          <a:p>
            <a:r>
              <a:rPr lang="en-US"/>
              <a:t>in the posterior myometrium. (b) On a sagittal</a:t>
            </a:r>
          </a:p>
          <a:p>
            <a:r>
              <a:rPr lang="en-US"/>
              <a:t>gadolinium-enhanced fat-suppressed T1-weighted</a:t>
            </a:r>
          </a:p>
          <a:p>
            <a:r>
              <a:rPr lang="en-US"/>
              <a:t>spin-echo MR image, the area of ill-defined</a:t>
            </a:r>
          </a:p>
          <a:p>
            <a:r>
              <a:rPr lang="en-US"/>
              <a:t>high signal intensity in a appears as ill-defined</a:t>
            </a:r>
          </a:p>
          <a:p>
            <a:r>
              <a:rPr lang="en-US"/>
              <a:t>weakly enhancing areas (arrow). (c) On an axial</a:t>
            </a:r>
          </a:p>
          <a:p>
            <a:r>
              <a:rPr lang="en-US"/>
              <a:t>diffusion-weighted echo-planar MR image (b =</a:t>
            </a:r>
          </a:p>
          <a:p>
            <a:r>
              <a:rPr lang="en-US"/>
              <a:t>800 sec/mm2), the area of ill-defined high signal</a:t>
            </a:r>
          </a:p>
          <a:p>
            <a:r>
              <a:rPr lang="en-US"/>
              <a:t>intensity in a also appears as an ill-defined highsignal-</a:t>
            </a:r>
          </a:p>
          <a:p>
            <a:r>
              <a:rPr lang="en-US"/>
              <a:t>intensity area (arrow). The diagnosis of endometrioid</a:t>
            </a:r>
          </a:p>
          <a:p>
            <a:r>
              <a:rPr lang="en-US"/>
              <a:t>carcinoma arising from adenomyosis</a:t>
            </a:r>
          </a:p>
          <a:p>
            <a:r>
              <a:rPr lang="en-US"/>
              <a:t>was histologically confirmed.</a:t>
            </a:r>
          </a:p>
        </p:txBody>
      </p:sp>
      <p:sp>
        <p:nvSpPr>
          <p:cNvPr id="66564" name="Slide Number Placeholder 3"/>
          <p:cNvSpPr>
            <a:spLocks noGrp="1"/>
          </p:cNvSpPr>
          <p:nvPr>
            <p:ph type="sldNum" sz="quarter" idx="5"/>
          </p:nvPr>
        </p:nvSpPr>
        <p:spPr/>
        <p:txBody>
          <a:bodyPr/>
          <a:lstStyle/>
          <a:p>
            <a:pPr>
              <a:defRPr/>
            </a:pPr>
            <a:fld id="{12CADCDF-8055-4E1B-ADC2-C841157099BE}" type="slidenum">
              <a:rPr lang="tr-TR" smtClean="0"/>
              <a:pPr>
                <a:defRPr/>
              </a:pPr>
              <a:t>148</a:t>
            </a:fld>
            <a:endParaRPr lang="tr-T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Overall review of the literature demonstrates that TVUS exhibits sensitivity of 53% to 89% and specificity of 50% to 99% for the diagnosis of </a:t>
            </a:r>
            <a:r>
              <a:rPr lang="en-US" err="1"/>
              <a:t>adenomyosis</a:t>
            </a:r>
            <a:r>
              <a:rPr lang="en-US"/>
              <a:t> when no fibroids are present {Garcia, 2011 #5;Bazot, 2005 #12;Dueholm, 2007 #2925;Gordts, 2008 #2398}. Sensitivity decreases to as low as 33% when </a:t>
            </a:r>
            <a:r>
              <a:rPr lang="en-US" err="1"/>
              <a:t>myomas</a:t>
            </a:r>
            <a:r>
              <a:rPr lang="en-US"/>
              <a:t> are present, in particular when the volume of the </a:t>
            </a:r>
            <a:r>
              <a:rPr lang="en-US" err="1"/>
              <a:t>myoma</a:t>
            </a:r>
            <a:r>
              <a:rPr lang="en-US"/>
              <a:t> is greater than 300 </a:t>
            </a:r>
            <a:r>
              <a:rPr lang="en-US" err="1"/>
              <a:t>mL</a:t>
            </a:r>
            <a:r>
              <a:rPr lang="en-US"/>
              <a:t> {</a:t>
            </a:r>
            <a:r>
              <a:rPr lang="en-US" err="1"/>
              <a:t>Dueholm</a:t>
            </a:r>
            <a:r>
              <a:rPr lang="en-US"/>
              <a:t>, 2007 #13}. In cases with coexistent </a:t>
            </a:r>
            <a:r>
              <a:rPr lang="en-US" err="1"/>
              <a:t>adenomyosis</a:t>
            </a:r>
            <a:r>
              <a:rPr lang="en-US"/>
              <a:t> and </a:t>
            </a:r>
            <a:r>
              <a:rPr lang="en-US" err="1"/>
              <a:t>myomas</a:t>
            </a:r>
            <a:r>
              <a:rPr lang="en-US"/>
              <a:t>, MRI demonstrated sensitivity of 67% and specificity of 82% compared with sensitivity of 87% and specificity of 100% when </a:t>
            </a:r>
            <a:r>
              <a:rPr lang="en-US" err="1"/>
              <a:t>myomas</a:t>
            </a:r>
            <a:r>
              <a:rPr lang="en-US"/>
              <a:t> were absent. In summary, TVUS is an excellent first-choice imaging method for use by experienced </a:t>
            </a:r>
            <a:r>
              <a:rPr lang="en-US" err="1"/>
              <a:t>sonographers</a:t>
            </a:r>
            <a:r>
              <a:rPr lang="en-US"/>
              <a:t>; however, MRI can be used as an adjunct in cases with coexisting uterine abnormalities. The combination of both techniques offers the highest sensitivity for preoperative diagnosis {</a:t>
            </a:r>
            <a:r>
              <a:rPr lang="en-US" err="1"/>
              <a:t>Dueholm</a:t>
            </a:r>
            <a:r>
              <a:rPr lang="en-US"/>
              <a:t>, 2007 #13;Garcia, 2011 #5}.</a:t>
            </a:r>
            <a:endParaRPr lang="tr-TR"/>
          </a:p>
          <a:p>
            <a:endParaRPr lang="en-US"/>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150</a:t>
            </a:fld>
            <a:endParaRPr lang="tr-T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ayt Görüntüsü Yer Tutucusu 1"/>
          <p:cNvSpPr>
            <a:spLocks noGrp="1" noRot="1" noChangeAspect="1" noTextEdit="1"/>
          </p:cNvSpPr>
          <p:nvPr>
            <p:ph type="sldImg"/>
          </p:nvPr>
        </p:nvSpPr>
        <p:spPr>
          <a:ln/>
        </p:spPr>
      </p:sp>
      <p:sp>
        <p:nvSpPr>
          <p:cNvPr id="110595" name="Not Yer Tutucusu 2"/>
          <p:cNvSpPr>
            <a:spLocks noGrp="1"/>
          </p:cNvSpPr>
          <p:nvPr>
            <p:ph type="body" idx="1"/>
          </p:nvPr>
        </p:nvSpPr>
        <p:spPr>
          <a:noFill/>
          <a:ln/>
        </p:spPr>
        <p:txBody>
          <a:bodyPr/>
          <a:lstStyle/>
          <a:p>
            <a:r>
              <a:rPr lang="en-US"/>
              <a:t>Focal adenomyoma</a:t>
            </a:r>
            <a:r>
              <a:rPr lang="tr-TR"/>
              <a:t> in</a:t>
            </a:r>
            <a:r>
              <a:rPr lang="en-US"/>
              <a:t> the fundus shows the adenomyoma as a diverticulum-like outpouching (arrowhead). </a:t>
            </a:r>
            <a:endParaRPr lang="tr-TR"/>
          </a:p>
        </p:txBody>
      </p:sp>
      <p:sp>
        <p:nvSpPr>
          <p:cNvPr id="4" name="Slayt Numarası Yer Tutucusu 3"/>
          <p:cNvSpPr>
            <a:spLocks noGrp="1"/>
          </p:cNvSpPr>
          <p:nvPr>
            <p:ph type="sldNum" sz="quarter" idx="5"/>
          </p:nvPr>
        </p:nvSpPr>
        <p:spPr/>
        <p:txBody>
          <a:bodyPr/>
          <a:lstStyle/>
          <a:p>
            <a:pPr>
              <a:defRPr/>
            </a:pPr>
            <a:fld id="{C3D1DB12-9C46-4F26-8327-424F5235C2AB}" type="slidenum">
              <a:rPr lang="tr-TR" smtClean="0"/>
              <a:pPr>
                <a:defRPr/>
              </a:pPr>
              <a:t>152</a:t>
            </a:fld>
            <a:endParaRPr lang="tr-T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a:t>Nihan </a:t>
            </a:r>
            <a:r>
              <a:rPr lang="tr-TR" err="1"/>
              <a:t>Salepciler</a:t>
            </a:r>
            <a:r>
              <a:rPr lang="tr-TR"/>
              <a:t>; US on 20140113</a:t>
            </a:r>
          </a:p>
          <a:p>
            <a:r>
              <a:rPr lang="tr-TR"/>
              <a:t>31y, 3 y </a:t>
            </a:r>
            <a:r>
              <a:rPr lang="tr-TR" err="1"/>
              <a:t>inf</a:t>
            </a:r>
            <a:r>
              <a:rPr lang="tr-TR"/>
              <a:t>, 2002</a:t>
            </a:r>
            <a:r>
              <a:rPr lang="tr-TR" baseline="0"/>
              <a:t> de D&amp;C (</a:t>
            </a:r>
            <a:r>
              <a:rPr lang="tr-TR" baseline="0" err="1"/>
              <a:t>baska</a:t>
            </a:r>
            <a:r>
              <a:rPr lang="tr-TR" baseline="0"/>
              <a:t> es)</a:t>
            </a:r>
          </a:p>
          <a:p>
            <a:r>
              <a:rPr lang="tr-TR"/>
              <a:t>HSG </a:t>
            </a:r>
            <a:r>
              <a:rPr lang="tr-TR" err="1"/>
              <a:t>cekilecek</a:t>
            </a:r>
            <a:endParaRPr lang="tr-TR"/>
          </a:p>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153</a:t>
            </a:fld>
            <a:endParaRPr lang="tr-T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a:ln/>
        </p:spPr>
      </p:sp>
      <p:sp>
        <p:nvSpPr>
          <p:cNvPr id="111619" name="2 Not Yer Tutucusu"/>
          <p:cNvSpPr>
            <a:spLocks noGrp="1"/>
          </p:cNvSpPr>
          <p:nvPr>
            <p:ph type="body" idx="1"/>
          </p:nvPr>
        </p:nvSpPr>
        <p:spPr>
          <a:noFill/>
          <a:ln/>
        </p:spPr>
        <p:txBody>
          <a:bodyPr/>
          <a:lstStyle/>
          <a:p>
            <a:r>
              <a:rPr lang="tr-TR" err="1"/>
              <a:t>Histeroskopik</a:t>
            </a:r>
            <a:r>
              <a:rPr lang="tr-TR"/>
              <a:t> </a:t>
            </a:r>
            <a:r>
              <a:rPr lang="tr-TR" b="1" err="1"/>
              <a:t>patognomonik</a:t>
            </a:r>
            <a:r>
              <a:rPr lang="tr-TR" b="1"/>
              <a:t> bulgu yok</a:t>
            </a:r>
            <a:r>
              <a:rPr lang="tr-TR"/>
              <a:t>. Ancak </a:t>
            </a:r>
            <a:r>
              <a:rPr lang="tr-TR" b="1" err="1"/>
              <a:t>histopatolojik</a:t>
            </a:r>
            <a:r>
              <a:rPr lang="tr-TR" b="1"/>
              <a:t> tanıyı </a:t>
            </a:r>
            <a:r>
              <a:rPr lang="tr-TR"/>
              <a:t>kolaylaştırır.</a:t>
            </a:r>
          </a:p>
          <a:p>
            <a:r>
              <a:rPr lang="tr-TR" err="1"/>
              <a:t>Kaviteye</a:t>
            </a:r>
            <a:r>
              <a:rPr lang="tr-TR"/>
              <a:t> açılan pencereler / üzeri damarlı olabilen </a:t>
            </a:r>
            <a:r>
              <a:rPr lang="tr-TR" err="1"/>
              <a:t>kaviteye</a:t>
            </a:r>
            <a:r>
              <a:rPr lang="tr-TR"/>
              <a:t> </a:t>
            </a:r>
            <a:r>
              <a:rPr lang="tr-TR" err="1"/>
              <a:t>protubere</a:t>
            </a:r>
            <a:r>
              <a:rPr lang="tr-TR"/>
              <a:t> </a:t>
            </a:r>
            <a:r>
              <a:rPr lang="tr-TR" err="1"/>
              <a:t>subendometrial</a:t>
            </a:r>
            <a:r>
              <a:rPr lang="tr-TR"/>
              <a:t> kist / </a:t>
            </a:r>
            <a:r>
              <a:rPr lang="tr-TR" b="1" err="1"/>
              <a:t>hipervasküler</a:t>
            </a:r>
            <a:r>
              <a:rPr lang="tr-TR" b="1"/>
              <a:t> odaklar </a:t>
            </a:r>
            <a:r>
              <a:rPr lang="tr-TR"/>
              <a:t>/ </a:t>
            </a:r>
            <a:r>
              <a:rPr lang="tr-TR" err="1"/>
              <a:t>kaviteyle</a:t>
            </a:r>
            <a:r>
              <a:rPr lang="tr-TR"/>
              <a:t> ilişkili </a:t>
            </a:r>
            <a:r>
              <a:rPr lang="tr-TR" err="1"/>
              <a:t>adenomyotik</a:t>
            </a:r>
            <a:r>
              <a:rPr lang="tr-TR"/>
              <a:t> nodül </a:t>
            </a:r>
          </a:p>
          <a:p>
            <a:endParaRPr lang="tr-TR"/>
          </a:p>
          <a:p>
            <a:pPr marL="0" marR="0" indent="0" algn="l" defTabSz="914400" rtl="0" eaLnBrk="0" fontAlgn="base" latinLnBrk="0" hangingPunct="0">
              <a:lnSpc>
                <a:spcPct val="100000"/>
              </a:lnSpc>
              <a:spcBef>
                <a:spcPct val="30000"/>
              </a:spcBef>
              <a:spcAft>
                <a:spcPct val="0"/>
              </a:spcAft>
              <a:buClrTx/>
              <a:buSzTx/>
              <a:buFontTx/>
              <a:buNone/>
              <a:tabLst/>
              <a:defRPr/>
            </a:pPr>
            <a:r>
              <a:rPr lang="en-US"/>
              <a:t>Diagnostic hysteroscopy does not provide </a:t>
            </a:r>
            <a:r>
              <a:rPr lang="en-US" err="1"/>
              <a:t>pathognomonic</a:t>
            </a:r>
            <a:r>
              <a:rPr lang="en-US"/>
              <a:t> signs of </a:t>
            </a:r>
            <a:r>
              <a:rPr lang="en-US" err="1"/>
              <a:t>adenomyosis</a:t>
            </a:r>
            <a:r>
              <a:rPr lang="en-US"/>
              <a:t>, although some evidence suggest that irregular endometrium with pitting endometrial defects, altered </a:t>
            </a:r>
            <a:r>
              <a:rPr lang="en-US" err="1"/>
              <a:t>vascularization</a:t>
            </a:r>
            <a:r>
              <a:rPr lang="en-US"/>
              <a:t>, and cystic hemorrhagic lesions may be associated with the process {Fernandez, 2007 #3063}.</a:t>
            </a:r>
            <a:endParaRPr lang="tr-TR"/>
          </a:p>
          <a:p>
            <a:endParaRPr lang="tr-TR"/>
          </a:p>
        </p:txBody>
      </p:sp>
      <p:sp>
        <p:nvSpPr>
          <p:cNvPr id="111620"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3F601866-B9D8-47FA-AB8B-82FB921FA9F9}" type="slidenum">
              <a:rPr lang="tr-TR" sz="1200"/>
              <a:pPr algn="r"/>
              <a:t>154</a:t>
            </a:fld>
            <a:endParaRPr lang="tr-TR" sz="120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a:solidFill>
                  <a:schemeClr val="tx1"/>
                </a:solidFill>
                <a:latin typeface="Arial" charset="0"/>
                <a:ea typeface="Arial Unicode MS" pitchFamily="34" charset="-128"/>
                <a:cs typeface="Arial Unicode MS" pitchFamily="34" charset="-128"/>
              </a:rPr>
              <a:t>A common pathogenesis for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and endometriosis</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has been hypothesized (98–100), and it was argued that</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endometrial stroma being in direct contact with the</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underlying myometrium allows communication and interaction,</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thus facilitating endometrial invagination or invasion</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of a structurally weakened myometrium during periods of</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regeneration, healing, and </a:t>
            </a:r>
            <a:r>
              <a:rPr lang="en-US" sz="1000" b="0" i="0" u="none" strike="noStrike" kern="1200" baseline="0" err="1">
                <a:solidFill>
                  <a:schemeClr val="tx1"/>
                </a:solidFill>
                <a:latin typeface="Arial" charset="0"/>
                <a:ea typeface="Arial Unicode MS" pitchFamily="34" charset="-128"/>
                <a:cs typeface="Arial Unicode MS" pitchFamily="34" charset="-128"/>
              </a:rPr>
              <a:t>reepithelization</a:t>
            </a:r>
            <a:r>
              <a:rPr lang="en-US" sz="1000" b="0" i="0" u="none" strike="noStrike" kern="1200" baseline="0">
                <a:solidFill>
                  <a:schemeClr val="tx1"/>
                </a:solidFill>
                <a:latin typeface="Arial" charset="0"/>
                <a:ea typeface="Arial Unicode MS" pitchFamily="34" charset="-128"/>
                <a:cs typeface="Arial Unicode MS" pitchFamily="34" charset="-128"/>
              </a:rPr>
              <a:t> (101). Mechanical</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damage (41, 102) to and/or physical disruption of the</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endometrial-</a:t>
            </a:r>
            <a:r>
              <a:rPr lang="en-US" sz="1000" b="0" i="0" u="none" strike="noStrike" kern="1200" baseline="0" err="1">
                <a:solidFill>
                  <a:schemeClr val="tx1"/>
                </a:solidFill>
                <a:latin typeface="Arial" charset="0"/>
                <a:ea typeface="Arial Unicode MS" pitchFamily="34" charset="-128"/>
                <a:cs typeface="Arial Unicode MS" pitchFamily="34" charset="-128"/>
              </a:rPr>
              <a:t>myometrial</a:t>
            </a:r>
            <a:r>
              <a:rPr lang="en-US" sz="1000" b="0" i="0" u="none" strike="noStrike" kern="1200" baseline="0">
                <a:solidFill>
                  <a:schemeClr val="tx1"/>
                </a:solidFill>
                <a:latin typeface="Arial" charset="0"/>
                <a:ea typeface="Arial Unicode MS" pitchFamily="34" charset="-128"/>
                <a:cs typeface="Arial Unicode MS" pitchFamily="34" charset="-128"/>
              </a:rPr>
              <a:t> interface may be due to dysfunctional</a:t>
            </a:r>
            <a:r>
              <a:rPr lang="tr-TR" sz="1000" b="0" i="0" u="none" strike="noStrike" kern="1200" baseline="0">
                <a:solidFill>
                  <a:schemeClr val="tx1"/>
                </a:solidFill>
                <a:latin typeface="Arial" charset="0"/>
                <a:ea typeface="Arial Unicode MS" pitchFamily="34" charset="-128"/>
                <a:cs typeface="Arial Unicode MS" pitchFamily="34" charset="-128"/>
              </a:rPr>
              <a:t> uterine hyperperistalsis and/or dysfunctional </a:t>
            </a:r>
            <a:r>
              <a:rPr lang="en-US" sz="1000" b="0" i="0" u="none" strike="noStrike" kern="1200" baseline="0">
                <a:solidFill>
                  <a:schemeClr val="tx1"/>
                </a:solidFill>
                <a:latin typeface="Arial" charset="0"/>
                <a:ea typeface="Arial Unicode MS" pitchFamily="34" charset="-128"/>
                <a:cs typeface="Arial Unicode MS" pitchFamily="34" charset="-128"/>
              </a:rPr>
              <a:t>contractility of the </a:t>
            </a:r>
            <a:r>
              <a:rPr lang="en-US" sz="1000" b="0" i="0" u="none" strike="noStrike" kern="1200" baseline="0" err="1">
                <a:solidFill>
                  <a:schemeClr val="tx1"/>
                </a:solidFill>
                <a:latin typeface="Arial" charset="0"/>
                <a:ea typeface="Arial Unicode MS" pitchFamily="34" charset="-128"/>
                <a:cs typeface="Arial Unicode MS" pitchFamily="34" charset="-128"/>
              </a:rPr>
              <a:t>subendometrial</a:t>
            </a:r>
            <a:r>
              <a:rPr lang="en-US" sz="1000" b="0" i="0" u="none" strike="noStrike" kern="1200" baseline="0">
                <a:solidFill>
                  <a:schemeClr val="tx1"/>
                </a:solidFill>
                <a:latin typeface="Arial" charset="0"/>
                <a:ea typeface="Arial Unicode MS" pitchFamily="34" charset="-128"/>
                <a:cs typeface="Arial Unicode MS" pitchFamily="34" charset="-128"/>
              </a:rPr>
              <a:t> myometrium. Dislocation</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of basal endometrium may also result in endometriosis</a:t>
            </a:r>
            <a:r>
              <a:rPr lang="tr-TR" sz="1000" b="0" i="0" u="none" strike="noStrike" kern="1200" baseline="0">
                <a:solidFill>
                  <a:schemeClr val="tx1"/>
                </a:solidFill>
                <a:latin typeface="Arial" charset="0"/>
                <a:ea typeface="Arial Unicode MS" pitchFamily="34" charset="-128"/>
                <a:cs typeface="Arial Unicode MS" pitchFamily="34" charset="-128"/>
              </a:rPr>
              <a:t> through retrograde menstruation</a:t>
            </a:r>
          </a:p>
          <a:p>
            <a:endParaRPr lang="tr-TR" sz="1000" b="0" i="0" u="none" strike="noStrike" kern="1200" baseline="0">
              <a:solidFill>
                <a:schemeClr val="tx1"/>
              </a:solidFill>
              <a:latin typeface="Arial" charset="0"/>
              <a:ea typeface="Arial Unicode MS" pitchFamily="34" charset="-128"/>
              <a:cs typeface="Arial Unicode MS" pitchFamily="34" charset="-128"/>
            </a:endParaRPr>
          </a:p>
          <a:p>
            <a:pPr marL="0" indent="0">
              <a:buNone/>
            </a:pPr>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155</a:t>
            </a:fld>
            <a:endParaRPr lang="en-US"/>
          </a:p>
        </p:txBody>
      </p:sp>
    </p:spTree>
    <p:extLst>
      <p:ext uri="{BB962C8B-B14F-4D97-AF65-F5344CB8AC3E}">
        <p14:creationId xmlns:p14="http://schemas.microsoft.com/office/powerpoint/2010/main" val="360377257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a:solidFill>
                  <a:schemeClr val="tx1"/>
                </a:solidFill>
                <a:latin typeface="Arial" charset="0"/>
                <a:ea typeface="Arial Unicode MS" pitchFamily="34" charset="-128"/>
                <a:cs typeface="Arial Unicode MS" pitchFamily="34" charset="-128"/>
              </a:rPr>
              <a:t>There is no consensus on the appropriate management</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of symptomatic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in women seeking fertility.</a:t>
            </a:r>
            <a:r>
              <a:rPr lang="tr-TR" sz="1000" b="0" i="0" u="none" strike="noStrike" kern="1200" baseline="0">
                <a:solidFill>
                  <a:schemeClr val="tx1"/>
                </a:solidFill>
                <a:latin typeface="Arial" charset="0"/>
                <a:ea typeface="Arial Unicode MS" pitchFamily="34" charset="-128"/>
                <a:cs typeface="Arial Unicode MS" pitchFamily="34" charset="-128"/>
              </a:rPr>
              <a:t> This is because: </a:t>
            </a:r>
          </a:p>
          <a:p>
            <a:r>
              <a:rPr lang="en-US" sz="1000" b="0" i="0" u="none" strike="noStrike" kern="1200" baseline="0">
                <a:solidFill>
                  <a:schemeClr val="tx1"/>
                </a:solidFill>
                <a:latin typeface="Arial" charset="0"/>
                <a:ea typeface="Arial Unicode MS" pitchFamily="34" charset="-128"/>
                <a:cs typeface="Arial Unicode MS" pitchFamily="34" charset="-128"/>
              </a:rPr>
              <a:t>Given that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is widely held to be a condition associated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with </a:t>
            </a:r>
            <a:r>
              <a:rPr lang="en-US" sz="1000" b="0" i="0" u="none" strike="noStrike" kern="1200" baseline="0" err="1">
                <a:solidFill>
                  <a:schemeClr val="tx1"/>
                </a:solidFill>
                <a:latin typeface="Arial" charset="0"/>
                <a:ea typeface="Arial Unicode MS" pitchFamily="34" charset="-128"/>
                <a:cs typeface="Arial Unicode MS" pitchFamily="34" charset="-128"/>
              </a:rPr>
              <a:t>multiparity</a:t>
            </a:r>
            <a:r>
              <a:rPr lang="en-US" sz="1000" b="0" i="0" u="none" strike="noStrike" kern="1200" baseline="0">
                <a:solidFill>
                  <a:schemeClr val="tx1"/>
                </a:solidFill>
                <a:latin typeface="Arial" charset="0"/>
                <a:ea typeface="Arial Unicode MS" pitchFamily="34" charset="-128"/>
                <a:cs typeface="Arial Unicode MS" pitchFamily="34" charset="-128"/>
              </a:rPr>
              <a:t>, some authors argue that it is unrelated to subfertility</a:t>
            </a:r>
            <a:endParaRPr lang="tr-TR" sz="1000" b="0" i="0" u="none" strike="noStrike" kern="1200" baseline="0">
              <a:solidFill>
                <a:schemeClr val="tx1"/>
              </a:solidFill>
              <a:latin typeface="Arial" charset="0"/>
              <a:ea typeface="Arial Unicode MS" pitchFamily="34" charset="-128"/>
              <a:cs typeface="Arial Unicode MS" pitchFamily="34" charset="-128"/>
            </a:endParaRPr>
          </a:p>
          <a:p>
            <a:r>
              <a:rPr lang="en-US" sz="1000" b="0" i="0" u="none" strike="noStrike" kern="1200" baseline="0">
                <a:solidFill>
                  <a:schemeClr val="tx1"/>
                </a:solidFill>
                <a:latin typeface="Arial" charset="0"/>
                <a:ea typeface="Arial Unicode MS" pitchFamily="34" charset="-128"/>
                <a:cs typeface="Arial Unicode MS" pitchFamily="34" charset="-128"/>
              </a:rPr>
              <a:t>Another confounding variable is the strong association between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and endometriosis, reported to exist in 54%–90%of cases.</a:t>
            </a:r>
          </a:p>
          <a:p>
            <a:r>
              <a:rPr lang="en-US" sz="1000" b="0" i="0" u="none" strike="noStrike" kern="1200" baseline="0">
                <a:solidFill>
                  <a:schemeClr val="tx1"/>
                </a:solidFill>
                <a:latin typeface="Arial" charset="0"/>
                <a:ea typeface="Arial Unicode MS" pitchFamily="34" charset="-128"/>
                <a:cs typeface="Arial Unicode MS" pitchFamily="34" charset="-128"/>
              </a:rPr>
              <a:t>Some authors believe that the two conditions represent different stages</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of the disease, whereas others identify them as separate entities (4, 19).</a:t>
            </a:r>
          </a:p>
          <a:p>
            <a:r>
              <a:rPr lang="en-US" sz="1000" b="0" i="0" u="none" strike="noStrike" kern="1200" baseline="0">
                <a:solidFill>
                  <a:schemeClr val="tx1"/>
                </a:solidFill>
                <a:latin typeface="Arial" charset="0"/>
                <a:ea typeface="Arial Unicode MS" pitchFamily="34" charset="-128"/>
                <a:cs typeface="Arial Unicode MS" pitchFamily="34" charset="-128"/>
              </a:rPr>
              <a:t>For this reason, </a:t>
            </a:r>
            <a:r>
              <a:rPr lang="en-US" sz="1000" b="0" i="0" u="none" strike="noStrike" kern="1200" baseline="0" err="1">
                <a:solidFill>
                  <a:schemeClr val="tx1"/>
                </a:solidFill>
                <a:latin typeface="Arial" charset="0"/>
                <a:ea typeface="Arial Unicode MS" pitchFamily="34" charset="-128"/>
                <a:cs typeface="Arial Unicode MS" pitchFamily="34" charset="-128"/>
              </a:rPr>
              <a:t>themechanismsleading</a:t>
            </a:r>
            <a:r>
              <a:rPr lang="en-US" sz="1000" b="0" i="0" u="none" strike="noStrike" kern="1200" baseline="0">
                <a:solidFill>
                  <a:schemeClr val="tx1"/>
                </a:solidFill>
                <a:latin typeface="Arial" charset="0"/>
                <a:ea typeface="Arial Unicode MS" pitchFamily="34" charset="-128"/>
                <a:cs typeface="Arial Unicode MS" pitchFamily="34" charset="-128"/>
              </a:rPr>
              <a:t> to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-associated infertility</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have been explained in similar </a:t>
            </a:r>
            <a:r>
              <a:rPr lang="en-US" sz="1000" b="0" i="0" u="none" strike="noStrike" kern="1200" baseline="0" err="1">
                <a:solidFill>
                  <a:schemeClr val="tx1"/>
                </a:solidFill>
                <a:latin typeface="Arial" charset="0"/>
                <a:ea typeface="Arial Unicode MS" pitchFamily="34" charset="-128"/>
                <a:cs typeface="Arial Unicode MS" pitchFamily="34" charset="-128"/>
              </a:rPr>
              <a:t>physiopathological</a:t>
            </a:r>
            <a:r>
              <a:rPr lang="en-US" sz="1000" b="0" i="0" u="none" strike="noStrike" kern="1200" baseline="0">
                <a:solidFill>
                  <a:schemeClr val="tx1"/>
                </a:solidFill>
                <a:latin typeface="Arial" charset="0"/>
                <a:ea typeface="Arial Unicode MS" pitchFamily="34" charset="-128"/>
                <a:cs typeface="Arial Unicode MS" pitchFamily="34" charset="-128"/>
              </a:rPr>
              <a:t> terms to</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those of endometriosis (20–24). More recently, it has been suggested</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that an inadequate blood supply to the endometrium interferes with</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a:solidFill>
                  <a:schemeClr val="tx1"/>
                </a:solidFill>
                <a:latin typeface="Arial" charset="0"/>
                <a:ea typeface="Arial Unicode MS" pitchFamily="34" charset="-128"/>
                <a:cs typeface="Arial Unicode MS" pitchFamily="34" charset="-128"/>
              </a:rPr>
              <a:t>implantation (25, 26), but functional studies addressing the effects of</a:t>
            </a:r>
            <a:r>
              <a:rPr lang="tr-TR" sz="1000" b="0" i="0" u="none" strike="noStrike" kern="1200" baseline="0">
                <a:solidFill>
                  <a:schemeClr val="tx1"/>
                </a:solidFill>
                <a:latin typeface="Arial" charset="0"/>
                <a:ea typeface="Arial Unicode MS" pitchFamily="34" charset="-128"/>
                <a:cs typeface="Arial Unicode MS" pitchFamily="34" charset="-128"/>
              </a:rPr>
              <a:t> </a:t>
            </a:r>
            <a:r>
              <a:rPr lang="en-US" sz="1000" b="0" i="0" u="none" strike="noStrike" kern="1200" baseline="0" err="1">
                <a:solidFill>
                  <a:schemeClr val="tx1"/>
                </a:solidFill>
                <a:latin typeface="Arial" charset="0"/>
                <a:ea typeface="Arial Unicode MS" pitchFamily="34" charset="-128"/>
                <a:cs typeface="Arial Unicode MS" pitchFamily="34" charset="-128"/>
              </a:rPr>
              <a:t>adenomyosis</a:t>
            </a:r>
            <a:r>
              <a:rPr lang="en-US" sz="1000" b="0" i="0" u="none" strike="noStrike" kern="1200" baseline="0">
                <a:solidFill>
                  <a:schemeClr val="tx1"/>
                </a:solidFill>
                <a:latin typeface="Arial" charset="0"/>
                <a:ea typeface="Arial Unicode MS" pitchFamily="34" charset="-128"/>
                <a:cs typeface="Arial Unicode MS" pitchFamily="34" charset="-128"/>
              </a:rPr>
              <a:t> on endometrial receptivity are scarce</a:t>
            </a:r>
            <a:endParaRPr lang="tr-TR" sz="1000" b="0" i="0" u="none" strike="noStrike" kern="1200" baseline="0">
              <a:solidFill>
                <a:schemeClr val="tx1"/>
              </a:solidFill>
              <a:latin typeface="Arial" charset="0"/>
              <a:ea typeface="Arial Unicode MS" pitchFamily="34" charset="-128"/>
              <a:cs typeface="Arial Unicode MS" pitchFamily="34" charset="-128"/>
            </a:endParaRPr>
          </a:p>
          <a:p>
            <a:endParaRPr lang="tr-TR"/>
          </a:p>
        </p:txBody>
      </p:sp>
      <p:sp>
        <p:nvSpPr>
          <p:cNvPr id="4" name="Slide Number Placeholder 3"/>
          <p:cNvSpPr>
            <a:spLocks noGrp="1"/>
          </p:cNvSpPr>
          <p:nvPr>
            <p:ph type="sldNum" sz="quarter" idx="10"/>
          </p:nvPr>
        </p:nvSpPr>
        <p:spPr/>
        <p:txBody>
          <a:bodyPr/>
          <a:lstStyle/>
          <a:p>
            <a:fld id="{E202F5E9-732E-4330-A6A1-2DE496DDFB4C}" type="slidenum">
              <a:rPr lang="en-US" smtClean="0"/>
              <a:pPr/>
              <a:t>162</a:t>
            </a:fld>
            <a:endParaRPr lang="en-US"/>
          </a:p>
        </p:txBody>
      </p:sp>
    </p:spTree>
    <p:extLst>
      <p:ext uri="{BB962C8B-B14F-4D97-AF65-F5344CB8AC3E}">
        <p14:creationId xmlns:p14="http://schemas.microsoft.com/office/powerpoint/2010/main" val="35074670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Slayt Görüntüsü Yer Tutucusu"/>
          <p:cNvSpPr>
            <a:spLocks noGrp="1" noRot="1" noChangeAspect="1" noTextEdit="1"/>
          </p:cNvSpPr>
          <p:nvPr>
            <p:ph type="sldImg"/>
          </p:nvPr>
        </p:nvSpPr>
        <p:spPr>
          <a:ln/>
        </p:spPr>
      </p:sp>
      <p:sp>
        <p:nvSpPr>
          <p:cNvPr id="112643" name="2 Not Yer Tutucusu"/>
          <p:cNvSpPr>
            <a:spLocks noGrp="1"/>
          </p:cNvSpPr>
          <p:nvPr>
            <p:ph type="body" idx="1"/>
          </p:nvPr>
        </p:nvSpPr>
        <p:spPr>
          <a:noFill/>
          <a:ln/>
        </p:spPr>
        <p:txBody>
          <a:bodyPr/>
          <a:lstStyle/>
          <a:p>
            <a:r>
              <a:rPr lang="tr-TR" err="1"/>
              <a:t>Endometriosis</a:t>
            </a:r>
            <a:r>
              <a:rPr lang="tr-TR"/>
              <a:t> ve </a:t>
            </a:r>
            <a:r>
              <a:rPr lang="tr-TR" err="1"/>
              <a:t>adenomyosis</a:t>
            </a:r>
            <a:r>
              <a:rPr lang="tr-TR"/>
              <a:t> kompleks hastalıklar. Bunların oluşum mekanizmalarını anlamak tedavileri açısından önemli ama tek bir şekilde bunu izah etmek mümkün değil. Bu konuşma </a:t>
            </a:r>
            <a:r>
              <a:rPr lang="tr-TR" err="1"/>
              <a:t>junctional</a:t>
            </a:r>
            <a:r>
              <a:rPr lang="tr-TR"/>
              <a:t> </a:t>
            </a:r>
            <a:r>
              <a:rPr lang="tr-TR" err="1"/>
              <a:t>zon</a:t>
            </a:r>
            <a:r>
              <a:rPr lang="tr-TR"/>
              <a:t> üzerine kurgulandı. Anlatılanlar eksik.</a:t>
            </a:r>
          </a:p>
          <a:p>
            <a:r>
              <a:rPr lang="tr-TR" err="1"/>
              <a:t>Uterin</a:t>
            </a:r>
            <a:r>
              <a:rPr lang="tr-TR"/>
              <a:t> </a:t>
            </a:r>
            <a:r>
              <a:rPr lang="tr-TR" err="1"/>
              <a:t>peristaltik</a:t>
            </a:r>
            <a:r>
              <a:rPr lang="tr-TR"/>
              <a:t> aktivite buradan köken alır. </a:t>
            </a:r>
            <a:r>
              <a:rPr lang="tr-TR" b="1"/>
              <a:t>Aktivite </a:t>
            </a:r>
            <a:r>
              <a:rPr lang="tr-TR" b="1" err="1"/>
              <a:t>siklus</a:t>
            </a:r>
            <a:r>
              <a:rPr lang="tr-TR" b="1"/>
              <a:t> boyunca değişik </a:t>
            </a:r>
            <a:r>
              <a:rPr lang="tr-TR"/>
              <a:t>şekilde gerçekleşir. </a:t>
            </a:r>
          </a:p>
          <a:p>
            <a:pPr eaLnBrk="1" hangingPunct="1">
              <a:spcBef>
                <a:spcPct val="0"/>
              </a:spcBef>
            </a:pPr>
            <a:r>
              <a:rPr lang="tr-TR" err="1"/>
              <a:t>Junctional</a:t>
            </a:r>
            <a:r>
              <a:rPr lang="tr-TR"/>
              <a:t> </a:t>
            </a:r>
            <a:r>
              <a:rPr lang="tr-TR" err="1"/>
              <a:t>zone</a:t>
            </a:r>
            <a:r>
              <a:rPr lang="tr-TR"/>
              <a:t> aktif hareketi ile </a:t>
            </a:r>
            <a:r>
              <a:rPr lang="tr-TR" b="1"/>
              <a:t>adeta sağma şeklinde bir pompa </a:t>
            </a:r>
            <a:r>
              <a:rPr lang="tr-TR"/>
              <a:t>görevi yapar. Bu sayede </a:t>
            </a:r>
            <a:r>
              <a:rPr lang="tr-TR" err="1"/>
              <a:t>periovulatuar</a:t>
            </a:r>
            <a:r>
              <a:rPr lang="tr-TR"/>
              <a:t> dönemde yukarı doğru sağma ile spermin hızlı bir şekilde tubaya transferini sağlarken, </a:t>
            </a:r>
            <a:r>
              <a:rPr lang="tr-TR" err="1"/>
              <a:t>midluteal</a:t>
            </a:r>
            <a:r>
              <a:rPr lang="tr-TR"/>
              <a:t> fazda </a:t>
            </a:r>
            <a:r>
              <a:rPr lang="tr-TR" err="1"/>
              <a:t>fundal</a:t>
            </a:r>
            <a:r>
              <a:rPr lang="tr-TR"/>
              <a:t> </a:t>
            </a:r>
            <a:r>
              <a:rPr lang="tr-TR" err="1"/>
              <a:t>implantasyonu</a:t>
            </a:r>
            <a:r>
              <a:rPr lang="tr-TR"/>
              <a:t> ve </a:t>
            </a:r>
            <a:r>
              <a:rPr lang="tr-TR" err="1"/>
              <a:t>menstüasyonda</a:t>
            </a:r>
            <a:r>
              <a:rPr lang="tr-TR"/>
              <a:t> ise </a:t>
            </a:r>
            <a:r>
              <a:rPr lang="tr-TR" err="1"/>
              <a:t>retrograd</a:t>
            </a:r>
            <a:r>
              <a:rPr lang="tr-TR"/>
              <a:t> </a:t>
            </a:r>
            <a:r>
              <a:rPr lang="tr-TR" err="1"/>
              <a:t>menstrüasyonu</a:t>
            </a:r>
            <a:r>
              <a:rPr lang="tr-TR"/>
              <a:t> gerçekleştirir. </a:t>
            </a:r>
            <a:r>
              <a:rPr lang="tr-TR" err="1"/>
              <a:t>Trofoblast</a:t>
            </a:r>
            <a:r>
              <a:rPr lang="tr-TR"/>
              <a:t> </a:t>
            </a:r>
            <a:r>
              <a:rPr lang="tr-TR" err="1"/>
              <a:t>invazyonunda</a:t>
            </a:r>
            <a:r>
              <a:rPr lang="tr-TR"/>
              <a:t> önemli rol alır. </a:t>
            </a:r>
            <a:r>
              <a:rPr lang="tr-TR" b="1" err="1"/>
              <a:t>Junctional</a:t>
            </a:r>
            <a:r>
              <a:rPr lang="tr-TR" b="1"/>
              <a:t> </a:t>
            </a:r>
            <a:r>
              <a:rPr lang="tr-TR" b="1" err="1"/>
              <a:t>zon</a:t>
            </a:r>
            <a:r>
              <a:rPr lang="tr-TR" b="1"/>
              <a:t> sayesinde </a:t>
            </a:r>
            <a:r>
              <a:rPr lang="tr-TR" b="1" err="1"/>
              <a:t>immun</a:t>
            </a:r>
            <a:r>
              <a:rPr lang="tr-TR" b="1"/>
              <a:t> sistem tarafından yabancı olarak nitelenen embriyo ile annesi arasında </a:t>
            </a:r>
            <a:r>
              <a:rPr lang="tr-TR" b="1" err="1"/>
              <a:t>immun</a:t>
            </a:r>
            <a:r>
              <a:rPr lang="tr-TR" b="1"/>
              <a:t> reaksiyon gelişimi ile </a:t>
            </a:r>
            <a:r>
              <a:rPr lang="tr-TR" b="1" err="1"/>
              <a:t>implantasyon</a:t>
            </a:r>
            <a:r>
              <a:rPr lang="tr-TR" b="1"/>
              <a:t> ve </a:t>
            </a:r>
            <a:r>
              <a:rPr lang="tr-TR" b="1" err="1"/>
              <a:t>invazyonunu</a:t>
            </a:r>
            <a:r>
              <a:rPr lang="tr-TR" b="1"/>
              <a:t> gerçekleşebilir.</a:t>
            </a:r>
            <a:r>
              <a:rPr lang="tr-TR"/>
              <a:t> </a:t>
            </a:r>
            <a:r>
              <a:rPr lang="tr-TR" err="1"/>
              <a:t>Adenomyosisde</a:t>
            </a:r>
            <a:r>
              <a:rPr lang="tr-TR"/>
              <a:t> </a:t>
            </a:r>
            <a:r>
              <a:rPr lang="tr-TR" err="1"/>
              <a:t>juntional</a:t>
            </a:r>
            <a:r>
              <a:rPr lang="tr-TR"/>
              <a:t> </a:t>
            </a:r>
            <a:r>
              <a:rPr lang="tr-TR" err="1"/>
              <a:t>zon</a:t>
            </a:r>
            <a:r>
              <a:rPr lang="tr-TR"/>
              <a:t> </a:t>
            </a:r>
            <a:r>
              <a:rPr lang="tr-TR" err="1"/>
              <a:t>fragmantasyonuna</a:t>
            </a:r>
            <a:r>
              <a:rPr lang="tr-TR"/>
              <a:t> </a:t>
            </a:r>
            <a:r>
              <a:rPr lang="tr-TR" err="1"/>
              <a:t>sekonder</a:t>
            </a:r>
            <a:r>
              <a:rPr lang="tr-TR"/>
              <a:t> olarak </a:t>
            </a:r>
            <a:r>
              <a:rPr lang="tr-TR" err="1"/>
              <a:t>implantasyon</a:t>
            </a:r>
            <a:r>
              <a:rPr lang="tr-TR"/>
              <a:t> sonrası muhtemel </a:t>
            </a:r>
            <a:r>
              <a:rPr lang="tr-TR" b="1" err="1"/>
              <a:t>immun</a:t>
            </a:r>
            <a:r>
              <a:rPr lang="tr-TR" b="1"/>
              <a:t> toleransın gelişmemesi neticesinde</a:t>
            </a:r>
            <a:r>
              <a:rPr lang="tr-TR"/>
              <a:t> gebelik kaybı gelişimi </a:t>
            </a:r>
            <a:r>
              <a:rPr lang="tr-TR" err="1"/>
              <a:t>infertilitede</a:t>
            </a:r>
            <a:r>
              <a:rPr lang="tr-TR"/>
              <a:t> etkili olmakta ancak </a:t>
            </a:r>
            <a:r>
              <a:rPr lang="tr-TR" b="1" err="1"/>
              <a:t>hiperöstrojenemik</a:t>
            </a:r>
            <a:r>
              <a:rPr lang="tr-TR" b="1"/>
              <a:t> ortamın geçici önlenmesi geçici de olsa</a:t>
            </a:r>
            <a:r>
              <a:rPr lang="tr-TR"/>
              <a:t> bir etki azalması sağlayabiliyor. (</a:t>
            </a:r>
            <a:r>
              <a:rPr lang="tr-TR" err="1"/>
              <a:t>long</a:t>
            </a:r>
            <a:r>
              <a:rPr lang="tr-TR"/>
              <a:t>-</a:t>
            </a:r>
            <a:r>
              <a:rPr lang="tr-TR" err="1"/>
              <a:t>term</a:t>
            </a:r>
            <a:r>
              <a:rPr lang="tr-TR"/>
              <a:t> </a:t>
            </a:r>
            <a:r>
              <a:rPr lang="tr-TR" err="1"/>
              <a:t>GnRH</a:t>
            </a:r>
            <a:r>
              <a:rPr lang="tr-TR"/>
              <a:t> </a:t>
            </a:r>
            <a:r>
              <a:rPr lang="tr-TR" err="1"/>
              <a:t>analogu</a:t>
            </a:r>
            <a:r>
              <a:rPr lang="tr-TR"/>
              <a:t> IVF uygun)</a:t>
            </a:r>
          </a:p>
          <a:p>
            <a:r>
              <a:rPr lang="tr-TR"/>
              <a:t>Bu nedenle </a:t>
            </a:r>
            <a:r>
              <a:rPr lang="tr-TR" err="1"/>
              <a:t>junctional</a:t>
            </a:r>
            <a:r>
              <a:rPr lang="tr-TR"/>
              <a:t> </a:t>
            </a:r>
            <a:r>
              <a:rPr lang="tr-TR" err="1"/>
              <a:t>zonun</a:t>
            </a:r>
            <a:r>
              <a:rPr lang="tr-TR"/>
              <a:t> </a:t>
            </a:r>
            <a:r>
              <a:rPr lang="tr-TR" err="1"/>
              <a:t>defekti</a:t>
            </a:r>
            <a:r>
              <a:rPr lang="tr-TR"/>
              <a:t> ile </a:t>
            </a:r>
            <a:r>
              <a:rPr lang="tr-TR" err="1"/>
              <a:t>preeklampsi</a:t>
            </a:r>
            <a:r>
              <a:rPr lang="tr-TR"/>
              <a:t>, tekrarlayan </a:t>
            </a:r>
            <a:r>
              <a:rPr lang="tr-TR" err="1"/>
              <a:t>abortlar</a:t>
            </a:r>
            <a:r>
              <a:rPr lang="tr-TR"/>
              <a:t>, </a:t>
            </a:r>
            <a:r>
              <a:rPr lang="tr-TR" err="1"/>
              <a:t>preterm</a:t>
            </a:r>
            <a:r>
              <a:rPr lang="tr-TR"/>
              <a:t> doğum ve </a:t>
            </a:r>
            <a:r>
              <a:rPr lang="tr-TR" err="1"/>
              <a:t>kr</a:t>
            </a:r>
            <a:r>
              <a:rPr lang="tr-TR"/>
              <a:t> </a:t>
            </a:r>
            <a:r>
              <a:rPr lang="tr-TR" err="1"/>
              <a:t>plasenter</a:t>
            </a:r>
            <a:r>
              <a:rPr lang="tr-TR"/>
              <a:t> yet gelişimi sıktır. (</a:t>
            </a:r>
            <a:r>
              <a:rPr lang="tr-TR" err="1"/>
              <a:t>Joung</a:t>
            </a:r>
            <a:r>
              <a:rPr lang="tr-TR"/>
              <a:t> CM. </a:t>
            </a:r>
            <a:r>
              <a:rPr lang="tr-TR" err="1"/>
              <a:t>British</a:t>
            </a:r>
            <a:r>
              <a:rPr lang="tr-TR"/>
              <a:t> J </a:t>
            </a:r>
            <a:r>
              <a:rPr lang="tr-TR" err="1"/>
              <a:t>Obstet</a:t>
            </a:r>
            <a:r>
              <a:rPr lang="tr-TR"/>
              <a:t> </a:t>
            </a:r>
            <a:r>
              <a:rPr lang="tr-TR" err="1"/>
              <a:t>Gynecol</a:t>
            </a:r>
            <a:r>
              <a:rPr lang="tr-TR"/>
              <a:t>, 2007)</a:t>
            </a:r>
          </a:p>
          <a:p>
            <a:pPr eaLnBrk="1" hangingPunct="1">
              <a:spcBef>
                <a:spcPct val="0"/>
              </a:spcBef>
            </a:pPr>
            <a:endParaRPr lang="tr-TR"/>
          </a:p>
        </p:txBody>
      </p:sp>
      <p:sp>
        <p:nvSpPr>
          <p:cNvPr id="112644"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55F6D2EC-0E54-4151-B100-05C1BCA4E1D1}" type="slidenum">
              <a:rPr lang="tr-TR" sz="1200"/>
              <a:pPr algn="r"/>
              <a:t>164</a:t>
            </a:fld>
            <a:endParaRPr lang="tr-TR" sz="120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165</a:t>
            </a:fld>
            <a:endParaRPr lang="tr-T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a:solidFill>
                  <a:schemeClr val="tx1"/>
                </a:solidFill>
                <a:latin typeface="Times New Roman" pitchFamily="18" charset="0"/>
                <a:ea typeface="+mn-ea"/>
                <a:cs typeface="+mn-cs"/>
              </a:rPr>
              <a:t>In 262 pregnancies (248 patients) with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p>
          <a:p>
            <a:r>
              <a:rPr lang="en-US" sz="1200" kern="1200" baseline="0">
                <a:solidFill>
                  <a:schemeClr val="tx1"/>
                </a:solidFill>
                <a:latin typeface="Times New Roman" pitchFamily="18" charset="0"/>
                <a:ea typeface="+mn-ea"/>
                <a:cs typeface="+mn-cs"/>
              </a:rPr>
              <a:t>189 pregnancies (72.1%) showed pregnancy complications,</a:t>
            </a:r>
          </a:p>
          <a:p>
            <a:r>
              <a:rPr lang="en-US" sz="1200" kern="1200" baseline="0">
                <a:solidFill>
                  <a:schemeClr val="tx1"/>
                </a:solidFill>
                <a:latin typeface="Times New Roman" pitchFamily="18" charset="0"/>
                <a:ea typeface="+mn-ea"/>
                <a:cs typeface="+mn-cs"/>
              </a:rPr>
              <a:t>including abortion before 12 weeks of pregnancy</a:t>
            </a:r>
          </a:p>
          <a:p>
            <a:r>
              <a:rPr lang="en-US" sz="1200" kern="1200" baseline="0">
                <a:solidFill>
                  <a:schemeClr val="tx1"/>
                </a:solidFill>
                <a:latin typeface="Times New Roman" pitchFamily="18" charset="0"/>
                <a:ea typeface="+mn-ea"/>
                <a:cs typeface="+mn-cs"/>
              </a:rPr>
              <a:t>(14.8%), abortion after 12 weeks (9.9%), threatened</a:t>
            </a:r>
          </a:p>
          <a:p>
            <a:r>
              <a:rPr lang="en-US" sz="1200" kern="1200" baseline="0">
                <a:solidFill>
                  <a:schemeClr val="tx1"/>
                </a:solidFill>
                <a:latin typeface="Times New Roman" pitchFamily="18" charset="0"/>
                <a:ea typeface="+mn-ea"/>
                <a:cs typeface="+mn-cs"/>
              </a:rPr>
              <a:t>abortion (16.4%), preterm delivery (24.4%), threatened</a:t>
            </a:r>
          </a:p>
          <a:p>
            <a:r>
              <a:rPr lang="en-US" sz="1200" kern="1200" baseline="0">
                <a:solidFill>
                  <a:schemeClr val="tx1"/>
                </a:solidFill>
                <a:latin typeface="Times New Roman" pitchFamily="18" charset="0"/>
                <a:ea typeface="+mn-ea"/>
                <a:cs typeface="+mn-cs"/>
              </a:rPr>
              <a:t>preterm delivery (22.5%), fetal growth restriction</a:t>
            </a:r>
          </a:p>
          <a:p>
            <a:r>
              <a:rPr lang="en-US" sz="1200" kern="1200" baseline="0">
                <a:solidFill>
                  <a:schemeClr val="tx1"/>
                </a:solidFill>
                <a:latin typeface="Times New Roman" pitchFamily="18" charset="0"/>
                <a:ea typeface="+mn-ea"/>
                <a:cs typeface="+mn-cs"/>
              </a:rPr>
              <a:t>(11.8%), pregnancy-induced hypertension (9.9%),</a:t>
            </a:r>
          </a:p>
          <a:p>
            <a:r>
              <a:rPr lang="en-US" sz="1200" kern="1200" baseline="0">
                <a:solidFill>
                  <a:schemeClr val="tx1"/>
                </a:solidFill>
                <a:latin typeface="Times New Roman" pitchFamily="18" charset="0"/>
                <a:ea typeface="+mn-ea"/>
                <a:cs typeface="+mn-cs"/>
              </a:rPr>
              <a:t>intrauterine infection (7.3%), cervical incompetency</a:t>
            </a:r>
          </a:p>
          <a:p>
            <a:r>
              <a:rPr lang="en-US" sz="1200" kern="1200" baseline="0">
                <a:solidFill>
                  <a:schemeClr val="tx1"/>
                </a:solidFill>
                <a:latin typeface="Times New Roman" pitchFamily="18" charset="0"/>
                <a:ea typeface="+mn-ea"/>
                <a:cs typeface="+mn-cs"/>
              </a:rPr>
              <a:t>(5.3%), preterm rupture of membranes (4.6%), placenta</a:t>
            </a:r>
          </a:p>
          <a:p>
            <a:r>
              <a:rPr lang="en-US" sz="1200" kern="1200" baseline="0" err="1">
                <a:solidFill>
                  <a:schemeClr val="tx1"/>
                </a:solidFill>
                <a:latin typeface="Times New Roman" pitchFamily="18" charset="0"/>
                <a:ea typeface="+mn-ea"/>
                <a:cs typeface="+mn-cs"/>
              </a:rPr>
              <a:t>previa</a:t>
            </a:r>
            <a:r>
              <a:rPr lang="en-US" sz="1200" kern="1200" baseline="0">
                <a:solidFill>
                  <a:schemeClr val="tx1"/>
                </a:solidFill>
                <a:latin typeface="Times New Roman" pitchFamily="18" charset="0"/>
                <a:ea typeface="+mn-ea"/>
                <a:cs typeface="+mn-cs"/>
              </a:rPr>
              <a:t> (2.7%), </a:t>
            </a:r>
            <a:r>
              <a:rPr lang="en-US" sz="1200" kern="1200" baseline="0" err="1">
                <a:solidFill>
                  <a:schemeClr val="tx1"/>
                </a:solidFill>
                <a:latin typeface="Times New Roman" pitchFamily="18" charset="0"/>
                <a:ea typeface="+mn-ea"/>
                <a:cs typeface="+mn-cs"/>
              </a:rPr>
              <a:t>atonic</a:t>
            </a:r>
            <a:r>
              <a:rPr lang="en-US" sz="1200" kern="1200" baseline="0">
                <a:solidFill>
                  <a:schemeClr val="tx1"/>
                </a:solidFill>
                <a:latin typeface="Times New Roman" pitchFamily="18" charset="0"/>
                <a:ea typeface="+mn-ea"/>
                <a:cs typeface="+mn-cs"/>
              </a:rPr>
              <a:t> bleeding (1.5%), intrauterine fetal</a:t>
            </a:r>
          </a:p>
          <a:p>
            <a:r>
              <a:rPr lang="en-US" sz="1200" kern="1200" baseline="0">
                <a:solidFill>
                  <a:schemeClr val="tx1"/>
                </a:solidFill>
                <a:latin typeface="Times New Roman" pitchFamily="18" charset="0"/>
                <a:ea typeface="+mn-ea"/>
                <a:cs typeface="+mn-cs"/>
              </a:rPr>
              <a:t>death (1.5%), uterine rupture (0.4%), and </a:t>
            </a:r>
            <a:r>
              <a:rPr lang="en-US" sz="1200" kern="1200" baseline="0" err="1">
                <a:solidFill>
                  <a:schemeClr val="tx1"/>
                </a:solidFill>
                <a:latin typeface="Times New Roman" pitchFamily="18" charset="0"/>
                <a:ea typeface="+mn-ea"/>
                <a:cs typeface="+mn-cs"/>
              </a:rPr>
              <a:t>abruptio</a:t>
            </a:r>
            <a:r>
              <a:rPr lang="en-US" sz="1200" kern="1200" baseline="0">
                <a:solidFill>
                  <a:schemeClr val="tx1"/>
                </a:solidFill>
                <a:latin typeface="Times New Roman" pitchFamily="18" charset="0"/>
                <a:ea typeface="+mn-ea"/>
                <a:cs typeface="+mn-cs"/>
              </a:rPr>
              <a:t> </a:t>
            </a:r>
            <a:r>
              <a:rPr lang="en-US" sz="1200" kern="1200" baseline="0" err="1">
                <a:solidFill>
                  <a:schemeClr val="tx1"/>
                </a:solidFill>
                <a:latin typeface="Times New Roman" pitchFamily="18" charset="0"/>
                <a:ea typeface="+mn-ea"/>
                <a:cs typeface="+mn-cs"/>
              </a:rPr>
              <a:t>placentae</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(0.4%). The rates of pregnancy complications</a:t>
            </a:r>
          </a:p>
          <a:p>
            <a:r>
              <a:rPr lang="en-US" sz="1200" kern="1200" baseline="0">
                <a:solidFill>
                  <a:schemeClr val="tx1"/>
                </a:solidFill>
                <a:latin typeface="Times New Roman" pitchFamily="18" charset="0"/>
                <a:ea typeface="+mn-ea"/>
                <a:cs typeface="+mn-cs"/>
              </a:rPr>
              <a:t>were higher in the diffuse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compared</a:t>
            </a:r>
          </a:p>
          <a:p>
            <a:r>
              <a:rPr lang="en-US" sz="1200" kern="1200" baseline="0">
                <a:solidFill>
                  <a:schemeClr val="tx1"/>
                </a:solidFill>
                <a:latin typeface="Times New Roman" pitchFamily="18" charset="0"/>
                <a:ea typeface="+mn-ea"/>
                <a:cs typeface="+mn-cs"/>
              </a:rPr>
              <a:t>with the focal type, especially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de-DE" sz="1200" kern="1200" baseline="0" err="1">
                <a:solidFill>
                  <a:schemeClr val="tx1"/>
                </a:solidFill>
                <a:latin typeface="Times New Roman" pitchFamily="18" charset="0"/>
                <a:ea typeface="+mn-ea"/>
                <a:cs typeface="+mn-cs"/>
              </a:rPr>
              <a:t>hypertension</a:t>
            </a:r>
            <a:r>
              <a:rPr lang="de-DE" sz="1200" kern="1200" baseline="0">
                <a:solidFill>
                  <a:schemeClr val="tx1"/>
                </a:solidFill>
                <a:latin typeface="Times New Roman" pitchFamily="18" charset="0"/>
                <a:ea typeface="+mn-ea"/>
                <a:cs typeface="+mn-cs"/>
              </a:rPr>
              <a:t> (13.8% </a:t>
            </a:r>
            <a:r>
              <a:rPr lang="de-DE" sz="1200" kern="1200" baseline="0" err="1">
                <a:solidFill>
                  <a:schemeClr val="tx1"/>
                </a:solidFill>
                <a:latin typeface="Times New Roman" pitchFamily="18" charset="0"/>
                <a:ea typeface="+mn-ea"/>
                <a:cs typeface="+mn-cs"/>
              </a:rPr>
              <a:t>vs</a:t>
            </a:r>
            <a:r>
              <a:rPr lang="de-DE" sz="1200" kern="1200" baseline="0">
                <a:solidFill>
                  <a:schemeClr val="tx1"/>
                </a:solidFill>
                <a:latin typeface="Times New Roman" pitchFamily="18" charset="0"/>
                <a:ea typeface="+mn-ea"/>
                <a:cs typeface="+mn-cs"/>
              </a:rPr>
              <a:t> 5.1%) and intrauterine</a:t>
            </a:r>
          </a:p>
          <a:p>
            <a:r>
              <a:rPr lang="en-US" sz="1200" kern="1200" baseline="0">
                <a:solidFill>
                  <a:schemeClr val="tx1"/>
                </a:solidFill>
                <a:latin typeface="Times New Roman" pitchFamily="18" charset="0"/>
                <a:ea typeface="+mn-ea"/>
                <a:cs typeface="+mn-cs"/>
              </a:rPr>
              <a:t>infection (10.9% </a:t>
            </a:r>
            <a:r>
              <a:rPr lang="en-US" sz="1200" kern="1200" baseline="0" err="1">
                <a:solidFill>
                  <a:schemeClr val="tx1"/>
                </a:solidFill>
                <a:latin typeface="Times New Roman" pitchFamily="18" charset="0"/>
                <a:ea typeface="+mn-ea"/>
                <a:cs typeface="+mn-cs"/>
              </a:rPr>
              <a:t>vs</a:t>
            </a:r>
            <a:r>
              <a:rPr lang="en-US" sz="1200" kern="1200" baseline="0">
                <a:solidFill>
                  <a:schemeClr val="tx1"/>
                </a:solidFill>
                <a:latin typeface="Times New Roman" pitchFamily="18" charset="0"/>
                <a:ea typeface="+mn-ea"/>
                <a:cs typeface="+mn-cs"/>
              </a:rPr>
              <a:t> 2.0%). In the focal type, the rates of</a:t>
            </a:r>
          </a:p>
          <a:p>
            <a:r>
              <a:rPr lang="en-US" sz="1200" kern="1200" baseline="0">
                <a:solidFill>
                  <a:schemeClr val="tx1"/>
                </a:solidFill>
                <a:latin typeface="Times New Roman" pitchFamily="18" charset="0"/>
                <a:ea typeface="+mn-ea"/>
                <a:cs typeface="+mn-cs"/>
              </a:rPr>
              <a:t>pregnancy complications were not affected by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 the diffuse type,</a:t>
            </a:r>
          </a:p>
          <a:p>
            <a:r>
              <a:rPr lang="en-US" sz="1200" kern="1200" baseline="0">
                <a:solidFill>
                  <a:schemeClr val="tx1"/>
                </a:solidFill>
                <a:latin typeface="Times New Roman" pitchFamily="18" charset="0"/>
                <a:ea typeface="+mn-ea"/>
                <a:cs typeface="+mn-cs"/>
              </a:rPr>
              <a:t>however, the rates of abortion after 12 weeks, preterm</a:t>
            </a:r>
          </a:p>
          <a:p>
            <a:r>
              <a:rPr lang="en-US" sz="1200" kern="1200" baseline="0">
                <a:solidFill>
                  <a:schemeClr val="tx1"/>
                </a:solidFill>
                <a:latin typeface="Times New Roman" pitchFamily="18" charset="0"/>
                <a:ea typeface="+mn-ea"/>
                <a:cs typeface="+mn-cs"/>
              </a:rPr>
              <a:t>delivery, threatened preterm delivery, fetal growth</a:t>
            </a:r>
          </a:p>
          <a:p>
            <a:r>
              <a:rPr lang="en-US" sz="1200" kern="1200" baseline="0">
                <a:solidFill>
                  <a:schemeClr val="tx1"/>
                </a:solidFill>
                <a:latin typeface="Times New Roman" pitchFamily="18" charset="0"/>
                <a:ea typeface="+mn-ea"/>
                <a:cs typeface="+mn-cs"/>
              </a:rPr>
              <a:t>restriction, pregnancy-induced hypertension and</a:t>
            </a:r>
          </a:p>
          <a:p>
            <a:r>
              <a:rPr lang="en-US" sz="1200" kern="1200" baseline="0">
                <a:solidFill>
                  <a:schemeClr val="tx1"/>
                </a:solidFill>
                <a:latin typeface="Times New Roman" pitchFamily="18" charset="0"/>
                <a:ea typeface="+mn-ea"/>
                <a:cs typeface="+mn-cs"/>
              </a:rPr>
              <a:t>intrauterine infection were decreased after surgical</a:t>
            </a:r>
          </a:p>
          <a:p>
            <a:r>
              <a:rPr lang="en-US" sz="1200" kern="1200" baseline="0">
                <a:solidFill>
                  <a:schemeClr val="tx1"/>
                </a:solidFill>
                <a:latin typeface="Times New Roman" pitchFamily="18" charset="0"/>
                <a:ea typeface="+mn-ea"/>
                <a:cs typeface="+mn-cs"/>
              </a:rPr>
              <a:t>pre-treatment 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tr-TR" sz="1200" kern="1200" baseline="0">
              <a:solidFill>
                <a:schemeClr val="tx1"/>
              </a:solidFill>
              <a:latin typeface="Times New Roman" pitchFamily="18" charset="0"/>
              <a:ea typeface="+mn-ea"/>
              <a:cs typeface="+mn-cs"/>
            </a:endParaRPr>
          </a:p>
          <a:p>
            <a:endParaRPr lang="tr-TR" sz="1200" kern="1200" baseline="0">
              <a:solidFill>
                <a:schemeClr val="tx1"/>
              </a:solidFill>
              <a:latin typeface="Times New Roman" pitchFamily="18" charset="0"/>
              <a:ea typeface="+mn-ea"/>
              <a:cs typeface="+mn-cs"/>
            </a:endParaRPr>
          </a:p>
          <a:p>
            <a:r>
              <a:rPr lang="en-US" sz="1200" b="1" kern="1200" baseline="0">
                <a:solidFill>
                  <a:schemeClr val="tx1"/>
                </a:solidFill>
                <a:latin typeface="Times New Roman" pitchFamily="18" charset="0"/>
                <a:ea typeface="+mn-ea"/>
                <a:cs typeface="+mn-cs"/>
              </a:rPr>
              <a:t>Conclusion</a:t>
            </a:r>
          </a:p>
          <a:p>
            <a:r>
              <a:rPr lang="en-US" sz="1200" kern="1200" baseline="0">
                <a:solidFill>
                  <a:schemeClr val="tx1"/>
                </a:solidFill>
                <a:latin typeface="Times New Roman" pitchFamily="18" charset="0"/>
                <a:ea typeface="+mn-ea"/>
                <a:cs typeface="+mn-cs"/>
              </a:rPr>
              <a:t>The management policy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has not been established. The pregnancy</a:t>
            </a:r>
          </a:p>
          <a:p>
            <a:r>
              <a:rPr lang="en-US" sz="1200" kern="1200" baseline="0">
                <a:solidFill>
                  <a:schemeClr val="tx1"/>
                </a:solidFill>
                <a:latin typeface="Times New Roman" pitchFamily="18" charset="0"/>
                <a:ea typeface="+mn-ea"/>
                <a:cs typeface="+mn-cs"/>
              </a:rPr>
              <a:t>rate of infertility treatment for infertile women with</a:t>
            </a:r>
          </a:p>
          <a:p>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is about 40%. There were no data to</a:t>
            </a:r>
          </a:p>
          <a:p>
            <a:r>
              <a:rPr lang="en-US" sz="1200" kern="1200" baseline="0">
                <a:solidFill>
                  <a:schemeClr val="tx1"/>
                </a:solidFill>
                <a:latin typeface="Times New Roman" pitchFamily="18" charset="0"/>
                <a:ea typeface="+mn-ea"/>
                <a:cs typeface="+mn-cs"/>
              </a:rPr>
              <a:t>suggest that medication or surgery as a pre-treatment</a:t>
            </a:r>
          </a:p>
          <a:p>
            <a:r>
              <a:rPr lang="en-US" sz="1200" kern="1200" baseline="0">
                <a:solidFill>
                  <a:schemeClr val="tx1"/>
                </a:solidFill>
                <a:latin typeface="Times New Roman" pitchFamily="18" charset="0"/>
                <a:ea typeface="+mn-ea"/>
                <a:cs typeface="+mn-cs"/>
              </a:rPr>
              <a:t>for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 increased pregnancy rate in infertile</a:t>
            </a:r>
          </a:p>
          <a:p>
            <a:r>
              <a:rPr lang="en-US" sz="1200" kern="1200" baseline="0">
                <a:solidFill>
                  <a:schemeClr val="tx1"/>
                </a:solidFill>
                <a:latin typeface="Times New Roman" pitchFamily="18" charset="0"/>
                <a:ea typeface="+mn-ea"/>
                <a:cs typeface="+mn-cs"/>
              </a:rPr>
              <a:t>women. We should be careful in management of pregnant</a:t>
            </a:r>
          </a:p>
          <a:p>
            <a:r>
              <a:rPr lang="en-US" sz="1200" kern="1200" baseline="0">
                <a:solidFill>
                  <a:schemeClr val="tx1"/>
                </a:solidFill>
                <a:latin typeface="Times New Roman" pitchFamily="18" charset="0"/>
                <a:ea typeface="+mn-ea"/>
                <a:cs typeface="+mn-cs"/>
              </a:rPr>
              <a:t>women with the diffuse type of </a:t>
            </a:r>
            <a:r>
              <a:rPr lang="en-US" sz="1200" kern="1200" baseline="0" err="1">
                <a:solidFill>
                  <a:schemeClr val="tx1"/>
                </a:solidFill>
                <a:latin typeface="Times New Roman" pitchFamily="18" charset="0"/>
                <a:ea typeface="+mn-ea"/>
                <a:cs typeface="+mn-cs"/>
              </a:rPr>
              <a:t>adenomyosis</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because of high complication rates in </a:t>
            </a:r>
            <a:r>
              <a:rPr lang="en-US" sz="1200" kern="1200" baseline="0" err="1">
                <a:solidFill>
                  <a:schemeClr val="tx1"/>
                </a:solidFill>
                <a:latin typeface="Times New Roman" pitchFamily="18" charset="0"/>
                <a:ea typeface="+mn-ea"/>
                <a:cs typeface="+mn-cs"/>
              </a:rPr>
              <a:t>pregnancyinduced</a:t>
            </a:r>
            <a:endParaRPr lang="en-US" sz="1200" kern="1200" baseline="0">
              <a:solidFill>
                <a:schemeClr val="tx1"/>
              </a:solidFill>
              <a:latin typeface="Times New Roman" pitchFamily="18" charset="0"/>
              <a:ea typeface="+mn-ea"/>
              <a:cs typeface="+mn-cs"/>
            </a:endParaRPr>
          </a:p>
          <a:p>
            <a:r>
              <a:rPr lang="en-US" sz="1200" kern="1200" baseline="0">
                <a:solidFill>
                  <a:schemeClr val="tx1"/>
                </a:solidFill>
                <a:latin typeface="Times New Roman" pitchFamily="18" charset="0"/>
                <a:ea typeface="+mn-ea"/>
                <a:cs typeface="+mn-cs"/>
              </a:rPr>
              <a:t>hypertension and intrauterine infection compared</a:t>
            </a:r>
          </a:p>
          <a:p>
            <a:r>
              <a:rPr lang="en-US" sz="1200" kern="1200" baseline="0">
                <a:solidFill>
                  <a:schemeClr val="tx1"/>
                </a:solidFill>
                <a:latin typeface="Times New Roman" pitchFamily="18" charset="0"/>
                <a:ea typeface="+mn-ea"/>
                <a:cs typeface="+mn-cs"/>
              </a:rPr>
              <a:t>with the focal type of </a:t>
            </a:r>
            <a:r>
              <a:rPr lang="en-US" sz="1200" kern="1200" baseline="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167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5"/>
          <p:cNvSpPr>
            <a:spLocks/>
          </p:cNvSpPr>
          <p:nvPr/>
        </p:nvSpPr>
        <p:spPr bwMode="auto">
          <a:xfrm>
            <a:off x="690563" y="3340100"/>
            <a:ext cx="7654925" cy="487363"/>
          </a:xfrm>
          <a:custGeom>
            <a:avLst/>
            <a:gdLst/>
            <a:ahLst/>
            <a:cxnLst>
              <a:cxn ang="0">
                <a:pos x="190" y="127"/>
              </a:cxn>
              <a:cxn ang="0">
                <a:pos x="2398" y="0"/>
              </a:cxn>
              <a:cxn ang="0">
                <a:pos x="4821" y="127"/>
              </a:cxn>
              <a:cxn ang="0">
                <a:pos x="4821" y="200"/>
              </a:cxn>
              <a:cxn ang="0">
                <a:pos x="4821" y="274"/>
              </a:cxn>
              <a:cxn ang="0">
                <a:pos x="803" y="306"/>
              </a:cxn>
              <a:cxn ang="0">
                <a:pos x="0" y="281"/>
              </a:cxn>
              <a:cxn ang="0">
                <a:pos x="190" y="127"/>
              </a:cxn>
            </a:cxnLst>
            <a:rect l="0" t="0" r="r" b="b"/>
            <a:pathLst>
              <a:path w="4822" h="307">
                <a:moveTo>
                  <a:pt x="190" y="127"/>
                </a:moveTo>
                <a:lnTo>
                  <a:pt x="2398" y="0"/>
                </a:lnTo>
                <a:lnTo>
                  <a:pt x="4821" y="127"/>
                </a:lnTo>
                <a:lnTo>
                  <a:pt x="4821" y="200"/>
                </a:lnTo>
                <a:lnTo>
                  <a:pt x="4821" y="274"/>
                </a:lnTo>
                <a:lnTo>
                  <a:pt x="803" y="306"/>
                </a:lnTo>
                <a:lnTo>
                  <a:pt x="0" y="281"/>
                </a:lnTo>
                <a:lnTo>
                  <a:pt x="190" y="127"/>
                </a:lnTo>
              </a:path>
            </a:pathLst>
          </a:custGeom>
          <a:solidFill>
            <a:schemeClr val="hlink">
              <a:alpha val="50000"/>
            </a:schemeClr>
          </a:solidFill>
          <a:ln w="9525" cap="rnd">
            <a:noFill/>
            <a:round/>
            <a:headEnd/>
            <a:tailEnd/>
          </a:ln>
          <a:effectLst/>
        </p:spPr>
        <p:txBody>
          <a:bodyPr/>
          <a:lstStyle/>
          <a:p>
            <a:pPr eaLnBrk="0" hangingPunct="0">
              <a:defRPr/>
            </a:pPr>
            <a:endParaRPr lang="tr-TR">
              <a:effectLst>
                <a:outerShdw blurRad="38100" dist="38100" dir="2700000" algn="tl">
                  <a:srgbClr val="000000">
                    <a:alpha val="43137"/>
                  </a:srgbClr>
                </a:outerShdw>
              </a:effectLst>
              <a:cs typeface="+mn-cs"/>
            </a:endParaRPr>
          </a:p>
        </p:txBody>
      </p:sp>
      <p:sp>
        <p:nvSpPr>
          <p:cNvPr id="3078" name="Rectangle 6"/>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9" name="Rectangle 7"/>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
          <p:cNvSpPr>
            <a:spLocks noGrp="1" noChangeArrowheads="1"/>
          </p:cNvSpPr>
          <p:nvPr>
            <p:ph type="dt" sz="quarter" idx="10"/>
          </p:nvPr>
        </p:nvSpPr>
        <p:spPr/>
        <p:txBody>
          <a:bodyPr/>
          <a:lstStyle>
            <a:lvl1pPr>
              <a:defRPr/>
            </a:lvl1pPr>
          </a:lstStyle>
          <a:p>
            <a:pPr>
              <a:defRPr/>
            </a:pPr>
            <a:endParaRPr lang="tr-TR"/>
          </a:p>
        </p:txBody>
      </p:sp>
      <p:sp>
        <p:nvSpPr>
          <p:cNvPr id="6" name="Rectangle 3"/>
          <p:cNvSpPr>
            <a:spLocks noGrp="1" noChangeArrowheads="1"/>
          </p:cNvSpPr>
          <p:nvPr>
            <p:ph type="ftr" sz="quarter" idx="11"/>
          </p:nvPr>
        </p:nvSpPr>
        <p:spPr/>
        <p:txBody>
          <a:bodyPr/>
          <a:lstStyle>
            <a:lvl1pPr>
              <a:defRPr/>
            </a:lvl1pPr>
          </a:lstStyle>
          <a:p>
            <a:pPr>
              <a:defRPr/>
            </a:pPr>
            <a:endParaRPr lang="tr-TR"/>
          </a:p>
        </p:txBody>
      </p:sp>
      <p:sp>
        <p:nvSpPr>
          <p:cNvPr id="7" name="Rectangle 4"/>
          <p:cNvSpPr>
            <a:spLocks noGrp="1" noChangeArrowheads="1"/>
          </p:cNvSpPr>
          <p:nvPr>
            <p:ph type="sldNum" sz="quarter" idx="12"/>
          </p:nvPr>
        </p:nvSpPr>
        <p:spPr/>
        <p:txBody>
          <a:bodyPr/>
          <a:lstStyle>
            <a:lvl1pPr>
              <a:defRPr/>
            </a:lvl1pPr>
          </a:lstStyle>
          <a:p>
            <a:pPr>
              <a:defRPr/>
            </a:pPr>
            <a:fld id="{2DD2C76E-38FC-4FA2-836E-E682F334D0DC}"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69C4AEF2-7EEC-468D-AA98-34D833BC4AA3}"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5638800"/>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685800" y="457200"/>
            <a:ext cx="56769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0F477A1F-E4F6-486C-B40C-28FF8AD2737D}"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143000"/>
          </a:xfrm>
        </p:spPr>
        <p:txBody>
          <a:bodyPr/>
          <a:lstStyle/>
          <a:p>
            <a:r>
              <a:rPr lang="en-US"/>
              <a:t>Click to edit Master title style</a:t>
            </a:r>
            <a:endParaRPr lang="tr-T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8DA36CFC-7F71-40B4-A669-097AC524AB1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B2A6FDF8-C565-4646-ABF1-CC7DCD2524D9}"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5B8854A0-5CEB-49DB-AE55-472F755E236C}"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10DC77E-F981-4B8B-8CF1-E7ADEA7E358A}"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Rectangle 2"/>
          <p:cNvSpPr>
            <a:spLocks noGrp="1" noChangeArrowheads="1"/>
          </p:cNvSpPr>
          <p:nvPr>
            <p:ph type="dt" sz="half" idx="10"/>
          </p:nvPr>
        </p:nvSpPr>
        <p:spPr>
          <a:ln/>
        </p:spPr>
        <p:txBody>
          <a:bodyPr/>
          <a:lstStyle>
            <a:lvl1pPr>
              <a:defRPr/>
            </a:lvl1pPr>
          </a:lstStyle>
          <a:p>
            <a:pPr>
              <a:defRPr/>
            </a:pPr>
            <a:endParaRPr lang="tr-TR"/>
          </a:p>
        </p:txBody>
      </p:sp>
      <p:sp>
        <p:nvSpPr>
          <p:cNvPr id="8" name="Rectangle 3"/>
          <p:cNvSpPr>
            <a:spLocks noGrp="1" noChangeArrowheads="1"/>
          </p:cNvSpPr>
          <p:nvPr>
            <p:ph type="ftr" sz="quarter" idx="11"/>
          </p:nvPr>
        </p:nvSpPr>
        <p:spPr>
          <a:ln/>
        </p:spPr>
        <p:txBody>
          <a:bodyPr/>
          <a:lstStyle>
            <a:lvl1pPr>
              <a:defRPr/>
            </a:lvl1pPr>
          </a:lstStyle>
          <a:p>
            <a:pPr>
              <a:defRPr/>
            </a:pPr>
            <a:endParaRPr lang="tr-TR"/>
          </a:p>
        </p:txBody>
      </p:sp>
      <p:sp>
        <p:nvSpPr>
          <p:cNvPr id="9" name="Rectangle 4"/>
          <p:cNvSpPr>
            <a:spLocks noGrp="1" noChangeArrowheads="1"/>
          </p:cNvSpPr>
          <p:nvPr>
            <p:ph type="sldNum" sz="quarter" idx="12"/>
          </p:nvPr>
        </p:nvSpPr>
        <p:spPr>
          <a:ln/>
        </p:spPr>
        <p:txBody>
          <a:bodyPr/>
          <a:lstStyle>
            <a:lvl1pPr>
              <a:defRPr/>
            </a:lvl1pPr>
          </a:lstStyle>
          <a:p>
            <a:pPr>
              <a:defRPr/>
            </a:pPr>
            <a:fld id="{8B9B4BF3-D5AD-466B-8B42-E4070345407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Rectangle 2"/>
          <p:cNvSpPr>
            <a:spLocks noGrp="1" noChangeArrowheads="1"/>
          </p:cNvSpPr>
          <p:nvPr>
            <p:ph type="dt" sz="half" idx="10"/>
          </p:nvPr>
        </p:nvSpPr>
        <p:spPr>
          <a:ln/>
        </p:spPr>
        <p:txBody>
          <a:bodyPr/>
          <a:lstStyle>
            <a:lvl1pPr>
              <a:defRPr/>
            </a:lvl1pPr>
          </a:lstStyle>
          <a:p>
            <a:pPr>
              <a:defRPr/>
            </a:pPr>
            <a:endParaRPr lang="tr-TR"/>
          </a:p>
        </p:txBody>
      </p:sp>
      <p:sp>
        <p:nvSpPr>
          <p:cNvPr id="4" name="Rectangle 3"/>
          <p:cNvSpPr>
            <a:spLocks noGrp="1" noChangeArrowheads="1"/>
          </p:cNvSpPr>
          <p:nvPr>
            <p:ph type="ftr" sz="quarter" idx="11"/>
          </p:nvPr>
        </p:nvSpPr>
        <p:spPr>
          <a:ln/>
        </p:spPr>
        <p:txBody>
          <a:bodyPr/>
          <a:lstStyle>
            <a:lvl1pPr>
              <a:defRPr/>
            </a:lvl1pPr>
          </a:lstStyle>
          <a:p>
            <a:pPr>
              <a:defRPr/>
            </a:pPr>
            <a:endParaRPr lang="tr-TR"/>
          </a:p>
        </p:txBody>
      </p:sp>
      <p:sp>
        <p:nvSpPr>
          <p:cNvPr id="5" name="Rectangle 4"/>
          <p:cNvSpPr>
            <a:spLocks noGrp="1" noChangeArrowheads="1"/>
          </p:cNvSpPr>
          <p:nvPr>
            <p:ph type="sldNum" sz="quarter" idx="12"/>
          </p:nvPr>
        </p:nvSpPr>
        <p:spPr>
          <a:ln/>
        </p:spPr>
        <p:txBody>
          <a:bodyPr/>
          <a:lstStyle>
            <a:lvl1pPr>
              <a:defRPr/>
            </a:lvl1pPr>
          </a:lstStyle>
          <a:p>
            <a:pPr>
              <a:defRPr/>
            </a:pPr>
            <a:fld id="{43CC8195-CBCC-4A98-81D5-266F5C3C67F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r-TR"/>
          </a:p>
        </p:txBody>
      </p:sp>
      <p:sp>
        <p:nvSpPr>
          <p:cNvPr id="3" name="Rectangle 3"/>
          <p:cNvSpPr>
            <a:spLocks noGrp="1" noChangeArrowheads="1"/>
          </p:cNvSpPr>
          <p:nvPr>
            <p:ph type="ftr" sz="quarter" idx="11"/>
          </p:nvPr>
        </p:nvSpPr>
        <p:spPr>
          <a:ln/>
        </p:spPr>
        <p:txBody>
          <a:bodyPr/>
          <a:lstStyle>
            <a:lvl1pPr>
              <a:defRPr/>
            </a:lvl1pPr>
          </a:lstStyle>
          <a:p>
            <a:pPr>
              <a:defRPr/>
            </a:pPr>
            <a:endParaRPr lang="tr-TR"/>
          </a:p>
        </p:txBody>
      </p:sp>
      <p:sp>
        <p:nvSpPr>
          <p:cNvPr id="4" name="Rectangle 4"/>
          <p:cNvSpPr>
            <a:spLocks noGrp="1" noChangeArrowheads="1"/>
          </p:cNvSpPr>
          <p:nvPr>
            <p:ph type="sldNum" sz="quarter" idx="12"/>
          </p:nvPr>
        </p:nvSpPr>
        <p:spPr>
          <a:ln/>
        </p:spPr>
        <p:txBody>
          <a:bodyPr/>
          <a:lstStyle>
            <a:lvl1pPr>
              <a:defRPr/>
            </a:lvl1pPr>
          </a:lstStyle>
          <a:p>
            <a:pPr>
              <a:defRPr/>
            </a:pPr>
            <a:fld id="{D5B9CB7D-3C29-45F1-AB21-624E2E1348A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4F3C4E5D-E44A-4B68-936E-309D52621AD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80FC0A9-1ACD-40D1-BB76-D988A26BA8E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19"/>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eaLnBrk="0" hangingPunct="0">
              <a:defRPr sz="1300" b="0">
                <a:latin typeface="Times New Roman" pitchFamily="18" charset="0"/>
                <a:cs typeface="+mn-cs"/>
              </a:defRPr>
            </a:lvl1pPr>
          </a:lstStyle>
          <a:p>
            <a:pPr>
              <a:defRPr/>
            </a:pPr>
            <a:endParaRPr lang="tr-TR"/>
          </a:p>
        </p:txBody>
      </p:sp>
      <p:sp>
        <p:nvSpPr>
          <p:cNvPr id="1027"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ctr" eaLnBrk="0" hangingPunct="0">
              <a:defRPr sz="1300" b="0">
                <a:latin typeface="Times New Roman" pitchFamily="18" charset="0"/>
                <a:cs typeface="+mn-cs"/>
              </a:defRPr>
            </a:lvl1pPr>
          </a:lstStyle>
          <a:p>
            <a:pPr>
              <a:defRPr/>
            </a:pPr>
            <a:endParaRPr lang="tr-TR"/>
          </a:p>
        </p:txBody>
      </p:sp>
      <p:sp>
        <p:nvSpPr>
          <p:cNvPr id="1028"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r" eaLnBrk="0" hangingPunct="0">
              <a:defRPr sz="1300" b="0">
                <a:latin typeface="Times New Roman" pitchFamily="18" charset="0"/>
                <a:cs typeface="+mn-cs"/>
              </a:defRPr>
            </a:lvl1pPr>
          </a:lstStyle>
          <a:p>
            <a:pPr>
              <a:defRPr/>
            </a:pPr>
            <a:fld id="{41C847AD-2643-48BB-81D4-E22423895DDA}" type="slidenum">
              <a:rPr lang="tr-TR"/>
              <a:pPr>
                <a:defRPr/>
              </a:pPr>
              <a:t>‹#›</a:t>
            </a:fld>
            <a:endParaRPr lang="tr-TR"/>
          </a:p>
        </p:txBody>
      </p:sp>
      <p:sp>
        <p:nvSpPr>
          <p:cNvPr id="1029" name="Rectangle 5"/>
          <p:cNvSpPr>
            <a:spLocks noGrp="1" noChangeArrowheads="1"/>
          </p:cNvSpPr>
          <p:nvPr>
            <p:ph type="title"/>
          </p:nvPr>
        </p:nvSpPr>
        <p:spPr bwMode="auto">
          <a:xfrm>
            <a:off x="685800" y="457200"/>
            <a:ext cx="7772400" cy="1143000"/>
          </a:xfrm>
          <a:prstGeom prst="rect">
            <a:avLst/>
          </a:prstGeom>
          <a:noFill/>
          <a:ln w="9525">
            <a:noFill/>
            <a:miter lim="800000"/>
            <a:headEnd/>
            <a:tailEnd/>
          </a:ln>
        </p:spPr>
        <p:txBody>
          <a:bodyPr vert="horz" wrap="square" lIns="82036" tIns="40298" rIns="82036" bIns="40298" numCol="1" anchor="b" anchorCtr="0" compatLnSpc="1">
            <a:prstTxWarp prst="textNoShape">
              <a:avLst/>
            </a:prstTxWarp>
          </a:bodyPr>
          <a:lstStyle/>
          <a:p>
            <a:pPr lvl="0"/>
            <a:r>
              <a:rPr lang="en-US"/>
              <a:t>Click to edit Master title style</a:t>
            </a:r>
          </a:p>
        </p:txBody>
      </p:sp>
      <p:sp>
        <p:nvSpPr>
          <p:cNvPr id="1030"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4626"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 id="2147484625" r:id="rId12"/>
  </p:sldLayoutIdLst>
  <p:txStyles>
    <p:title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p:titleStyle>
    <p:body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0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7.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 Id="rId4" Type="http://schemas.openxmlformats.org/officeDocument/2006/relationships/image" Target="../media/image92.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7.xml"/><Relationship Id="rId4" Type="http://schemas.openxmlformats.org/officeDocument/2006/relationships/image" Target="../media/image101.jpg"/></Relationships>
</file>

<file path=ppt/slides/_rels/slide118.xml.rels><?xml version="1.0" encoding="UTF-8" standalone="yes"?>
<Relationships xmlns="http://schemas.openxmlformats.org/package/2006/relationships"><Relationship Id="rId2" Type="http://schemas.openxmlformats.org/officeDocument/2006/relationships/image" Target="../media/image102.emf"/><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2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124.jpeg"/></Relationships>
</file>

<file path=ppt/slides/_rels/slide13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130.jpeg"/></Relationships>
</file>

<file path=ppt/slides/_rels/slide14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132.jpeg"/></Relationships>
</file>

<file path=ppt/slides/_rels/slide14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146.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137.jpeg"/></Relationships>
</file>

<file path=ppt/slides/_rels/slide14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139.png"/></Relationships>
</file>

<file path=ppt/slides/_rels/slide14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7.jpe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7.xml"/><Relationship Id="rId1" Type="http://schemas.openxmlformats.org/officeDocument/2006/relationships/slideLayout" Target="../slideLayouts/slideLayout7.xml"/><Relationship Id="rId5" Type="http://schemas.openxmlformats.org/officeDocument/2006/relationships/image" Target="../media/image147.png"/><Relationship Id="rId4" Type="http://schemas.openxmlformats.org/officeDocument/2006/relationships/image" Target="../media/image146.jpeg"/></Relationships>
</file>

<file path=ppt/slides/_rels/slide16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53.png"/></Relationships>
</file>

<file path=ppt/slides/_rels/slide17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53.png"/></Relationships>
</file>

<file path=ppt/slides/_rels/slide17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72.jpeg"/><Relationship Id="rId4" Type="http://schemas.openxmlformats.org/officeDocument/2006/relationships/image" Target="../media/image171.jpeg"/></Relationships>
</file>

<file path=ppt/slides/_rels/slide198.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2.xml"/><Relationship Id="rId4" Type="http://schemas.openxmlformats.org/officeDocument/2006/relationships/image" Target="../media/image175.jpeg"/></Relationships>
</file>

<file path=ppt/slides/_rels/slide199.xml.rels><?xml version="1.0" encoding="UTF-8" standalone="yes"?>
<Relationships xmlns="http://schemas.openxmlformats.org/package/2006/relationships"><Relationship Id="rId2" Type="http://schemas.openxmlformats.org/officeDocument/2006/relationships/image" Target="../media/image17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2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235.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image" Target="../media/image206.jpe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2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208.png"/></Relationships>
</file>

<file path=ppt/slides/_rels/slide241.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242.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211.png"/></Relationships>
</file>

<file path=ppt/slides/_rels/slide243.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212.png"/></Relationships>
</file>

<file path=ppt/slides/_rels/slide244.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9.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21.png"/><Relationship Id="rId1" Type="http://schemas.openxmlformats.org/officeDocument/2006/relationships/slideLayout" Target="../slideLayouts/slideLayout2.xml"/><Relationship Id="rId4" Type="http://schemas.openxmlformats.org/officeDocument/2006/relationships/image" Target="../media/image219.png"/></Relationships>
</file>

<file path=ppt/slides/_rels/slide25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222.png"/></Relationships>
</file>

<file path=ppt/slides/_rels/slide253.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126.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5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 Id="rId4" Type="http://schemas.openxmlformats.org/officeDocument/2006/relationships/image" Target="../media/image92.png"/></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2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26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9.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14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 Id="rId4" Type="http://schemas.openxmlformats.org/officeDocument/2006/relationships/image" Target="../media/image92.png"/></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7.jpe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7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jpeg"/></Relationships>
</file>

<file path=ppt/slides/_rels/slide9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7.jpeg"/></Relationships>
</file>

<file path=ppt/slides/_rels/slide9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9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ower that has a sign on the side of a building&#13;&#10;&#13;&#10;Description automatically generated">
            <a:extLst>
              <a:ext uri="{FF2B5EF4-FFF2-40B4-BE49-F238E27FC236}">
                <a16:creationId xmlns:a16="http://schemas.microsoft.com/office/drawing/2014/main" id="{3BFCAB39-6145-174D-8E60-D4BB4660B131}"/>
              </a:ext>
            </a:extLst>
          </p:cNvPr>
          <p:cNvPicPr>
            <a:picLocks noChangeAspect="1"/>
          </p:cNvPicPr>
          <p:nvPr/>
        </p:nvPicPr>
        <p:blipFill>
          <a:blip r:embed="rId3">
            <a:alphaModFix amt="85000"/>
            <a:extLst>
              <a:ext uri="{28A0092B-C50C-407E-A947-70E740481C1C}">
                <a14:useLocalDpi xmlns:a14="http://schemas.microsoft.com/office/drawing/2010/main" val="0"/>
              </a:ext>
            </a:extLst>
          </a:blip>
          <a:stretch>
            <a:fillRect/>
          </a:stretch>
        </p:blipFill>
        <p:spPr>
          <a:xfrm>
            <a:off x="4636682" y="620688"/>
            <a:ext cx="4495650" cy="4608512"/>
          </a:xfrm>
          <a:prstGeom prst="rect">
            <a:avLst/>
          </a:prstGeom>
          <a:effectLst>
            <a:outerShdw blurRad="50800" dist="50800" dir="5400000" algn="ctr" rotWithShape="0">
              <a:srgbClr val="000000">
                <a:alpha val="53000"/>
              </a:srgbClr>
            </a:outerShdw>
          </a:effectLst>
        </p:spPr>
      </p:pic>
      <p:sp>
        <p:nvSpPr>
          <p:cNvPr id="422914" name="Rectangle 2"/>
          <p:cNvSpPr>
            <a:spLocks noGrp="1" noChangeArrowheads="1"/>
          </p:cNvSpPr>
          <p:nvPr>
            <p:ph type="title"/>
          </p:nvPr>
        </p:nvSpPr>
        <p:spPr>
          <a:xfrm>
            <a:off x="-32" y="504057"/>
            <a:ext cx="9144032" cy="3789039"/>
          </a:xfrm>
        </p:spPr>
        <p:txBody>
          <a:bodyPr/>
          <a:lstStyle/>
          <a:p>
            <a:pPr algn="l">
              <a:lnSpc>
                <a:spcPct val="90000"/>
              </a:lnSpc>
              <a:defRPr/>
            </a:pPr>
            <a:r>
              <a:rPr lang="tr-TR" sz="7000" dirty="0" err="1">
                <a:solidFill>
                  <a:srgbClr val="FF40FF"/>
                </a:solidFill>
                <a:effectLst>
                  <a:innerShdw blurRad="63500" dist="50800">
                    <a:prstClr val="black">
                      <a:alpha val="50000"/>
                    </a:prstClr>
                  </a:innerShdw>
                </a:effectLst>
              </a:rPr>
              <a:t>Adenomyosis</a:t>
            </a:r>
            <a:r>
              <a:rPr lang="tr-TR" sz="7000" dirty="0">
                <a:solidFill>
                  <a:srgbClr val="FF40FF"/>
                </a:solidFill>
                <a:effectLst>
                  <a:innerShdw blurRad="63500" dist="50800">
                    <a:prstClr val="black">
                      <a:alpha val="50000"/>
                    </a:prstClr>
                  </a:innerShdw>
                </a:effectLst>
              </a:rPr>
              <a:t> </a:t>
            </a:r>
            <a:br>
              <a:rPr lang="tr-TR" sz="7000" dirty="0">
                <a:solidFill>
                  <a:srgbClr val="FF40FF"/>
                </a:solidFill>
                <a:effectLst>
                  <a:innerShdw blurRad="63500" dist="50800">
                    <a:prstClr val="black">
                      <a:alpha val="50000"/>
                    </a:prstClr>
                  </a:innerShdw>
                </a:effectLst>
              </a:rPr>
            </a:br>
            <a:r>
              <a:rPr lang="tr-TR" sz="7000" dirty="0">
                <a:solidFill>
                  <a:srgbClr val="FF40FF"/>
                </a:solidFill>
                <a:effectLst>
                  <a:innerShdw blurRad="63500" dist="50800">
                    <a:prstClr val="black">
                      <a:alpha val="50000"/>
                    </a:prstClr>
                  </a:innerShdw>
                </a:effectLst>
              </a:rPr>
              <a:t>AUB</a:t>
            </a:r>
            <a:br>
              <a:rPr lang="tr-TR" sz="6600" dirty="0">
                <a:solidFill>
                  <a:srgbClr val="FF40FF"/>
                </a:solidFill>
                <a:effectLst>
                  <a:innerShdw blurRad="63500" dist="50800">
                    <a:prstClr val="black">
                      <a:alpha val="50000"/>
                    </a:prstClr>
                  </a:innerShdw>
                </a:effectLst>
              </a:rPr>
            </a:br>
            <a:r>
              <a:rPr lang="tr-TR" sz="5400" dirty="0">
                <a:solidFill>
                  <a:srgbClr val="00FFFF"/>
                </a:solidFill>
                <a:effectLst>
                  <a:innerShdw blurRad="63500" dist="50800">
                    <a:prstClr val="black">
                      <a:alpha val="50000"/>
                    </a:prstClr>
                  </a:innerShdw>
                </a:effectLst>
              </a:rPr>
              <a:t>Management</a:t>
            </a:r>
            <a:endParaRPr lang="en-US" sz="6600" dirty="0">
              <a:solidFill>
                <a:srgbClr val="00FF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dirty="0">
                <a:solidFill>
                  <a:srgbClr val="FFFF00"/>
                </a:solidFill>
                <a:effectLst>
                  <a:outerShdw blurRad="38100" dist="38100" dir="2700000" algn="tl">
                    <a:srgbClr val="000000"/>
                  </a:outerShdw>
                </a:effectLst>
              </a:rPr>
              <a:t>Levent M. SENTURK, </a:t>
            </a:r>
            <a:r>
              <a:rPr lang="tr-TR" sz="1800" i="1" dirty="0">
                <a:solidFill>
                  <a:srgbClr val="FFFF00"/>
                </a:solidFill>
                <a:effectLst>
                  <a:outerShdw blurRad="38100" dist="38100" dir="2700000" algn="tl">
                    <a:srgbClr val="000000"/>
                  </a:outerShdw>
                </a:effectLst>
              </a:rPr>
              <a:t>MD, Prof.</a:t>
            </a:r>
          </a:p>
          <a:p>
            <a:pPr algn="ctr">
              <a:lnSpc>
                <a:spcPct val="90000"/>
              </a:lnSpc>
              <a:buFontTx/>
              <a:buNone/>
              <a:defRPr/>
            </a:pPr>
            <a:r>
              <a:rPr lang="tr-TR" sz="2000" i="1" dirty="0" err="1">
                <a:effectLst>
                  <a:outerShdw blurRad="38100" dist="38100" dir="2700000" algn="tl">
                    <a:srgbClr val="000000"/>
                  </a:outerShdw>
                </a:effectLst>
              </a:rPr>
              <a:t>Istanbul</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University</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Cerrahpasa</a:t>
            </a:r>
            <a:r>
              <a:rPr lang="tr-TR" sz="2000" i="1" dirty="0">
                <a:effectLst>
                  <a:outerShdw blurRad="38100" dist="38100" dir="2700000" algn="tl">
                    <a:srgbClr val="000000"/>
                  </a:outerShdw>
                </a:effectLst>
              </a:rPr>
              <a:t> School of </a:t>
            </a:r>
            <a:r>
              <a:rPr lang="tr-TR" sz="2000" i="1" dirty="0" err="1">
                <a:effectLst>
                  <a:outerShdw blurRad="38100" dist="38100" dir="2700000" algn="tl">
                    <a:srgbClr val="000000"/>
                  </a:outerShdw>
                </a:effectLst>
              </a:rPr>
              <a:t>Medicine</a:t>
            </a:r>
            <a:endParaRPr lang="tr-TR" sz="2000" i="1" dirty="0">
              <a:effectLst>
                <a:outerShdw blurRad="38100" dist="38100" dir="2700000" algn="tl">
                  <a:srgbClr val="000000"/>
                </a:outerShdw>
              </a:effectLst>
            </a:endParaRPr>
          </a:p>
          <a:p>
            <a:pPr algn="ctr">
              <a:lnSpc>
                <a:spcPct val="90000"/>
              </a:lnSpc>
              <a:buFontTx/>
              <a:buNone/>
              <a:defRPr/>
            </a:pPr>
            <a:r>
              <a:rPr lang="tr-TR" sz="2000" i="1" dirty="0" err="1">
                <a:effectLst>
                  <a:outerShdw blurRad="38100" dist="38100" dir="2700000" algn="tl">
                    <a:srgbClr val="000000"/>
                  </a:outerShdw>
                </a:effectLst>
              </a:rPr>
              <a:t>Dept</a:t>
            </a:r>
            <a:r>
              <a:rPr lang="tr-TR" sz="2000" i="1" dirty="0">
                <a:effectLst>
                  <a:outerShdw blurRad="38100" dist="38100" dir="2700000" algn="tl">
                    <a:srgbClr val="000000"/>
                  </a:outerShdw>
                </a:effectLst>
              </a:rPr>
              <a:t> of </a:t>
            </a:r>
            <a:r>
              <a:rPr lang="tr-TR" sz="2000" i="1" dirty="0" err="1">
                <a:effectLst>
                  <a:outerShdw blurRad="38100" dist="38100" dir="2700000" algn="tl">
                    <a:srgbClr val="000000"/>
                  </a:outerShdw>
                </a:effectLst>
              </a:rPr>
              <a:t>Ob&amp;Gyn</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Division</a:t>
            </a:r>
            <a:r>
              <a:rPr lang="tr-TR" sz="2000" i="1" dirty="0">
                <a:effectLst>
                  <a:outerShdw blurRad="38100" dist="38100" dir="2700000" algn="tl">
                    <a:srgbClr val="000000"/>
                  </a:outerShdw>
                </a:effectLst>
              </a:rPr>
              <a:t> of </a:t>
            </a:r>
            <a:r>
              <a:rPr lang="tr-TR" sz="2000" i="1" dirty="0" err="1">
                <a:effectLst>
                  <a:outerShdw blurRad="38100" dist="38100" dir="2700000" algn="tl">
                    <a:srgbClr val="000000"/>
                  </a:outerShdw>
                </a:effectLst>
              </a:rPr>
              <a:t>Reproductive</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Endocrinology</a:t>
            </a:r>
            <a:r>
              <a:rPr lang="tr-TR" sz="2000" i="1" dirty="0">
                <a:effectLst>
                  <a:outerShdw blurRad="38100" dist="38100" dir="2700000" algn="tl">
                    <a:srgbClr val="000000"/>
                  </a:outerShdw>
                </a:effectLst>
              </a:rPr>
              <a:t>,</a:t>
            </a:r>
          </a:p>
          <a:p>
            <a:pPr algn="ctr">
              <a:lnSpc>
                <a:spcPct val="90000"/>
              </a:lnSpc>
              <a:buFontTx/>
              <a:buNone/>
              <a:defRPr/>
            </a:pPr>
            <a:r>
              <a:rPr lang="tr-TR" sz="2000" i="1" dirty="0">
                <a:effectLst>
                  <a:outerShdw blurRad="38100" dist="38100" dir="2700000" algn="tl">
                    <a:srgbClr val="000000"/>
                  </a:outerShdw>
                </a:effectLst>
              </a:rPr>
              <a:t>IVF </a:t>
            </a:r>
            <a:r>
              <a:rPr lang="tr-TR" sz="2000" i="1" dirty="0" err="1">
                <a:effectLst>
                  <a:outerShdw blurRad="38100" dist="38100" dir="2700000" algn="tl">
                    <a:srgbClr val="000000"/>
                  </a:outerShdw>
                </a:effectLst>
              </a:rPr>
              <a:t>Unit</a:t>
            </a:r>
            <a:endParaRPr lang="tr-TR" sz="2000" i="1" dirty="0">
              <a:effectLst>
                <a:outerShdw blurRad="38100" dist="38100" dir="2700000" algn="tl">
                  <a:srgbClr val="000000"/>
                </a:outerShdw>
              </a:effectLst>
            </a:endParaRPr>
          </a:p>
          <a:p>
            <a:pPr algn="ctr">
              <a:lnSpc>
                <a:spcPct val="90000"/>
              </a:lnSpc>
              <a:buFontTx/>
              <a:buNone/>
              <a:defRPr/>
            </a:pPr>
            <a:endParaRPr lang="tr-TR" sz="2000" i="1" dirty="0">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27384"/>
            <a:ext cx="1763688" cy="1562993"/>
          </a:xfrm>
          <a:prstGeom prst="rect">
            <a:avLst/>
          </a:prstGeom>
        </p:spPr>
      </p:pic>
    </p:spTree>
    <p:extLst>
      <p:ext uri="{BB962C8B-B14F-4D97-AF65-F5344CB8AC3E}">
        <p14:creationId xmlns:p14="http://schemas.microsoft.com/office/powerpoint/2010/main" val="2656650688"/>
      </p:ext>
    </p:ext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3" cstate="print"/>
          <a:srcRect/>
          <a:stretch>
            <a:fillRect/>
          </a:stretch>
        </p:blipFill>
        <p:spPr bwMode="auto">
          <a:xfrm>
            <a:off x="-428625" y="385763"/>
            <a:ext cx="4075113" cy="2655887"/>
          </a:xfrm>
          <a:prstGeom prst="rect">
            <a:avLst/>
          </a:prstGeom>
          <a:noFill/>
          <a:ln w="9525">
            <a:noFill/>
            <a:miter lim="800000"/>
            <a:headEnd/>
            <a:tailEnd/>
          </a:ln>
        </p:spPr>
      </p:pic>
      <p:sp>
        <p:nvSpPr>
          <p:cNvPr id="5" name="8 Sağ Ayraç"/>
          <p:cNvSpPr/>
          <p:nvPr/>
        </p:nvSpPr>
        <p:spPr>
          <a:xfrm>
            <a:off x="3876675" y="249238"/>
            <a:ext cx="163513" cy="803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6" name="9 Sağ Ayraç"/>
          <p:cNvSpPr/>
          <p:nvPr/>
        </p:nvSpPr>
        <p:spPr>
          <a:xfrm>
            <a:off x="3735388" y="1211263"/>
            <a:ext cx="46037" cy="730250"/>
          </a:xfrm>
          <a:prstGeom prst="rightBrace">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8" name="8 Sağ Ayraç"/>
          <p:cNvSpPr/>
          <p:nvPr/>
        </p:nvSpPr>
        <p:spPr>
          <a:xfrm>
            <a:off x="3727450" y="2047875"/>
            <a:ext cx="285750" cy="1057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p>
        </p:txBody>
      </p:sp>
      <p:sp>
        <p:nvSpPr>
          <p:cNvPr id="9222" name="Dikdörtgen 8"/>
          <p:cNvSpPr>
            <a:spLocks noChangeArrowheads="1"/>
          </p:cNvSpPr>
          <p:nvPr/>
        </p:nvSpPr>
        <p:spPr bwMode="auto">
          <a:xfrm>
            <a:off x="4013200" y="450850"/>
            <a:ext cx="430213" cy="400050"/>
          </a:xfrm>
          <a:prstGeom prst="rect">
            <a:avLst/>
          </a:prstGeom>
          <a:noFill/>
          <a:ln w="9525">
            <a:noFill/>
            <a:miter lim="800000"/>
            <a:headEnd/>
            <a:tailEnd/>
          </a:ln>
        </p:spPr>
        <p:txBody>
          <a:bodyPr wrap="none">
            <a:spAutoFit/>
          </a:bodyPr>
          <a:lstStyle/>
          <a:p>
            <a:r>
              <a:rPr lang="tr-TR" sz="2000">
                <a:solidFill>
                  <a:srgbClr val="FFC000"/>
                </a:solidFill>
              </a:rPr>
              <a:t>SE</a:t>
            </a:r>
          </a:p>
        </p:txBody>
      </p:sp>
      <p:sp>
        <p:nvSpPr>
          <p:cNvPr id="9223" name="Dikdörtgen 9"/>
          <p:cNvSpPr>
            <a:spLocks noChangeArrowheads="1"/>
          </p:cNvSpPr>
          <p:nvPr/>
        </p:nvSpPr>
        <p:spPr bwMode="auto">
          <a:xfrm>
            <a:off x="3989388" y="1412875"/>
            <a:ext cx="454025" cy="401638"/>
          </a:xfrm>
          <a:prstGeom prst="rect">
            <a:avLst/>
          </a:prstGeom>
          <a:noFill/>
          <a:ln w="9525">
            <a:noFill/>
            <a:miter lim="800000"/>
            <a:headEnd/>
            <a:tailEnd/>
          </a:ln>
        </p:spPr>
        <p:txBody>
          <a:bodyPr wrap="none">
            <a:spAutoFit/>
          </a:bodyPr>
          <a:lstStyle/>
          <a:p>
            <a:r>
              <a:rPr lang="tr-TR" sz="2000">
                <a:solidFill>
                  <a:srgbClr val="FFC000"/>
                </a:solidFill>
              </a:rPr>
              <a:t>BE</a:t>
            </a:r>
          </a:p>
        </p:txBody>
      </p:sp>
      <p:sp>
        <p:nvSpPr>
          <p:cNvPr id="9224" name="Dikdörtgen 10"/>
          <p:cNvSpPr>
            <a:spLocks noChangeArrowheads="1"/>
          </p:cNvSpPr>
          <p:nvPr/>
        </p:nvSpPr>
        <p:spPr bwMode="auto">
          <a:xfrm>
            <a:off x="4024313" y="2343150"/>
            <a:ext cx="407987" cy="400050"/>
          </a:xfrm>
          <a:prstGeom prst="rect">
            <a:avLst/>
          </a:prstGeom>
          <a:noFill/>
          <a:ln w="9525">
            <a:noFill/>
            <a:miter lim="800000"/>
            <a:headEnd/>
            <a:tailEnd/>
          </a:ln>
        </p:spPr>
        <p:txBody>
          <a:bodyPr wrap="none">
            <a:spAutoFit/>
          </a:bodyPr>
          <a:lstStyle/>
          <a:p>
            <a:r>
              <a:rPr lang="tr-TR" sz="2000">
                <a:solidFill>
                  <a:srgbClr val="FFC000"/>
                </a:solidFill>
              </a:rPr>
              <a:t>M</a:t>
            </a:r>
          </a:p>
        </p:txBody>
      </p:sp>
      <p:sp>
        <p:nvSpPr>
          <p:cNvPr id="12" name="14 Sağ Ok"/>
          <p:cNvSpPr/>
          <p:nvPr/>
        </p:nvSpPr>
        <p:spPr>
          <a:xfrm>
            <a:off x="365125" y="1814513"/>
            <a:ext cx="360363" cy="214312"/>
          </a:xfrm>
          <a:prstGeom prst="rightArrow">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226" name="Picture 3"/>
          <p:cNvPicPr>
            <a:picLocks noChangeAspect="1" noChangeArrowheads="1"/>
          </p:cNvPicPr>
          <p:nvPr/>
        </p:nvPicPr>
        <p:blipFill>
          <a:blip r:embed="rId4" cstate="print"/>
          <a:srcRect/>
          <a:stretch>
            <a:fillRect/>
          </a:stretch>
        </p:blipFill>
        <p:spPr bwMode="auto">
          <a:xfrm>
            <a:off x="250825" y="3508375"/>
            <a:ext cx="8731250" cy="5349875"/>
          </a:xfrm>
          <a:prstGeom prst="rect">
            <a:avLst/>
          </a:prstGeom>
          <a:noFill/>
          <a:ln w="9525">
            <a:noFill/>
            <a:miter lim="800000"/>
            <a:headEnd/>
            <a:tailEnd/>
          </a:ln>
        </p:spPr>
      </p:pic>
      <p:sp>
        <p:nvSpPr>
          <p:cNvPr id="2" name="Dikdörtgen 1"/>
          <p:cNvSpPr/>
          <p:nvPr/>
        </p:nvSpPr>
        <p:spPr>
          <a:xfrm>
            <a:off x="250825" y="6823075"/>
            <a:ext cx="8731250" cy="2459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3" name="TextBox 12"/>
          <p:cNvSpPr txBox="1"/>
          <p:nvPr/>
        </p:nvSpPr>
        <p:spPr>
          <a:xfrm>
            <a:off x="4572000" y="71438"/>
            <a:ext cx="4643438" cy="3508375"/>
          </a:xfrm>
          <a:prstGeom prst="rect">
            <a:avLst/>
          </a:prstGeom>
          <a:noFill/>
        </p:spPr>
        <p:txBody>
          <a:bodyPr>
            <a:spAutoFit/>
          </a:bodyPr>
          <a:lstStyle/>
          <a:p>
            <a:pPr indent="261938">
              <a:buFont typeface="Arial" pitchFamily="34" charset="0"/>
              <a:buChar char="•"/>
              <a:defRPr/>
            </a:pPr>
            <a:r>
              <a:rPr lang="tr-TR" dirty="0">
                <a:latin typeface="+mj-lt"/>
              </a:rPr>
              <a:t>M</a:t>
            </a:r>
            <a:r>
              <a:rPr lang="en-US" dirty="0" err="1">
                <a:latin typeface="+mj-lt"/>
              </a:rPr>
              <a:t>ost</a:t>
            </a:r>
            <a:r>
              <a:rPr lang="en-US" dirty="0">
                <a:latin typeface="+mj-lt"/>
              </a:rPr>
              <a:t> frequently in the </a:t>
            </a:r>
            <a:r>
              <a:rPr lang="en-US" dirty="0">
                <a:solidFill>
                  <a:srgbClr val="00FF00"/>
                </a:solidFill>
                <a:latin typeface="+mj-lt"/>
              </a:rPr>
              <a:t>posterior wall</a:t>
            </a:r>
            <a:r>
              <a:rPr lang="en-US" dirty="0">
                <a:latin typeface="+mj-lt"/>
              </a:rPr>
              <a:t>, less frequently in the anterior wall, and rarely in the </a:t>
            </a:r>
            <a:r>
              <a:rPr lang="en-US" dirty="0" err="1">
                <a:latin typeface="+mj-lt"/>
              </a:rPr>
              <a:t>cornua</a:t>
            </a:r>
            <a:r>
              <a:rPr lang="en-US" dirty="0">
                <a:latin typeface="+mj-lt"/>
              </a:rPr>
              <a:t> or areas near the cervical </a:t>
            </a:r>
            <a:r>
              <a:rPr lang="en-US" dirty="0" err="1">
                <a:latin typeface="+mj-lt"/>
              </a:rPr>
              <a:t>os</a:t>
            </a:r>
            <a:endParaRPr lang="tr-TR" dirty="0">
              <a:latin typeface="+mj-lt"/>
            </a:endParaRPr>
          </a:p>
          <a:p>
            <a:pPr indent="261938">
              <a:buFont typeface="Arial" pitchFamily="34" charset="0"/>
              <a:buChar char="•"/>
              <a:defRPr/>
            </a:pPr>
            <a:r>
              <a:rPr lang="tr-TR" dirty="0">
                <a:latin typeface="+mn-lt"/>
              </a:rPr>
              <a:t>M</a:t>
            </a:r>
            <a:r>
              <a:rPr lang="en-US" dirty="0" err="1">
                <a:latin typeface="+mn-lt"/>
              </a:rPr>
              <a:t>inimal</a:t>
            </a:r>
            <a:r>
              <a:rPr lang="en-US" dirty="0">
                <a:latin typeface="+mn-lt"/>
              </a:rPr>
              <a:t> depth of invasion</a:t>
            </a:r>
            <a:r>
              <a:rPr lang="tr-TR" dirty="0">
                <a:latin typeface="+mn-lt"/>
              </a:rPr>
              <a:t>:  </a:t>
            </a:r>
            <a:r>
              <a:rPr lang="tr-TR" dirty="0"/>
              <a:t> </a:t>
            </a:r>
            <a:r>
              <a:rPr lang="tr-TR" sz="1800" dirty="0"/>
              <a:t>(</a:t>
            </a:r>
            <a:r>
              <a:rPr lang="tr-TR" sz="1800" dirty="0" err="1"/>
              <a:t>cut-off</a:t>
            </a:r>
            <a:r>
              <a:rPr lang="tr-TR" sz="1800" dirty="0"/>
              <a:t>) </a:t>
            </a:r>
          </a:p>
          <a:p>
            <a:pPr lvl="1" indent="261938">
              <a:buFont typeface="Arial" pitchFamily="34" charset="0"/>
              <a:buChar char="•"/>
              <a:defRPr/>
            </a:pPr>
            <a:r>
              <a:rPr lang="tr-TR" sz="2000" u="sng" dirty="0">
                <a:solidFill>
                  <a:srgbClr val="00FFFF"/>
                </a:solidFill>
                <a:latin typeface="+mn-lt"/>
              </a:rPr>
              <a:t>2.</a:t>
            </a:r>
            <a:r>
              <a:rPr lang="en-US" sz="2000" u="sng" dirty="0">
                <a:solidFill>
                  <a:srgbClr val="00FFFF"/>
                </a:solidFill>
                <a:latin typeface="+mn-lt"/>
              </a:rPr>
              <a:t>5 mm below the basalis layer</a:t>
            </a:r>
            <a:endParaRPr lang="tr-TR" sz="2000" u="sng" dirty="0">
              <a:solidFill>
                <a:srgbClr val="00FFFF"/>
              </a:solidFill>
              <a:latin typeface="+mn-lt"/>
            </a:endParaRPr>
          </a:p>
          <a:p>
            <a:pPr lvl="1" indent="261938">
              <a:buFont typeface="Arial" pitchFamily="34" charset="0"/>
              <a:buChar char="•"/>
              <a:defRPr/>
            </a:pPr>
            <a:r>
              <a:rPr lang="tr-TR" sz="2000" u="sng" dirty="0" err="1">
                <a:solidFill>
                  <a:srgbClr val="00FFFF"/>
                </a:solidFill>
                <a:latin typeface="+mn-lt"/>
              </a:rPr>
              <a:t>One</a:t>
            </a:r>
            <a:r>
              <a:rPr lang="tr-TR" sz="2000" u="sng" dirty="0">
                <a:solidFill>
                  <a:srgbClr val="00FFFF"/>
                </a:solidFill>
                <a:latin typeface="+mn-lt"/>
              </a:rPr>
              <a:t> HPF</a:t>
            </a:r>
          </a:p>
          <a:p>
            <a:pPr lvl="1" indent="261938">
              <a:buFont typeface="Arial" pitchFamily="34" charset="0"/>
              <a:buChar char="•"/>
              <a:defRPr/>
            </a:pPr>
            <a:r>
              <a:rPr lang="tr-TR" sz="2000" u="sng" dirty="0">
                <a:solidFill>
                  <a:srgbClr val="00FFFF"/>
                </a:solidFill>
                <a:latin typeface="+mn-lt"/>
              </a:rPr>
              <a:t>25% of </a:t>
            </a:r>
            <a:r>
              <a:rPr lang="tr-TR" sz="2000" u="sng" dirty="0" err="1">
                <a:solidFill>
                  <a:srgbClr val="00FFFF"/>
                </a:solidFill>
                <a:latin typeface="+mn-lt"/>
              </a:rPr>
              <a:t>myometrial</a:t>
            </a:r>
            <a:r>
              <a:rPr lang="tr-TR" sz="2000" u="sng" dirty="0">
                <a:solidFill>
                  <a:srgbClr val="00FFFF"/>
                </a:solidFill>
                <a:latin typeface="+mn-lt"/>
              </a:rPr>
              <a:t> </a:t>
            </a:r>
            <a:r>
              <a:rPr lang="tr-TR" sz="2000" u="sng" dirty="0" err="1">
                <a:solidFill>
                  <a:srgbClr val="00FFFF"/>
                </a:solidFill>
                <a:latin typeface="+mn-lt"/>
              </a:rPr>
              <a:t>thickness</a:t>
            </a:r>
            <a:endParaRPr lang="en-US" sz="2000" dirty="0">
              <a:latin typeface="+mn-lt"/>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print"/>
          <a:srcRect/>
          <a:stretch>
            <a:fillRect/>
          </a:stretch>
        </p:blipFill>
        <p:spPr bwMode="auto">
          <a:xfrm>
            <a:off x="0" y="-71462"/>
            <a:ext cx="9202080" cy="2143116"/>
          </a:xfrm>
          <a:prstGeom prst="rect">
            <a:avLst/>
          </a:prstGeom>
          <a:noFill/>
          <a:ln w="9525">
            <a:noFill/>
            <a:miter lim="800000"/>
            <a:headEnd/>
            <a:tailEnd/>
          </a:ln>
          <a:effectLst/>
        </p:spPr>
      </p:pic>
      <p:pic>
        <p:nvPicPr>
          <p:cNvPr id="57347" name="Picture 3"/>
          <p:cNvPicPr>
            <a:picLocks noChangeAspect="1" noChangeArrowheads="1"/>
          </p:cNvPicPr>
          <p:nvPr/>
        </p:nvPicPr>
        <p:blipFill>
          <a:blip r:embed="rId4" cstate="print"/>
          <a:srcRect/>
          <a:stretch>
            <a:fillRect/>
          </a:stretch>
        </p:blipFill>
        <p:spPr bwMode="auto">
          <a:xfrm>
            <a:off x="1000100" y="2000240"/>
            <a:ext cx="6715172" cy="4801788"/>
          </a:xfrm>
          <a:prstGeom prst="rect">
            <a:avLst/>
          </a:prstGeom>
          <a:noFill/>
          <a:ln w="9525">
            <a:noFill/>
            <a:miter lim="800000"/>
            <a:headEnd/>
            <a:tailEnd/>
          </a:ln>
          <a:effectLst/>
        </p:spPr>
      </p:pic>
      <p:pic>
        <p:nvPicPr>
          <p:cNvPr id="57348" name="Picture 4"/>
          <p:cNvPicPr>
            <a:picLocks noChangeAspect="1" noChangeArrowheads="1"/>
          </p:cNvPicPr>
          <p:nvPr/>
        </p:nvPicPr>
        <p:blipFill>
          <a:blip r:embed="rId5" cstate="print"/>
          <a:srcRect/>
          <a:stretch>
            <a:fillRect/>
          </a:stretch>
        </p:blipFill>
        <p:spPr bwMode="auto">
          <a:xfrm>
            <a:off x="0" y="4214842"/>
            <a:ext cx="9144000" cy="1571636"/>
          </a:xfrm>
          <a:prstGeom prst="rect">
            <a:avLst/>
          </a:prstGeom>
          <a:noFill/>
          <a:ln w="9525">
            <a:noFill/>
            <a:miter lim="800000"/>
            <a:headEnd/>
            <a:tailEnd/>
          </a:ln>
          <a:effectLst/>
        </p:spPr>
      </p:pic>
      <p:pic>
        <p:nvPicPr>
          <p:cNvPr id="57351" name="Picture 7"/>
          <p:cNvPicPr>
            <a:picLocks noChangeAspect="1" noChangeArrowheads="1"/>
          </p:cNvPicPr>
          <p:nvPr/>
        </p:nvPicPr>
        <p:blipFill>
          <a:blip r:embed="rId6" cstate="print"/>
          <a:srcRect/>
          <a:stretch>
            <a:fillRect/>
          </a:stretch>
        </p:blipFill>
        <p:spPr bwMode="auto">
          <a:xfrm>
            <a:off x="0" y="5818467"/>
            <a:ext cx="9144000" cy="1039581"/>
          </a:xfrm>
          <a:prstGeom prst="rect">
            <a:avLst/>
          </a:prstGeom>
          <a:noFill/>
          <a:ln w="9525">
            <a:noFill/>
            <a:miter lim="800000"/>
            <a:headEnd/>
            <a:tailEnd/>
          </a:ln>
          <a:effectLst/>
        </p:spPr>
      </p:pic>
      <p:pic>
        <p:nvPicPr>
          <p:cNvPr id="57352" name="Picture 8"/>
          <p:cNvPicPr>
            <a:picLocks noChangeAspect="1" noChangeArrowheads="1"/>
          </p:cNvPicPr>
          <p:nvPr/>
        </p:nvPicPr>
        <p:blipFill>
          <a:blip r:embed="rId7" cstate="print"/>
          <a:srcRect/>
          <a:stretch>
            <a:fillRect/>
          </a:stretch>
        </p:blipFill>
        <p:spPr bwMode="auto">
          <a:xfrm>
            <a:off x="0" y="3476167"/>
            <a:ext cx="9144000" cy="738651"/>
          </a:xfrm>
          <a:prstGeom prst="rect">
            <a:avLst/>
          </a:prstGeom>
          <a:noFill/>
          <a:ln w="9525">
            <a:noFill/>
            <a:miter lim="800000"/>
            <a:headEnd/>
            <a:tailEnd/>
          </a:ln>
          <a:effectLst/>
        </p:spPr>
      </p:pic>
      <p:pic>
        <p:nvPicPr>
          <p:cNvPr id="57353" name="Picture 9"/>
          <p:cNvPicPr>
            <a:picLocks noChangeAspect="1" noChangeArrowheads="1"/>
          </p:cNvPicPr>
          <p:nvPr/>
        </p:nvPicPr>
        <p:blipFill>
          <a:blip r:embed="rId8" cstate="print"/>
          <a:srcRect/>
          <a:stretch>
            <a:fillRect/>
          </a:stretch>
        </p:blipFill>
        <p:spPr bwMode="auto">
          <a:xfrm>
            <a:off x="0" y="2715421"/>
            <a:ext cx="9144000" cy="713579"/>
          </a:xfrm>
          <a:prstGeom prst="rect">
            <a:avLst/>
          </a:prstGeom>
          <a:noFill/>
          <a:ln w="9525">
            <a:noFill/>
            <a:miter lim="800000"/>
            <a:headEnd/>
            <a:tailEnd/>
          </a:ln>
          <a:effectLst/>
        </p:spPr>
      </p:pic>
      <p:sp>
        <p:nvSpPr>
          <p:cNvPr id="10" name="Oval 9"/>
          <p:cNvSpPr/>
          <p:nvPr/>
        </p:nvSpPr>
        <p:spPr bwMode="auto">
          <a:xfrm>
            <a:off x="8215338" y="4143380"/>
            <a:ext cx="928662" cy="1571636"/>
          </a:xfrm>
          <a:prstGeom prst="ellipse">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cxnSp>
        <p:nvCxnSpPr>
          <p:cNvPr id="14" name="Straight Connector 13"/>
          <p:cNvCxnSpPr/>
          <p:nvPr/>
        </p:nvCxnSpPr>
        <p:spPr bwMode="auto">
          <a:xfrm flipV="1">
            <a:off x="5357818" y="6286520"/>
            <a:ext cx="3786182"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16" name="Straight Connector 15"/>
          <p:cNvCxnSpPr/>
          <p:nvPr/>
        </p:nvCxnSpPr>
        <p:spPr bwMode="auto">
          <a:xfrm flipV="1">
            <a:off x="0" y="6552572"/>
            <a:ext cx="9296400"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spTree>
    <p:extLst>
      <p:ext uri="{BB962C8B-B14F-4D97-AF65-F5344CB8AC3E}">
        <p14:creationId xmlns:p14="http://schemas.microsoft.com/office/powerpoint/2010/main" val="51315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353"/>
                                        </p:tgtEl>
                                        <p:attrNameLst>
                                          <p:attrName>style.visibility</p:attrName>
                                        </p:attrNameLst>
                                      </p:cBhvr>
                                      <p:to>
                                        <p:strVal val="visible"/>
                                      </p:to>
                                    </p:set>
                                    <p:animEffect transition="in" filter="dissolve">
                                      <p:cBhvr>
                                        <p:cTn id="7" dur="500"/>
                                        <p:tgtEl>
                                          <p:spTgt spid="5735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7352"/>
                                        </p:tgtEl>
                                        <p:attrNameLst>
                                          <p:attrName>style.visibility</p:attrName>
                                        </p:attrNameLst>
                                      </p:cBhvr>
                                      <p:to>
                                        <p:strVal val="visible"/>
                                      </p:to>
                                    </p:set>
                                    <p:animEffect transition="in" filter="dissolve">
                                      <p:cBhvr>
                                        <p:cTn id="11" dur="500"/>
                                        <p:tgtEl>
                                          <p:spTgt spid="5735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7348"/>
                                        </p:tgtEl>
                                        <p:attrNameLst>
                                          <p:attrName>style.visibility</p:attrName>
                                        </p:attrNameLst>
                                      </p:cBhvr>
                                      <p:to>
                                        <p:strVal val="visible"/>
                                      </p:to>
                                    </p:set>
                                    <p:animEffect transition="in" filter="dissolve">
                                      <p:cBhvr>
                                        <p:cTn id="15" dur="500"/>
                                        <p:tgtEl>
                                          <p:spTgt spid="5734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7351"/>
                                        </p:tgtEl>
                                        <p:attrNameLst>
                                          <p:attrName>style.visibility</p:attrName>
                                        </p:attrNameLst>
                                      </p:cBhvr>
                                      <p:to>
                                        <p:strVal val="visible"/>
                                      </p:to>
                                    </p:set>
                                    <p:animEffect transition="in" filter="dissolve">
                                      <p:cBhvr>
                                        <p:cTn id="19" dur="500"/>
                                        <p:tgtEl>
                                          <p:spTgt spid="57351"/>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214313" y="-285750"/>
            <a:ext cx="8643937" cy="2286000"/>
          </a:xfrm>
        </p:spPr>
        <p:txBody>
          <a:bodyPr/>
          <a:lstStyle/>
          <a:p>
            <a:r>
              <a:rPr lang="tr-TR" sz="4800" dirty="0"/>
              <a:t>ADENOMYOSIS</a:t>
            </a:r>
            <a:br>
              <a:rPr lang="tr-TR" sz="4800" dirty="0"/>
            </a:br>
            <a:r>
              <a:rPr lang="tr-TR" sz="4800" dirty="0">
                <a:solidFill>
                  <a:srgbClr val="00FFFF"/>
                </a:solidFill>
              </a:rPr>
              <a:t>TREATMENT</a:t>
            </a:r>
            <a:br>
              <a:rPr lang="tr-TR" sz="4800" dirty="0">
                <a:solidFill>
                  <a:srgbClr val="00FFFF"/>
                </a:solidFill>
              </a:rPr>
            </a:br>
            <a:r>
              <a:rPr lang="tr-TR" sz="3200" dirty="0">
                <a:solidFill>
                  <a:srgbClr val="FF3399"/>
                </a:solidFill>
              </a:rPr>
              <a:t>AUB, </a:t>
            </a:r>
            <a:r>
              <a:rPr lang="tr-TR" sz="3200" dirty="0" err="1">
                <a:solidFill>
                  <a:srgbClr val="FF3399"/>
                </a:solidFill>
              </a:rPr>
              <a:t>Dysmenorrhea</a:t>
            </a:r>
            <a:r>
              <a:rPr lang="tr-TR" sz="3200" dirty="0">
                <a:solidFill>
                  <a:srgbClr val="FF3399"/>
                </a:solidFill>
              </a:rPr>
              <a:t>, </a:t>
            </a:r>
            <a:r>
              <a:rPr lang="tr-TR" sz="3200" dirty="0" err="1">
                <a:solidFill>
                  <a:srgbClr val="FF3399"/>
                </a:solidFill>
              </a:rPr>
              <a:t>pelvic</a:t>
            </a:r>
            <a:r>
              <a:rPr lang="tr-TR" sz="3200" dirty="0">
                <a:solidFill>
                  <a:srgbClr val="FF3399"/>
                </a:solidFill>
              </a:rPr>
              <a:t> </a:t>
            </a:r>
            <a:r>
              <a:rPr lang="tr-TR" sz="3200" dirty="0" err="1">
                <a:solidFill>
                  <a:srgbClr val="FF3399"/>
                </a:solidFill>
              </a:rPr>
              <a:t>pain</a:t>
            </a:r>
            <a:endParaRPr lang="en-US" sz="4800" dirty="0">
              <a:solidFill>
                <a:srgbClr val="FF3399"/>
              </a:solidFill>
            </a:endParaRPr>
          </a:p>
        </p:txBody>
      </p:sp>
      <p:sp>
        <p:nvSpPr>
          <p:cNvPr id="5" name="TextBox 4"/>
          <p:cNvSpPr txBox="1"/>
          <p:nvPr/>
        </p:nvSpPr>
        <p:spPr>
          <a:xfrm>
            <a:off x="-142875" y="1628800"/>
            <a:ext cx="9286875" cy="5570756"/>
          </a:xfrm>
          <a:prstGeom prst="rect">
            <a:avLst/>
          </a:prstGeom>
          <a:noFill/>
        </p:spPr>
        <p:txBody>
          <a:bodyPr>
            <a:spAutoFit/>
          </a:bodyPr>
          <a:lstStyle/>
          <a:p>
            <a:pPr lvl="1" indent="358775">
              <a:buFont typeface="Arial" pitchFamily="34" charset="0"/>
              <a:buChar char="•"/>
              <a:defRPr/>
            </a:pPr>
            <a:endParaRPr lang="en-US" dirty="0">
              <a:solidFill>
                <a:srgbClr val="00FFFF"/>
              </a:solidFill>
              <a:latin typeface="+mn-lt"/>
            </a:endParaRPr>
          </a:p>
          <a:p>
            <a:pPr lvl="1" indent="358775">
              <a:buFont typeface="Arial" pitchFamily="34" charset="0"/>
              <a:buChar char="•"/>
              <a:defRPr/>
            </a:pPr>
            <a:r>
              <a:rPr lang="en-US" dirty="0">
                <a:solidFill>
                  <a:srgbClr val="00FF00"/>
                </a:solidFill>
                <a:latin typeface="+mn-lt"/>
              </a:rPr>
              <a:t>The most promising</a:t>
            </a:r>
            <a:r>
              <a:rPr lang="en-US" dirty="0">
                <a:solidFill>
                  <a:srgbClr val="00FFFF"/>
                </a:solidFill>
                <a:latin typeface="+mn-lt"/>
              </a:rPr>
              <a:t> </a:t>
            </a:r>
            <a:r>
              <a:rPr lang="en-US" dirty="0">
                <a:latin typeface="+mn-lt"/>
              </a:rPr>
              <a:t>(medical) therapy </a:t>
            </a:r>
            <a:r>
              <a:rPr lang="tr-TR" dirty="0">
                <a:latin typeface="+mn-lt"/>
              </a:rPr>
              <a:t>in </a:t>
            </a:r>
            <a:r>
              <a:rPr lang="en-US" dirty="0">
                <a:latin typeface="+mn-lt"/>
              </a:rPr>
              <a:t>the literature is </a:t>
            </a:r>
            <a:r>
              <a:rPr lang="en-US" dirty="0">
                <a:solidFill>
                  <a:srgbClr val="FF9900"/>
                </a:solidFill>
                <a:latin typeface="+mn-lt"/>
              </a:rPr>
              <a:t>LNG-IUS</a:t>
            </a:r>
            <a:endParaRPr lang="tr-TR" dirty="0">
              <a:solidFill>
                <a:srgbClr val="00FFFF"/>
              </a:solidFill>
              <a:latin typeface="+mn-lt"/>
              <a:cs typeface="Times New Roman" pitchFamily="18" charset="0"/>
            </a:endParaRPr>
          </a:p>
          <a:p>
            <a:pPr lvl="1" indent="358775">
              <a:buFont typeface="Arial" pitchFamily="34" charset="0"/>
              <a:buChar char="•"/>
              <a:defRPr/>
            </a:pPr>
            <a:r>
              <a:rPr lang="tr-TR" dirty="0">
                <a:solidFill>
                  <a:srgbClr val="00FF00"/>
                </a:solidFill>
                <a:latin typeface="+mn-lt"/>
              </a:rPr>
              <a:t>I</a:t>
            </a:r>
            <a:r>
              <a:rPr lang="en-US" dirty="0" err="1">
                <a:solidFill>
                  <a:srgbClr val="00FF00"/>
                </a:solidFill>
                <a:latin typeface="+mn-lt"/>
              </a:rPr>
              <a:t>mprovement</a:t>
            </a:r>
            <a:r>
              <a:rPr lang="en-US" dirty="0">
                <a:latin typeface="+mn-lt"/>
              </a:rPr>
              <a:t> of symptoms such as </a:t>
            </a:r>
            <a:r>
              <a:rPr lang="en-US" dirty="0">
                <a:solidFill>
                  <a:srgbClr val="FF0000"/>
                </a:solidFill>
                <a:latin typeface="+mn-lt"/>
              </a:rPr>
              <a:t>menorrhagia</a:t>
            </a:r>
            <a:r>
              <a:rPr lang="en-US" dirty="0">
                <a:latin typeface="+mn-lt"/>
              </a:rPr>
              <a:t> and </a:t>
            </a:r>
            <a:r>
              <a:rPr lang="en-US" dirty="0">
                <a:solidFill>
                  <a:srgbClr val="FF0000"/>
                </a:solidFill>
                <a:latin typeface="+mn-lt"/>
              </a:rPr>
              <a:t>dysmenorrhea</a:t>
            </a:r>
            <a:r>
              <a:rPr lang="en-US" dirty="0">
                <a:latin typeface="+mn-lt"/>
              </a:rPr>
              <a:t>, and </a:t>
            </a:r>
            <a:r>
              <a:rPr lang="en-US" dirty="0">
                <a:solidFill>
                  <a:schemeClr val="tx2"/>
                </a:solidFill>
                <a:latin typeface="+mn-lt"/>
              </a:rPr>
              <a:t>radiologic changes in adenomyotic uterus</a:t>
            </a:r>
          </a:p>
          <a:p>
            <a:pPr lvl="1" indent="358775">
              <a:buFont typeface="Arial" pitchFamily="34" charset="0"/>
              <a:buChar char="•"/>
              <a:defRPr/>
            </a:pPr>
            <a:endParaRPr lang="tr-TR" dirty="0">
              <a:cs typeface="Times New Roman" pitchFamily="18" charset="0"/>
            </a:endParaRPr>
          </a:p>
          <a:p>
            <a:pPr lvl="1" indent="358775">
              <a:buFont typeface="Arial" pitchFamily="34" charset="0"/>
              <a:buChar char="•"/>
              <a:defRPr/>
            </a:pPr>
            <a:r>
              <a:rPr lang="tr-TR" dirty="0">
                <a:cs typeface="Times New Roman" pitchFamily="18" charset="0"/>
              </a:rPr>
              <a:t>L/T </a:t>
            </a:r>
            <a:r>
              <a:rPr lang="tr-TR" dirty="0" err="1">
                <a:cs typeface="Times New Roman" pitchFamily="18" charset="0"/>
              </a:rPr>
              <a:t>or</a:t>
            </a:r>
            <a:r>
              <a:rPr lang="tr-TR" dirty="0">
                <a:cs typeface="Times New Roman" pitchFamily="18" charset="0"/>
              </a:rPr>
              <a:t> L/S </a:t>
            </a:r>
            <a:r>
              <a:rPr lang="tr-TR" dirty="0" err="1">
                <a:cs typeface="Times New Roman" pitchFamily="18" charset="0"/>
              </a:rPr>
              <a:t>adenomyomectomy</a:t>
            </a:r>
            <a:r>
              <a:rPr lang="tr-TR" dirty="0">
                <a:cs typeface="Times New Roman" pitchFamily="18" charset="0"/>
              </a:rPr>
              <a:t> → LNG-IUS / </a:t>
            </a:r>
            <a:r>
              <a:rPr lang="tr-TR" dirty="0" err="1">
                <a:cs typeface="Times New Roman" pitchFamily="18" charset="0"/>
              </a:rPr>
              <a:t>GnRh</a:t>
            </a:r>
            <a:r>
              <a:rPr lang="tr-TR" dirty="0">
                <a:cs typeface="Times New Roman" pitchFamily="18" charset="0"/>
              </a:rPr>
              <a:t>-a</a:t>
            </a:r>
          </a:p>
          <a:p>
            <a:pPr lvl="1" indent="358775">
              <a:buFont typeface="Arial" pitchFamily="34" charset="0"/>
              <a:buChar char="•"/>
              <a:defRPr/>
            </a:pPr>
            <a:endParaRPr lang="tr-TR" dirty="0">
              <a:solidFill>
                <a:srgbClr val="00FFFF"/>
              </a:solidFill>
              <a:latin typeface="+mn-lt"/>
              <a:cs typeface="Times New Roman" pitchFamily="18" charset="0"/>
            </a:endParaRPr>
          </a:p>
          <a:p>
            <a:pPr lvl="1" indent="358775">
              <a:buFont typeface="Arial" pitchFamily="34" charset="0"/>
              <a:buChar char="•"/>
              <a:defRPr/>
            </a:pPr>
            <a:r>
              <a:rPr lang="tr-TR" dirty="0" err="1">
                <a:solidFill>
                  <a:srgbClr val="00FFFF"/>
                </a:solidFill>
                <a:latin typeface="+mn-lt"/>
                <a:cs typeface="Times New Roman" pitchFamily="18" charset="0"/>
              </a:rPr>
              <a:t>Hysterectomy</a:t>
            </a:r>
            <a:r>
              <a:rPr lang="tr-TR" dirty="0">
                <a:latin typeface="+mn-lt"/>
                <a:cs typeface="Times New Roman" pitchFamily="18" charset="0"/>
              </a:rPr>
              <a:t> is </a:t>
            </a:r>
            <a:r>
              <a:rPr lang="tr-TR" dirty="0" err="1">
                <a:latin typeface="+mn-lt"/>
                <a:cs typeface="Times New Roman" pitchFamily="18" charset="0"/>
              </a:rPr>
              <a:t>the</a:t>
            </a:r>
            <a:r>
              <a:rPr lang="tr-TR" dirty="0">
                <a:latin typeface="+mn-lt"/>
                <a:cs typeface="Times New Roman" pitchFamily="18" charset="0"/>
              </a:rPr>
              <a:t> </a:t>
            </a:r>
            <a:r>
              <a:rPr lang="tr-TR" dirty="0" err="1">
                <a:latin typeface="+mn-lt"/>
                <a:cs typeface="Times New Roman" pitchFamily="18" charset="0"/>
              </a:rPr>
              <a:t>definitive</a:t>
            </a:r>
            <a:r>
              <a:rPr lang="tr-TR" dirty="0">
                <a:latin typeface="+mn-lt"/>
                <a:cs typeface="Times New Roman" pitchFamily="18" charset="0"/>
              </a:rPr>
              <a:t> </a:t>
            </a:r>
            <a:r>
              <a:rPr lang="tr-TR" dirty="0" err="1">
                <a:latin typeface="+mn-lt"/>
                <a:cs typeface="Times New Roman" pitchFamily="18" charset="0"/>
              </a:rPr>
              <a:t>treatment</a:t>
            </a:r>
            <a:endParaRPr lang="tr-TR" dirty="0">
              <a:latin typeface="+mn-lt"/>
              <a:cs typeface="Times New Roman" pitchFamily="18" charset="0"/>
            </a:endParaRPr>
          </a:p>
          <a:p>
            <a:pPr lvl="1" indent="358775">
              <a:buFont typeface="Arial" pitchFamily="34" charset="0"/>
              <a:buChar char="•"/>
              <a:defRPr/>
            </a:pPr>
            <a:r>
              <a:rPr lang="tr-TR" dirty="0">
                <a:latin typeface="+mn-lt"/>
                <a:cs typeface="Times New Roman" pitchFamily="18" charset="0"/>
              </a:rPr>
              <a:t>VH is </a:t>
            </a:r>
            <a:r>
              <a:rPr lang="tr-TR" dirty="0" err="1">
                <a:latin typeface="+mn-lt"/>
                <a:cs typeface="Times New Roman" pitchFamily="18" charset="0"/>
              </a:rPr>
              <a:t>more</a:t>
            </a:r>
            <a:r>
              <a:rPr lang="tr-TR" dirty="0">
                <a:latin typeface="+mn-lt"/>
                <a:cs typeface="Times New Roman" pitchFamily="18" charset="0"/>
              </a:rPr>
              <a:t> </a:t>
            </a:r>
            <a:r>
              <a:rPr lang="tr-TR" dirty="0" err="1">
                <a:latin typeface="+mn-lt"/>
                <a:cs typeface="Times New Roman" pitchFamily="18" charset="0"/>
              </a:rPr>
              <a:t>difficult</a:t>
            </a:r>
            <a:r>
              <a:rPr lang="tr-TR" dirty="0">
                <a:latin typeface="+mn-lt"/>
                <a:cs typeface="Times New Roman" pitchFamily="18" charset="0"/>
              </a:rPr>
              <a:t> </a:t>
            </a:r>
            <a:r>
              <a:rPr lang="tr-TR" sz="2000" dirty="0">
                <a:latin typeface="+mn-lt"/>
                <a:cs typeface="Times New Roman" pitchFamily="18" charset="0"/>
              </a:rPr>
              <a:t>(</a:t>
            </a:r>
            <a:r>
              <a:rPr lang="tr-TR" sz="2000" dirty="0" err="1">
                <a:latin typeface="+mn-lt"/>
                <a:cs typeface="Times New Roman" pitchFamily="18" charset="0"/>
              </a:rPr>
              <a:t>more</a:t>
            </a:r>
            <a:r>
              <a:rPr lang="tr-TR" sz="2000" dirty="0">
                <a:latin typeface="+mn-lt"/>
                <a:cs typeface="Times New Roman" pitchFamily="18" charset="0"/>
              </a:rPr>
              <a:t> </a:t>
            </a:r>
            <a:r>
              <a:rPr lang="tr-TR" sz="2000" dirty="0" err="1">
                <a:latin typeface="+mn-lt"/>
                <a:cs typeface="Times New Roman" pitchFamily="18" charset="0"/>
              </a:rPr>
              <a:t>bladder</a:t>
            </a:r>
            <a:r>
              <a:rPr lang="tr-TR" sz="2000" dirty="0">
                <a:latin typeface="+mn-lt"/>
                <a:cs typeface="Times New Roman" pitchFamily="18" charset="0"/>
              </a:rPr>
              <a:t> </a:t>
            </a:r>
            <a:r>
              <a:rPr lang="tr-TR" sz="2000" dirty="0" err="1">
                <a:latin typeface="+mn-lt"/>
                <a:cs typeface="Times New Roman" pitchFamily="18" charset="0"/>
              </a:rPr>
              <a:t>injuries</a:t>
            </a:r>
            <a:r>
              <a:rPr lang="tr-TR" sz="2000" dirty="0">
                <a:latin typeface="+mn-lt"/>
                <a:cs typeface="Times New Roman" pitchFamily="18" charset="0"/>
              </a:rPr>
              <a:t>)</a:t>
            </a:r>
          </a:p>
          <a:p>
            <a:pPr lvl="1" indent="358775">
              <a:buFont typeface="Arial" pitchFamily="34" charset="0"/>
              <a:buChar char="•"/>
              <a:defRPr/>
            </a:pPr>
            <a:endParaRPr lang="tr-TR" sz="2000" dirty="0">
              <a:latin typeface="+mn-lt"/>
              <a:cs typeface="Times New Roman" pitchFamily="18" charset="0"/>
            </a:endParaRPr>
          </a:p>
          <a:p>
            <a:pPr lvl="1">
              <a:defRPr/>
            </a:pPr>
            <a:endParaRPr lang="tr-TR" dirty="0">
              <a:solidFill>
                <a:schemeClr val="tx2"/>
              </a:solidFill>
              <a:latin typeface="+mn-lt"/>
              <a:cs typeface="Times New Roman" pitchFamily="18" charset="0"/>
            </a:endParaRPr>
          </a:p>
          <a:p>
            <a:pPr lvl="1" indent="358775">
              <a:defRPr/>
            </a:pPr>
            <a:endParaRPr lang="tr-TR" dirty="0">
              <a:latin typeface="+mn-lt"/>
              <a:cs typeface="Times New Roman" pitchFamily="18" charset="0"/>
            </a:endParaRPr>
          </a:p>
          <a:p>
            <a:pPr lvl="1" indent="358775">
              <a:buFont typeface="Arial" pitchFamily="34" charset="0"/>
              <a:buChar char="•"/>
              <a:defRPr/>
            </a:pPr>
            <a:endParaRPr lang="en-US" dirty="0">
              <a:latin typeface="+mn-lt"/>
              <a:cs typeface="Times New Roman" pitchFamily="18" charset="0"/>
            </a:endParaRPr>
          </a:p>
        </p:txBody>
      </p:sp>
    </p:spTree>
    <p:extLst>
      <p:ext uri="{BB962C8B-B14F-4D97-AF65-F5344CB8AC3E}">
        <p14:creationId xmlns:p14="http://schemas.microsoft.com/office/powerpoint/2010/main" val="19716600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ower that has a sign on the side of a building&#13;&#10;&#13;&#10;Description automatically generated">
            <a:extLst>
              <a:ext uri="{FF2B5EF4-FFF2-40B4-BE49-F238E27FC236}">
                <a16:creationId xmlns:a16="http://schemas.microsoft.com/office/drawing/2014/main" id="{3BFCAB39-6145-174D-8E60-D4BB4660B1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86" y="0"/>
            <a:ext cx="3696246" cy="3789039"/>
          </a:xfrm>
          <a:prstGeom prst="rect">
            <a:avLst/>
          </a:prstGeom>
        </p:spPr>
      </p:pic>
      <p:sp>
        <p:nvSpPr>
          <p:cNvPr id="422914" name="Rectangle 2"/>
          <p:cNvSpPr>
            <a:spLocks noGrp="1" noChangeArrowheads="1"/>
          </p:cNvSpPr>
          <p:nvPr>
            <p:ph type="title"/>
          </p:nvPr>
        </p:nvSpPr>
        <p:spPr>
          <a:xfrm>
            <a:off x="-32" y="1628800"/>
            <a:ext cx="9144032" cy="3168352"/>
          </a:xfrm>
        </p:spPr>
        <p:txBody>
          <a:bodyPr/>
          <a:lstStyle/>
          <a:p>
            <a:pPr algn="l">
              <a:lnSpc>
                <a:spcPct val="90000"/>
              </a:lnSpc>
              <a:defRPr/>
            </a:pPr>
            <a:r>
              <a:rPr lang="tr-TR" sz="7000" err="1">
                <a:solidFill>
                  <a:srgbClr val="FF40FF"/>
                </a:solidFill>
                <a:effectLst>
                  <a:innerShdw blurRad="63500" dist="50800">
                    <a:prstClr val="black">
                      <a:alpha val="50000"/>
                    </a:prstClr>
                  </a:innerShdw>
                </a:effectLst>
              </a:rPr>
              <a:t>Adenomyosis</a:t>
            </a:r>
            <a:r>
              <a:rPr lang="tr-TR" sz="7000">
                <a:solidFill>
                  <a:srgbClr val="FF40FF"/>
                </a:solidFill>
                <a:effectLst>
                  <a:innerShdw blurRad="63500" dist="50800">
                    <a:prstClr val="black">
                      <a:alpha val="50000"/>
                    </a:prstClr>
                  </a:innerShdw>
                </a:effectLst>
              </a:rPr>
              <a:t> </a:t>
            </a:r>
            <a:br>
              <a:rPr lang="tr-TR" sz="7000">
                <a:solidFill>
                  <a:srgbClr val="FF40FF"/>
                </a:solidFill>
                <a:effectLst>
                  <a:innerShdw blurRad="63500" dist="50800">
                    <a:prstClr val="black">
                      <a:alpha val="50000"/>
                    </a:prstClr>
                  </a:innerShdw>
                </a:effectLst>
              </a:rPr>
            </a:br>
            <a:r>
              <a:rPr lang="tr-TR" sz="7000">
                <a:solidFill>
                  <a:srgbClr val="FF40FF"/>
                </a:solidFill>
                <a:effectLst>
                  <a:innerShdw blurRad="63500" dist="50800">
                    <a:prstClr val="black">
                      <a:alpha val="50000"/>
                    </a:prstClr>
                  </a:innerShdw>
                </a:effectLst>
              </a:rPr>
              <a:t>AUB</a:t>
            </a:r>
            <a:br>
              <a:rPr lang="tr-TR" sz="6600">
                <a:solidFill>
                  <a:srgbClr val="FF40FF"/>
                </a:solidFill>
                <a:effectLst>
                  <a:innerShdw blurRad="63500" dist="50800">
                    <a:prstClr val="black">
                      <a:alpha val="50000"/>
                    </a:prstClr>
                  </a:innerShdw>
                </a:effectLst>
              </a:rPr>
            </a:br>
            <a:r>
              <a:rPr lang="tr-TR" sz="5400">
                <a:solidFill>
                  <a:srgbClr val="00FFFF"/>
                </a:solidFill>
                <a:effectLst>
                  <a:innerShdw blurRad="63500" dist="50800">
                    <a:prstClr val="black">
                      <a:alpha val="50000"/>
                    </a:prstClr>
                  </a:innerShdw>
                </a:effectLst>
              </a:rPr>
              <a:t>Management</a:t>
            </a:r>
            <a:endParaRPr lang="en-US" sz="6600">
              <a:solidFill>
                <a:srgbClr val="00FF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a:solidFill>
                  <a:srgbClr val="FFFF00"/>
                </a:solidFill>
                <a:effectLst>
                  <a:outerShdw blurRad="38100" dist="38100" dir="2700000" algn="tl">
                    <a:srgbClr val="000000"/>
                  </a:outerShdw>
                </a:effectLst>
              </a:rPr>
              <a:t>Prof. Dr. Levent M. ŞENTÜRK</a:t>
            </a:r>
            <a:endParaRPr lang="tr-TR" sz="2000">
              <a:solidFill>
                <a:srgbClr val="FFFF00"/>
              </a:solidFill>
              <a:effectLst>
                <a:outerShdw blurRad="38100" dist="38100" dir="2700000" algn="tl">
                  <a:srgbClr val="000000"/>
                </a:outerShdw>
              </a:effectLst>
            </a:endParaRPr>
          </a:p>
          <a:p>
            <a:pPr algn="ctr">
              <a:lnSpc>
                <a:spcPct val="90000"/>
              </a:lnSpc>
              <a:buFontTx/>
              <a:buNone/>
              <a:defRPr/>
            </a:pPr>
            <a:r>
              <a:rPr lang="tr-TR" sz="2000" i="1" err="1">
                <a:effectLst>
                  <a:outerShdw blurRad="38100" dist="38100" dir="2700000" algn="tl">
                    <a:srgbClr val="000000"/>
                  </a:outerShdw>
                </a:effectLst>
              </a:rPr>
              <a:t>Istanbul</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University</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Cerrahpasa</a:t>
            </a:r>
            <a:r>
              <a:rPr lang="tr-TR" sz="2000" i="1">
                <a:effectLst>
                  <a:outerShdw blurRad="38100" dist="38100" dir="2700000" algn="tl">
                    <a:srgbClr val="000000"/>
                  </a:outerShdw>
                </a:effectLst>
              </a:rPr>
              <a:t> School of </a:t>
            </a:r>
            <a:r>
              <a:rPr lang="tr-TR" sz="2000" i="1" err="1">
                <a:effectLst>
                  <a:outerShdw blurRad="38100" dist="38100" dir="2700000" algn="tl">
                    <a:srgbClr val="000000"/>
                  </a:outerShdw>
                </a:effectLst>
              </a:rPr>
              <a:t>Medicine</a:t>
            </a:r>
            <a:endParaRPr lang="tr-TR" sz="2000" i="1">
              <a:effectLst>
                <a:outerShdw blurRad="38100" dist="38100" dir="2700000" algn="tl">
                  <a:srgbClr val="000000"/>
                </a:outerShdw>
              </a:effectLst>
            </a:endParaRPr>
          </a:p>
          <a:p>
            <a:pPr algn="ctr">
              <a:lnSpc>
                <a:spcPct val="90000"/>
              </a:lnSpc>
              <a:buFontTx/>
              <a:buNone/>
              <a:defRPr/>
            </a:pPr>
            <a:r>
              <a:rPr lang="tr-TR" sz="2000" i="1" err="1">
                <a:effectLst>
                  <a:outerShdw blurRad="38100" dist="38100" dir="2700000" algn="tl">
                    <a:srgbClr val="000000"/>
                  </a:outerShdw>
                </a:effectLst>
              </a:rPr>
              <a:t>Dept</a:t>
            </a:r>
            <a:r>
              <a:rPr lang="tr-TR" sz="2000" i="1">
                <a:effectLst>
                  <a:outerShdw blurRad="38100" dist="38100" dir="2700000" algn="tl">
                    <a:srgbClr val="000000"/>
                  </a:outerShdw>
                </a:effectLst>
              </a:rPr>
              <a:t> of </a:t>
            </a:r>
            <a:r>
              <a:rPr lang="tr-TR" sz="2000" i="1" err="1">
                <a:effectLst>
                  <a:outerShdw blurRad="38100" dist="38100" dir="2700000" algn="tl">
                    <a:srgbClr val="000000"/>
                  </a:outerShdw>
                </a:effectLst>
              </a:rPr>
              <a:t>Ob&amp;Gyn</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Division</a:t>
            </a:r>
            <a:r>
              <a:rPr lang="tr-TR" sz="2000" i="1">
                <a:effectLst>
                  <a:outerShdw blurRad="38100" dist="38100" dir="2700000" algn="tl">
                    <a:srgbClr val="000000"/>
                  </a:outerShdw>
                </a:effectLst>
              </a:rPr>
              <a:t> of </a:t>
            </a:r>
            <a:r>
              <a:rPr lang="tr-TR" sz="2000" i="1" err="1">
                <a:effectLst>
                  <a:outerShdw blurRad="38100" dist="38100" dir="2700000" algn="tl">
                    <a:srgbClr val="000000"/>
                  </a:outerShdw>
                </a:effectLst>
              </a:rPr>
              <a:t>Reproductive</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Endocrinology</a:t>
            </a:r>
            <a:r>
              <a:rPr lang="tr-TR" sz="2000" i="1">
                <a:effectLst>
                  <a:outerShdw blurRad="38100" dist="38100" dir="2700000" algn="tl">
                    <a:srgbClr val="000000"/>
                  </a:outerShdw>
                </a:effectLst>
              </a:rPr>
              <a:t>,</a:t>
            </a:r>
          </a:p>
          <a:p>
            <a:pPr algn="ctr">
              <a:lnSpc>
                <a:spcPct val="90000"/>
              </a:lnSpc>
              <a:buFontTx/>
              <a:buNone/>
              <a:defRPr/>
            </a:pPr>
            <a:r>
              <a:rPr lang="tr-TR" sz="2000" i="1">
                <a:effectLst>
                  <a:outerShdw blurRad="38100" dist="38100" dir="2700000" algn="tl">
                    <a:srgbClr val="000000"/>
                  </a:outerShdw>
                </a:effectLst>
              </a:rPr>
              <a:t>IVF </a:t>
            </a:r>
            <a:r>
              <a:rPr lang="tr-TR" sz="2000" i="1" err="1">
                <a:effectLst>
                  <a:outerShdw blurRad="38100" dist="38100" dir="2700000" algn="tl">
                    <a:srgbClr val="000000"/>
                  </a:outerShdw>
                </a:effectLst>
              </a:rPr>
              <a:t>Unit</a:t>
            </a:r>
            <a:endParaRPr lang="tr-TR" sz="2000" i="1">
              <a:effectLst>
                <a:outerShdw blurRad="38100" dist="38100" dir="2700000" algn="tl">
                  <a:srgbClr val="000000"/>
                </a:outerShdw>
              </a:effectLst>
            </a:endParaRPr>
          </a:p>
          <a:p>
            <a:pPr algn="ctr">
              <a:lnSpc>
                <a:spcPct val="90000"/>
              </a:lnSpc>
              <a:buFontTx/>
              <a:buNone/>
              <a:defRPr/>
            </a:pPr>
            <a:endParaRPr lang="tr-TR" sz="2000" i="1">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0"/>
            <a:ext cx="1785918" cy="1582693"/>
          </a:xfrm>
          <a:prstGeom prst="rect">
            <a:avLst/>
          </a:prstGeom>
        </p:spPr>
      </p:pic>
      <p:sp>
        <p:nvSpPr>
          <p:cNvPr id="6" name="TextBox 5">
            <a:extLst>
              <a:ext uri="{FF2B5EF4-FFF2-40B4-BE49-F238E27FC236}">
                <a16:creationId xmlns:a16="http://schemas.microsoft.com/office/drawing/2014/main" id="{1A183D71-4576-2243-AFBC-523CFDACEA75}"/>
              </a:ext>
            </a:extLst>
          </p:cNvPr>
          <p:cNvSpPr txBox="1"/>
          <p:nvPr/>
        </p:nvSpPr>
        <p:spPr>
          <a:xfrm rot="20770547">
            <a:off x="-234296" y="700329"/>
            <a:ext cx="10630978" cy="2646878"/>
          </a:xfrm>
          <a:prstGeom prst="rect">
            <a:avLst/>
          </a:prstGeom>
          <a:noFill/>
        </p:spPr>
        <p:txBody>
          <a:bodyPr wrap="square" rtlCol="0">
            <a:spAutoFit/>
          </a:bodyPr>
          <a:lstStyle/>
          <a:p>
            <a:r>
              <a:rPr lang="tr-TR" sz="16000" dirty="0" err="1">
                <a:solidFill>
                  <a:schemeClr val="tx2"/>
                </a:solidFill>
                <a:effectLst>
                  <a:outerShdw blurRad="38100" dist="38100" dir="2700000" algn="tl">
                    <a:srgbClr val="000000">
                      <a:alpha val="43137"/>
                    </a:srgbClr>
                  </a:outerShdw>
                </a:effectLst>
                <a:latin typeface="Brush Script MT" pitchFamily="66" charset="0"/>
              </a:rPr>
              <a:t>Tesekkürler</a:t>
            </a:r>
            <a:r>
              <a:rPr lang="tr-TR" sz="16000" dirty="0">
                <a:solidFill>
                  <a:schemeClr val="tx2"/>
                </a:solidFill>
                <a:effectLst>
                  <a:outerShdw blurRad="38100" dist="38100" dir="2700000" algn="tl">
                    <a:srgbClr val="000000">
                      <a:alpha val="43137"/>
                    </a:srgbClr>
                  </a:outerShdw>
                </a:effectLst>
                <a:latin typeface="Brush Script MT" pitchFamily="66" charset="0"/>
              </a:rPr>
              <a:t>…</a:t>
            </a:r>
            <a:endParaRPr lang="en-US" sz="16000" dirty="0">
              <a:solidFill>
                <a:schemeClr val="tx2"/>
              </a:solidFill>
              <a:effectLst>
                <a:outerShdw blurRad="38100" dist="38100" dir="2700000" algn="tl">
                  <a:srgbClr val="000000">
                    <a:alpha val="43137"/>
                  </a:srgbClr>
                </a:outerShdw>
              </a:effectLst>
              <a:latin typeface="Brush Script MT" pitchFamily="66" charset="0"/>
            </a:endParaRPr>
          </a:p>
        </p:txBody>
      </p:sp>
    </p:spTree>
    <p:extLst>
      <p:ext uri="{BB962C8B-B14F-4D97-AF65-F5344CB8AC3E}">
        <p14:creationId xmlns:p14="http://schemas.microsoft.com/office/powerpoint/2010/main" val="296882364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34FCD-0AD2-1D44-AA9D-D33CBCC139E0}"/>
              </a:ext>
            </a:extLst>
          </p:cNvPr>
          <p:cNvSpPr>
            <a:spLocks noGrp="1"/>
          </p:cNvSpPr>
          <p:nvPr>
            <p:ph type="title"/>
          </p:nvPr>
        </p:nvSpPr>
        <p:spPr/>
        <p:txBody>
          <a:bodyPr/>
          <a:lstStyle/>
          <a:p>
            <a:endParaRPr lang="tr-TR"/>
          </a:p>
        </p:txBody>
      </p:sp>
    </p:spTree>
    <p:extLst>
      <p:ext uri="{BB962C8B-B14F-4D97-AF65-F5344CB8AC3E}">
        <p14:creationId xmlns:p14="http://schemas.microsoft.com/office/powerpoint/2010/main" val="25723703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p:txBody>
          <a:bodyPr/>
          <a:lstStyle/>
          <a:p>
            <a:endParaRPr lang="tr-TR"/>
          </a:p>
        </p:txBody>
      </p:sp>
    </p:spTree>
    <p:extLst>
      <p:ext uri="{BB962C8B-B14F-4D97-AF65-F5344CB8AC3E}">
        <p14:creationId xmlns:p14="http://schemas.microsoft.com/office/powerpoint/2010/main" val="1349159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extLst>
      <p:ext uri="{BB962C8B-B14F-4D97-AF65-F5344CB8AC3E}">
        <p14:creationId xmlns:p14="http://schemas.microsoft.com/office/powerpoint/2010/main" val="85036270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p:txBody>
          <a:bodyPr/>
          <a:lstStyle/>
          <a:p>
            <a:endParaRPr lang="tr-TR"/>
          </a:p>
        </p:txBody>
      </p:sp>
    </p:spTree>
    <p:extLst>
      <p:ext uri="{BB962C8B-B14F-4D97-AF65-F5344CB8AC3E}">
        <p14:creationId xmlns:p14="http://schemas.microsoft.com/office/powerpoint/2010/main" val="27712121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p:txBody>
          <a:bodyPr/>
          <a:lstStyle/>
          <a:p>
            <a:endParaRPr lang="tr-TR"/>
          </a:p>
        </p:txBody>
      </p:sp>
    </p:spTree>
    <p:extLst>
      <p:ext uri="{BB962C8B-B14F-4D97-AF65-F5344CB8AC3E}">
        <p14:creationId xmlns:p14="http://schemas.microsoft.com/office/powerpoint/2010/main" val="206867630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p:txBody>
          <a:bodyPr/>
          <a:lstStyle/>
          <a:p>
            <a:endParaRPr lang="tr-TR"/>
          </a:p>
        </p:txBody>
      </p:sp>
    </p:spTree>
    <p:extLst>
      <p:ext uri="{BB962C8B-B14F-4D97-AF65-F5344CB8AC3E}">
        <p14:creationId xmlns:p14="http://schemas.microsoft.com/office/powerpoint/2010/main" val="24438105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8374" name="Picture 6"/>
          <p:cNvPicPr>
            <a:picLocks noChangeAspect="1" noChangeArrowheads="1"/>
          </p:cNvPicPr>
          <p:nvPr/>
        </p:nvPicPr>
        <p:blipFill>
          <a:blip r:embed="rId2" cstate="print"/>
          <a:srcRect/>
          <a:stretch>
            <a:fillRect/>
          </a:stretch>
        </p:blipFill>
        <p:spPr bwMode="auto">
          <a:xfrm>
            <a:off x="-5041" y="0"/>
            <a:ext cx="9149041" cy="6858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3;&#10;&#13;&#10;Description automatically generated">
            <a:extLst>
              <a:ext uri="{FF2B5EF4-FFF2-40B4-BE49-F238E27FC236}">
                <a16:creationId xmlns:a16="http://schemas.microsoft.com/office/drawing/2014/main" id="{7B39A026-B242-444E-ACD2-881B1E118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41744"/>
            <a:ext cx="9144000" cy="3647496"/>
          </a:xfrm>
          <a:prstGeom prst="rect">
            <a:avLst/>
          </a:prstGeom>
        </p:spPr>
      </p:pic>
      <p:sp>
        <p:nvSpPr>
          <p:cNvPr id="10" name="TextBox 9">
            <a:extLst>
              <a:ext uri="{FF2B5EF4-FFF2-40B4-BE49-F238E27FC236}">
                <a16:creationId xmlns:a16="http://schemas.microsoft.com/office/drawing/2014/main" id="{B5C98442-6F2F-454A-B1AA-D90235CEB338}"/>
              </a:ext>
            </a:extLst>
          </p:cNvPr>
          <p:cNvSpPr txBox="1"/>
          <p:nvPr/>
        </p:nvSpPr>
        <p:spPr>
          <a:xfrm>
            <a:off x="899592" y="188640"/>
            <a:ext cx="7344816" cy="769441"/>
          </a:xfrm>
          <a:prstGeom prst="rect">
            <a:avLst/>
          </a:prstGeom>
          <a:noFill/>
        </p:spPr>
        <p:txBody>
          <a:bodyPr wrap="square" rtlCol="0">
            <a:spAutoFit/>
          </a:bodyPr>
          <a:lstStyle/>
          <a:p>
            <a:pPr algn="ctr"/>
            <a:r>
              <a:rPr lang="tr-TR" sz="4400">
                <a:solidFill>
                  <a:schemeClr val="tx2"/>
                </a:solidFill>
              </a:rPr>
              <a:t>Definition of </a:t>
            </a:r>
            <a:r>
              <a:rPr lang="tr-TR" sz="4400" err="1">
                <a:solidFill>
                  <a:schemeClr val="tx2"/>
                </a:solidFill>
              </a:rPr>
              <a:t>Adenomyosis</a:t>
            </a:r>
            <a:endParaRPr lang="tr-TR" sz="4400">
              <a:solidFill>
                <a:schemeClr val="tx2"/>
              </a:solidFill>
            </a:endParaRPr>
          </a:p>
        </p:txBody>
      </p:sp>
      <p:sp>
        <p:nvSpPr>
          <p:cNvPr id="11" name="Rectangle 10">
            <a:extLst>
              <a:ext uri="{FF2B5EF4-FFF2-40B4-BE49-F238E27FC236}">
                <a16:creationId xmlns:a16="http://schemas.microsoft.com/office/drawing/2014/main" id="{0E93D93E-5FB7-994B-8DF9-EC9F6FE70841}"/>
              </a:ext>
            </a:extLst>
          </p:cNvPr>
          <p:cNvSpPr/>
          <p:nvPr/>
        </p:nvSpPr>
        <p:spPr>
          <a:xfrm>
            <a:off x="3167844" y="1023119"/>
            <a:ext cx="2808312" cy="461665"/>
          </a:xfrm>
          <a:prstGeom prst="rect">
            <a:avLst/>
          </a:prstGeom>
          <a:solidFill>
            <a:srgbClr val="FF0000"/>
          </a:solidFill>
        </p:spPr>
        <p:txBody>
          <a:bodyPr wrap="square">
            <a:spAutoFit/>
          </a:bodyPr>
          <a:lstStyle/>
          <a:p>
            <a:pPr algn="ctr"/>
            <a:r>
              <a:rPr lang="en">
                <a:effectLst>
                  <a:outerShdw blurRad="38100" dist="38100" dir="2700000" algn="tl">
                    <a:srgbClr val="000000">
                      <a:alpha val="43137"/>
                    </a:srgbClr>
                  </a:outerShdw>
                </a:effectLst>
              </a:rPr>
              <a:t>J.A. Abbott, 2017</a:t>
            </a:r>
            <a:endParaRPr lang="tr-TR">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14606718"/>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0418" name="Picture 2"/>
          <p:cNvPicPr>
            <a:picLocks noChangeAspect="1" noChangeArrowheads="1"/>
          </p:cNvPicPr>
          <p:nvPr/>
        </p:nvPicPr>
        <p:blipFill>
          <a:blip r:embed="rId2" cstate="print"/>
          <a:srcRect/>
          <a:stretch>
            <a:fillRect/>
          </a:stretch>
        </p:blipFill>
        <p:spPr bwMode="auto">
          <a:xfrm>
            <a:off x="41946" y="0"/>
            <a:ext cx="9173524" cy="6858000"/>
          </a:xfrm>
          <a:prstGeom prst="rect">
            <a:avLst/>
          </a:prstGeom>
          <a:noFill/>
          <a:ln w="9525">
            <a:noFill/>
            <a:miter lim="800000"/>
            <a:headEnd/>
            <a:tailEnd/>
          </a:ln>
          <a:effec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tr-TR"/>
              <a:t>2D TV-US: Adenomyozis</a:t>
            </a:r>
          </a:p>
        </p:txBody>
      </p:sp>
      <p:pic>
        <p:nvPicPr>
          <p:cNvPr id="23555" name="Picture 2"/>
          <p:cNvPicPr>
            <a:picLocks noGrp="1" noChangeAspect="1" noChangeArrowheads="1"/>
          </p:cNvPicPr>
          <p:nvPr>
            <p:ph idx="1"/>
          </p:nvPr>
        </p:nvPicPr>
        <p:blipFill>
          <a:blip r:embed="rId2" cstate="print"/>
          <a:srcRect/>
          <a:stretch>
            <a:fillRect/>
          </a:stretch>
        </p:blipFill>
        <p:spPr>
          <a:xfrm>
            <a:off x="331788" y="2354263"/>
            <a:ext cx="4095750" cy="3200400"/>
          </a:xfrm>
        </p:spPr>
      </p:pic>
      <p:pic>
        <p:nvPicPr>
          <p:cNvPr id="23556" name="Picture 3"/>
          <p:cNvPicPr>
            <a:picLocks noChangeAspect="1" noChangeArrowheads="1"/>
          </p:cNvPicPr>
          <p:nvPr/>
        </p:nvPicPr>
        <p:blipFill>
          <a:blip r:embed="rId3" cstate="print"/>
          <a:srcRect/>
          <a:stretch>
            <a:fillRect/>
          </a:stretch>
        </p:blipFill>
        <p:spPr bwMode="auto">
          <a:xfrm>
            <a:off x="4787900" y="2227263"/>
            <a:ext cx="4076700" cy="3362325"/>
          </a:xfrm>
          <a:prstGeom prst="rect">
            <a:avLst/>
          </a:prstGeom>
          <a:noFill/>
          <a:ln w="9525">
            <a:noFill/>
            <a:miter lim="800000"/>
            <a:headEnd/>
            <a:tailEnd/>
          </a:ln>
        </p:spPr>
      </p:pic>
      <p:sp>
        <p:nvSpPr>
          <p:cNvPr id="5" name="Content Placeholder 2"/>
          <p:cNvSpPr txBox="1">
            <a:spLocks/>
          </p:cNvSpPr>
          <p:nvPr/>
        </p:nvSpPr>
        <p:spPr bwMode="auto">
          <a:xfrm>
            <a:off x="285750" y="1500188"/>
            <a:ext cx="8501063" cy="5000625"/>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Globular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uterus</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Anterior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posterior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uterus</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duvarında asimetrik kalınlaşma</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Endometriyum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bileşkesinin  zor seçilmesi</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Fokal</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veya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difüz</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heterojen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ekojenitesi</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lineer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ekojenite</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kist </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gibi sınırları belli olmayan, ama anormal ekoda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lvl="0" indent="-311150" defTabSz="828675" eaLnBrk="0" hangingPunct="0">
              <a:spcBef>
                <a:spcPct val="20000"/>
              </a:spcBef>
              <a:buClr>
                <a:srgbClr val="FFFFFF"/>
              </a:buClr>
              <a:buFontTx/>
              <a:buChar char="•"/>
            </a:pPr>
            <a:r>
              <a:rPr lang="tr-TR" sz="2500" kern="0" err="1">
                <a:solidFill>
                  <a:srgbClr val="FFFFFF"/>
                </a:solidFill>
                <a:latin typeface="Arial"/>
                <a:cs typeface="+mn-cs"/>
              </a:rPr>
              <a:t>Vaskülarizasyonda</a:t>
            </a:r>
            <a:r>
              <a:rPr lang="tr-TR" sz="2500" kern="0">
                <a:solidFill>
                  <a:srgbClr val="FFFFFF"/>
                </a:solidFill>
                <a:latin typeface="Arial"/>
                <a:cs typeface="+mn-cs"/>
              </a:rPr>
              <a:t> artış ve farklılıklar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srcRect/>
          <a:stretch>
            <a:fillRect/>
          </a:stretch>
        </p:blipFill>
        <p:spPr bwMode="auto">
          <a:xfrm>
            <a:off x="0" y="14858"/>
            <a:ext cx="9144000" cy="6843142"/>
          </a:xfrm>
          <a:prstGeom prst="rect">
            <a:avLst/>
          </a:prstGeom>
          <a:noFill/>
          <a:ln w="9525">
            <a:noFill/>
            <a:miter lim="800000"/>
            <a:headEnd/>
            <a:tailEnd/>
          </a:ln>
          <a:effec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8610" name="Picture 2"/>
          <p:cNvPicPr>
            <a:picLocks noChangeAspect="1" noChangeArrowheads="1"/>
          </p:cNvPicPr>
          <p:nvPr/>
        </p:nvPicPr>
        <p:blipFill>
          <a:blip r:embed="rId2" cstate="print"/>
          <a:srcRect/>
          <a:stretch>
            <a:fillRect/>
          </a:stretch>
        </p:blipFill>
        <p:spPr bwMode="auto">
          <a:xfrm>
            <a:off x="0" y="0"/>
            <a:ext cx="9144000" cy="6782081"/>
          </a:xfrm>
          <a:prstGeom prst="rect">
            <a:avLst/>
          </a:prstGeom>
          <a:noFill/>
          <a:ln w="9525">
            <a:noFill/>
            <a:miter lim="800000"/>
            <a:headEnd/>
            <a:tailEnd/>
          </a:ln>
          <a:effec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A13830-B687-1C41-A5B0-024B270E6E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0553"/>
          </a:xfrm>
          <a:prstGeom prst="rect">
            <a:avLst/>
          </a:prstGeom>
        </p:spPr>
      </p:pic>
      <p:sp>
        <p:nvSpPr>
          <p:cNvPr id="9" name="TextBox 8">
            <a:extLst>
              <a:ext uri="{FF2B5EF4-FFF2-40B4-BE49-F238E27FC236}">
                <a16:creationId xmlns:a16="http://schemas.microsoft.com/office/drawing/2014/main" id="{5FC69DE1-D539-1740-A75C-E26797F2745D}"/>
              </a:ext>
            </a:extLst>
          </p:cNvPr>
          <p:cNvSpPr txBox="1"/>
          <p:nvPr/>
        </p:nvSpPr>
        <p:spPr>
          <a:xfrm>
            <a:off x="611560" y="0"/>
            <a:ext cx="1584176" cy="369332"/>
          </a:xfrm>
          <a:prstGeom prst="rect">
            <a:avLst/>
          </a:prstGeom>
          <a:solidFill>
            <a:srgbClr val="000000"/>
          </a:solidFill>
        </p:spPr>
        <p:txBody>
          <a:bodyPr wrap="square" rtlCol="0">
            <a:spAutoFit/>
          </a:bodyPr>
          <a:lstStyle/>
          <a:p>
            <a:pPr algn="ctr"/>
            <a:r>
              <a:rPr lang="tr-TR" sz="1800"/>
              <a:t>YK</a:t>
            </a:r>
          </a:p>
        </p:txBody>
      </p:sp>
    </p:spTree>
    <p:extLst>
      <p:ext uri="{BB962C8B-B14F-4D97-AF65-F5344CB8AC3E}">
        <p14:creationId xmlns:p14="http://schemas.microsoft.com/office/powerpoint/2010/main" val="234013858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A8466C-FBB6-A746-89D6-8DA47DD83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3" y="1"/>
            <a:ext cx="9094377" cy="6813376"/>
          </a:xfrm>
          <a:prstGeom prst="rect">
            <a:avLst/>
          </a:prstGeom>
        </p:spPr>
      </p:pic>
      <p:sp>
        <p:nvSpPr>
          <p:cNvPr id="2" name="TextBox 1">
            <a:extLst>
              <a:ext uri="{FF2B5EF4-FFF2-40B4-BE49-F238E27FC236}">
                <a16:creationId xmlns:a16="http://schemas.microsoft.com/office/drawing/2014/main" id="{188B0668-9C3B-234F-8621-AB4217C7EE7B}"/>
              </a:ext>
            </a:extLst>
          </p:cNvPr>
          <p:cNvSpPr txBox="1"/>
          <p:nvPr/>
        </p:nvSpPr>
        <p:spPr>
          <a:xfrm>
            <a:off x="611560" y="0"/>
            <a:ext cx="1584176" cy="369332"/>
          </a:xfrm>
          <a:prstGeom prst="rect">
            <a:avLst/>
          </a:prstGeom>
          <a:solidFill>
            <a:srgbClr val="000000"/>
          </a:solidFill>
        </p:spPr>
        <p:txBody>
          <a:bodyPr wrap="square" rtlCol="0">
            <a:spAutoFit/>
          </a:bodyPr>
          <a:lstStyle/>
          <a:p>
            <a:pPr algn="ctr"/>
            <a:r>
              <a:rPr lang="tr-TR" sz="1800"/>
              <a:t>YK</a:t>
            </a:r>
          </a:p>
        </p:txBody>
      </p:sp>
    </p:spTree>
    <p:extLst>
      <p:ext uri="{BB962C8B-B14F-4D97-AF65-F5344CB8AC3E}">
        <p14:creationId xmlns:p14="http://schemas.microsoft.com/office/powerpoint/2010/main" val="388131817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508FF-53EC-B84F-B8CB-8E2E710ECE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460"/>
            <a:ext cx="9144000" cy="3459892"/>
          </a:xfrm>
          <a:prstGeom prst="rect">
            <a:avLst/>
          </a:prstGeom>
        </p:spPr>
      </p:pic>
      <p:pic>
        <p:nvPicPr>
          <p:cNvPr id="6" name="Picture 5">
            <a:extLst>
              <a:ext uri="{FF2B5EF4-FFF2-40B4-BE49-F238E27FC236}">
                <a16:creationId xmlns:a16="http://schemas.microsoft.com/office/drawing/2014/main" id="{8DDDC8B3-9DAF-A641-9609-D604A12CE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3429000"/>
            <a:ext cx="4762500" cy="3441700"/>
          </a:xfrm>
          <a:prstGeom prst="rect">
            <a:avLst/>
          </a:prstGeom>
        </p:spPr>
      </p:pic>
      <p:pic>
        <p:nvPicPr>
          <p:cNvPr id="8" name="Picture 7">
            <a:extLst>
              <a:ext uri="{FF2B5EF4-FFF2-40B4-BE49-F238E27FC236}">
                <a16:creationId xmlns:a16="http://schemas.microsoft.com/office/drawing/2014/main" id="{21CB132B-7218-1549-8847-A65512D7A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413924"/>
            <a:ext cx="5112268" cy="3471460"/>
          </a:xfrm>
          <a:prstGeom prst="rect">
            <a:avLst/>
          </a:prstGeom>
        </p:spPr>
      </p:pic>
    </p:spTree>
    <p:extLst>
      <p:ext uri="{BB962C8B-B14F-4D97-AF65-F5344CB8AC3E}">
        <p14:creationId xmlns:p14="http://schemas.microsoft.com/office/powerpoint/2010/main" val="282962908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3C8614-7092-1A40-8D03-DE388EA96E5E}"/>
              </a:ext>
            </a:extLst>
          </p:cNvPr>
          <p:cNvPicPr>
            <a:picLocks noChangeAspect="1"/>
          </p:cNvPicPr>
          <p:nvPr/>
        </p:nvPicPr>
        <p:blipFill>
          <a:blip r:embed="rId2"/>
          <a:stretch>
            <a:fillRect/>
          </a:stretch>
        </p:blipFill>
        <p:spPr>
          <a:xfrm>
            <a:off x="0" y="37302"/>
            <a:ext cx="9235440" cy="6820698"/>
          </a:xfrm>
          <a:prstGeom prst="rect">
            <a:avLst/>
          </a:prstGeom>
        </p:spPr>
      </p:pic>
    </p:spTree>
    <p:extLst>
      <p:ext uri="{BB962C8B-B14F-4D97-AF65-F5344CB8AC3E}">
        <p14:creationId xmlns:p14="http://schemas.microsoft.com/office/powerpoint/2010/main" val="254521564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1" name="Picture 3"/>
          <p:cNvPicPr>
            <a:picLocks noChangeAspect="1" noChangeArrowheads="1"/>
          </p:cNvPicPr>
          <p:nvPr/>
        </p:nvPicPr>
        <p:blipFill>
          <a:blip r:embed="rId2" cstate="print"/>
          <a:srcRect/>
          <a:stretch>
            <a:fillRect/>
          </a:stretch>
        </p:blipFill>
        <p:spPr bwMode="auto">
          <a:xfrm>
            <a:off x="0" y="0"/>
            <a:ext cx="9144000" cy="6750149"/>
          </a:xfrm>
          <a:prstGeom prst="rect">
            <a:avLst/>
          </a:prstGeom>
          <a:noFill/>
          <a:ln w="9525">
            <a:noFill/>
            <a:miter lim="800000"/>
            <a:headEnd/>
            <a:tailEnd/>
          </a:ln>
          <a:effectLst/>
        </p:spPr>
      </p:pic>
      <p:sp>
        <p:nvSpPr>
          <p:cNvPr id="6" name="Rectangle 5"/>
          <p:cNvSpPr/>
          <p:nvPr/>
        </p:nvSpPr>
        <p:spPr bwMode="auto">
          <a:xfrm>
            <a:off x="3571868" y="4000504"/>
            <a:ext cx="5072098" cy="192882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4" name="Rounded Rectangle 3"/>
          <p:cNvSpPr/>
          <p:nvPr/>
        </p:nvSpPr>
        <p:spPr bwMode="auto">
          <a:xfrm>
            <a:off x="3923928" y="5229200"/>
            <a:ext cx="439248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9DB0C64F-39C1-A64C-9158-554454BCC509}"/>
              </a:ext>
            </a:extLst>
          </p:cNvPr>
          <p:cNvPicPr>
            <a:picLocks noChangeAspect="1" noChangeArrowheads="1"/>
          </p:cNvPicPr>
          <p:nvPr/>
        </p:nvPicPr>
        <p:blipFill>
          <a:blip r:embed="rId3" cstate="print"/>
          <a:srcRect/>
          <a:stretch>
            <a:fillRect/>
          </a:stretch>
        </p:blipFill>
        <p:spPr bwMode="auto">
          <a:xfrm>
            <a:off x="35496" y="4077072"/>
            <a:ext cx="4569269" cy="2736304"/>
          </a:xfrm>
          <a:prstGeom prst="rect">
            <a:avLst/>
          </a:prstGeom>
          <a:noFill/>
          <a:ln w="9525">
            <a:noFill/>
            <a:miter lim="800000"/>
            <a:headEnd/>
            <a:tailEnd/>
          </a:ln>
        </p:spPr>
      </p:pic>
      <p:pic>
        <p:nvPicPr>
          <p:cNvPr id="15" name="Picture 3">
            <a:extLst>
              <a:ext uri="{FF2B5EF4-FFF2-40B4-BE49-F238E27FC236}">
                <a16:creationId xmlns:a16="http://schemas.microsoft.com/office/drawing/2014/main" id="{CFC061B4-BAC4-E749-A5C7-C658588CD31B}"/>
              </a:ext>
            </a:extLst>
          </p:cNvPr>
          <p:cNvPicPr>
            <a:picLocks noChangeAspect="1" noChangeArrowheads="1"/>
          </p:cNvPicPr>
          <p:nvPr/>
        </p:nvPicPr>
        <p:blipFill>
          <a:blip r:embed="rId4" cstate="print"/>
          <a:srcRect/>
          <a:stretch>
            <a:fillRect/>
          </a:stretch>
        </p:blipFill>
        <p:spPr bwMode="auto">
          <a:xfrm>
            <a:off x="4345850" y="1872208"/>
            <a:ext cx="4806715" cy="2636912"/>
          </a:xfrm>
          <a:prstGeom prst="rect">
            <a:avLst/>
          </a:prstGeom>
          <a:noFill/>
          <a:ln w="9525">
            <a:noFill/>
            <a:miter lim="800000"/>
            <a:headEnd/>
            <a:tailEnd/>
          </a:ln>
        </p:spPr>
      </p:pic>
      <p:pic>
        <p:nvPicPr>
          <p:cNvPr id="16" name="Picture 2">
            <a:extLst>
              <a:ext uri="{FF2B5EF4-FFF2-40B4-BE49-F238E27FC236}">
                <a16:creationId xmlns:a16="http://schemas.microsoft.com/office/drawing/2014/main" id="{0734C2C3-CA76-594A-96AF-50FC1F4C22D1}"/>
              </a:ext>
            </a:extLst>
          </p:cNvPr>
          <p:cNvPicPr>
            <a:picLocks noChangeAspect="1" noChangeArrowheads="1"/>
          </p:cNvPicPr>
          <p:nvPr/>
        </p:nvPicPr>
        <p:blipFill>
          <a:blip r:embed="rId5" cstate="print"/>
          <a:srcRect/>
          <a:stretch>
            <a:fillRect/>
          </a:stretch>
        </p:blipFill>
        <p:spPr bwMode="auto">
          <a:xfrm>
            <a:off x="0" y="1"/>
            <a:ext cx="9144000" cy="1844824"/>
          </a:xfrm>
          <a:prstGeom prst="rect">
            <a:avLst/>
          </a:prstGeom>
          <a:noFill/>
          <a:ln w="9525">
            <a:noFill/>
            <a:miter lim="800000"/>
            <a:headEnd/>
            <a:tailEnd/>
          </a:ln>
        </p:spPr>
      </p:pic>
      <p:pic>
        <p:nvPicPr>
          <p:cNvPr id="17" name="Picture 2">
            <a:extLst>
              <a:ext uri="{FF2B5EF4-FFF2-40B4-BE49-F238E27FC236}">
                <a16:creationId xmlns:a16="http://schemas.microsoft.com/office/drawing/2014/main" id="{D841E90C-BB77-6041-A25C-14C2F4430E1D}"/>
              </a:ext>
            </a:extLst>
          </p:cNvPr>
          <p:cNvPicPr>
            <a:picLocks noChangeAspect="1" noChangeArrowheads="1"/>
          </p:cNvPicPr>
          <p:nvPr/>
        </p:nvPicPr>
        <p:blipFill>
          <a:blip r:embed="rId6" cstate="print"/>
          <a:srcRect/>
          <a:stretch>
            <a:fillRect/>
          </a:stretch>
        </p:blipFill>
        <p:spPr bwMode="auto">
          <a:xfrm>
            <a:off x="8566" y="1809656"/>
            <a:ext cx="4320480" cy="1886722"/>
          </a:xfrm>
          <a:prstGeom prst="rect">
            <a:avLst/>
          </a:prstGeom>
          <a:noFill/>
          <a:ln w="9525">
            <a:noFill/>
            <a:miter lim="800000"/>
            <a:headEnd/>
            <a:tailEnd/>
          </a:ln>
        </p:spPr>
      </p:pic>
      <p:pic>
        <p:nvPicPr>
          <p:cNvPr id="19" name="Picture 2">
            <a:extLst>
              <a:ext uri="{FF2B5EF4-FFF2-40B4-BE49-F238E27FC236}">
                <a16:creationId xmlns:a16="http://schemas.microsoft.com/office/drawing/2014/main" id="{2FBA7B05-333F-5E44-95C5-B5D380CA75FF}"/>
              </a:ext>
            </a:extLst>
          </p:cNvPr>
          <p:cNvPicPr>
            <a:picLocks noChangeAspect="1" noChangeArrowheads="1"/>
          </p:cNvPicPr>
          <p:nvPr/>
        </p:nvPicPr>
        <p:blipFill>
          <a:blip r:embed="rId3" cstate="print"/>
          <a:srcRect/>
          <a:stretch>
            <a:fillRect/>
          </a:stretch>
        </p:blipFill>
        <p:spPr bwMode="auto">
          <a:xfrm>
            <a:off x="107504" y="1565257"/>
            <a:ext cx="8883914" cy="5320127"/>
          </a:xfrm>
          <a:prstGeom prst="rect">
            <a:avLst/>
          </a:prstGeom>
          <a:noFill/>
          <a:ln w="9525">
            <a:noFill/>
            <a:miter lim="800000"/>
            <a:headEnd/>
            <a:tailEnd/>
          </a:ln>
        </p:spPr>
      </p:pic>
      <p:cxnSp>
        <p:nvCxnSpPr>
          <p:cNvPr id="7" name="Straight Connector 6">
            <a:extLst>
              <a:ext uri="{FF2B5EF4-FFF2-40B4-BE49-F238E27FC236}">
                <a16:creationId xmlns:a16="http://schemas.microsoft.com/office/drawing/2014/main" id="{756F2614-458D-4A48-81DB-6C91B668BE7E}"/>
              </a:ext>
            </a:extLst>
          </p:cNvPr>
          <p:cNvCxnSpPr>
            <a:cxnSpLocks/>
          </p:cNvCxnSpPr>
          <p:nvPr/>
        </p:nvCxnSpPr>
        <p:spPr bwMode="auto">
          <a:xfrm>
            <a:off x="2843808" y="5877272"/>
            <a:ext cx="4104456" cy="0"/>
          </a:xfrm>
          <a:prstGeom prst="line">
            <a:avLst/>
          </a:prstGeom>
          <a:solidFill>
            <a:schemeClr val="accent1"/>
          </a:solidFill>
          <a:ln w="38100" cap="flat" cmpd="sng" algn="ctr">
            <a:solidFill>
              <a:srgbClr val="FF0000"/>
            </a:solidFill>
            <a:prstDash val="solid"/>
            <a:round/>
            <a:headEnd type="none" w="sm" len="sm"/>
            <a:tailEnd type="none" w="sm" len="sm"/>
          </a:ln>
          <a:effectLst/>
        </p:spPr>
      </p:cxnSp>
      <p:sp>
        <p:nvSpPr>
          <p:cNvPr id="10" name="Oval 9">
            <a:extLst>
              <a:ext uri="{FF2B5EF4-FFF2-40B4-BE49-F238E27FC236}">
                <a16:creationId xmlns:a16="http://schemas.microsoft.com/office/drawing/2014/main" id="{A45C9E56-6F7D-6244-86D3-E4AB48170B3B}"/>
              </a:ext>
            </a:extLst>
          </p:cNvPr>
          <p:cNvSpPr/>
          <p:nvPr/>
        </p:nvSpPr>
        <p:spPr bwMode="auto">
          <a:xfrm>
            <a:off x="683568" y="2348880"/>
            <a:ext cx="5040560" cy="2840746"/>
          </a:xfrm>
          <a:prstGeom prst="ellipse">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9130766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2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35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3500"/>
                            </p:stCondLst>
                            <p:childTnLst>
                              <p:par>
                                <p:cTn id="13" presetID="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half" idx="1"/>
          </p:nvPr>
        </p:nvSpPr>
        <p:spPr>
          <a:xfrm>
            <a:off x="480216" y="3284537"/>
            <a:ext cx="3948907" cy="3573463"/>
          </a:xfrm>
        </p:spPr>
        <p:txBody>
          <a:bodyPr/>
          <a:lstStyle/>
          <a:p>
            <a:r>
              <a:rPr lang="tr-TR" sz="2400">
                <a:solidFill>
                  <a:srgbClr val="00FF00"/>
                </a:solidFill>
              </a:rPr>
              <a:t>En özgül 2D özelliği:</a:t>
            </a:r>
          </a:p>
          <a:p>
            <a:endParaRPr lang="tr-TR" sz="2400"/>
          </a:p>
          <a:p>
            <a:pPr marL="0" indent="0">
              <a:buNone/>
            </a:pPr>
            <a:r>
              <a:rPr lang="tr-TR" sz="2400" u="sng" err="1">
                <a:solidFill>
                  <a:srgbClr val="00FF00"/>
                </a:solidFill>
              </a:rPr>
              <a:t>Myometrial</a:t>
            </a:r>
            <a:r>
              <a:rPr lang="tr-TR" sz="2400" u="sng">
                <a:solidFill>
                  <a:srgbClr val="00FF00"/>
                </a:solidFill>
              </a:rPr>
              <a:t> kistler</a:t>
            </a:r>
          </a:p>
          <a:p>
            <a:pPr marL="0" indent="0">
              <a:buNone/>
            </a:pPr>
            <a:r>
              <a:rPr lang="tr-TR" sz="2400"/>
              <a:t>Özgüllük %98</a:t>
            </a:r>
          </a:p>
          <a:p>
            <a:pPr marL="0" indent="0">
              <a:buNone/>
            </a:pPr>
            <a:r>
              <a:rPr lang="tr-TR" sz="2400"/>
              <a:t>Doğruluk %78 </a:t>
            </a:r>
          </a:p>
        </p:txBody>
      </p:sp>
      <p:sp>
        <p:nvSpPr>
          <p:cNvPr id="4" name="Content Placeholder 3"/>
          <p:cNvSpPr>
            <a:spLocks noGrp="1"/>
          </p:cNvSpPr>
          <p:nvPr>
            <p:ph sz="half" idx="2"/>
          </p:nvPr>
        </p:nvSpPr>
        <p:spPr>
          <a:xfrm>
            <a:off x="5075334" y="3291908"/>
            <a:ext cx="4068666" cy="3637554"/>
          </a:xfrm>
        </p:spPr>
        <p:txBody>
          <a:bodyPr/>
          <a:lstStyle/>
          <a:p>
            <a:r>
              <a:rPr lang="tr-TR" sz="2400">
                <a:solidFill>
                  <a:srgbClr val="00FFFF"/>
                </a:solidFill>
              </a:rPr>
              <a:t>En duyarlı 2D özelliği:</a:t>
            </a:r>
          </a:p>
          <a:p>
            <a:endParaRPr lang="tr-TR" sz="2400"/>
          </a:p>
          <a:p>
            <a:pPr marL="0" indent="0">
              <a:buNone/>
            </a:pPr>
            <a:r>
              <a:rPr lang="tr-TR" sz="2400" u="sng">
                <a:solidFill>
                  <a:srgbClr val="00FFFF"/>
                </a:solidFill>
              </a:rPr>
              <a:t>Heterojen endometrium</a:t>
            </a:r>
          </a:p>
          <a:p>
            <a:pPr marL="0" indent="0">
              <a:buNone/>
            </a:pPr>
            <a:r>
              <a:rPr lang="tr-TR" sz="2400"/>
              <a:t>Duyarlılık %88</a:t>
            </a:r>
          </a:p>
          <a:p>
            <a:pPr marL="0" indent="0">
              <a:buNone/>
            </a:pPr>
            <a:r>
              <a:rPr lang="tr-TR" sz="2400"/>
              <a:t>Doğruluk %75</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28604"/>
            <a:ext cx="9127843" cy="1490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32802"/>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cstate="print"/>
          <a:srcRect/>
          <a:stretch>
            <a:fillRect/>
          </a:stretch>
        </p:blipFill>
        <p:spPr>
          <a:xfrm>
            <a:off x="134938" y="115888"/>
            <a:ext cx="4076700" cy="3429000"/>
          </a:xfrm>
        </p:spPr>
      </p:pic>
      <p:pic>
        <p:nvPicPr>
          <p:cNvPr id="24579" name="Picture 3"/>
          <p:cNvPicPr>
            <a:picLocks noChangeAspect="1" noChangeArrowheads="1"/>
          </p:cNvPicPr>
          <p:nvPr/>
        </p:nvPicPr>
        <p:blipFill>
          <a:blip r:embed="rId3" cstate="print"/>
          <a:srcRect/>
          <a:stretch>
            <a:fillRect/>
          </a:stretch>
        </p:blipFill>
        <p:spPr bwMode="auto">
          <a:xfrm>
            <a:off x="5111750" y="115888"/>
            <a:ext cx="3924300" cy="3448050"/>
          </a:xfrm>
          <a:prstGeom prst="rect">
            <a:avLst/>
          </a:prstGeom>
          <a:noFill/>
          <a:ln w="9525">
            <a:noFill/>
            <a:miter lim="800000"/>
            <a:headEnd/>
            <a:tailEnd/>
          </a:ln>
        </p:spPr>
      </p:pic>
      <p:pic>
        <p:nvPicPr>
          <p:cNvPr id="24580" name="Picture 4"/>
          <p:cNvPicPr>
            <a:picLocks noChangeAspect="1" noChangeArrowheads="1"/>
          </p:cNvPicPr>
          <p:nvPr/>
        </p:nvPicPr>
        <p:blipFill>
          <a:blip r:embed="rId4" cstate="print"/>
          <a:srcRect/>
          <a:stretch>
            <a:fillRect/>
          </a:stretch>
        </p:blipFill>
        <p:spPr bwMode="auto">
          <a:xfrm>
            <a:off x="3087688" y="3429000"/>
            <a:ext cx="3571875" cy="3400425"/>
          </a:xfrm>
          <a:prstGeom prst="rect">
            <a:avLst/>
          </a:prstGeom>
          <a:noFill/>
          <a:ln w="9525">
            <a:noFill/>
            <a:miter lim="800000"/>
            <a:headEnd/>
            <a:tailEnd/>
          </a:ln>
        </p:spPr>
      </p:pic>
      <p:sp>
        <p:nvSpPr>
          <p:cNvPr id="7" name="TextBox 6"/>
          <p:cNvSpPr txBox="1"/>
          <p:nvPr/>
        </p:nvSpPr>
        <p:spPr>
          <a:xfrm>
            <a:off x="34925" y="4233863"/>
            <a:ext cx="3168650" cy="1938337"/>
          </a:xfrm>
          <a:prstGeom prst="rect">
            <a:avLst/>
          </a:prstGeom>
          <a:noFill/>
        </p:spPr>
        <p:txBody>
          <a:bodyPr>
            <a:spAutoFit/>
          </a:bodyPr>
          <a:lstStyle/>
          <a:p>
            <a:pPr eaLnBrk="0" hangingPunct="0">
              <a:defRPr/>
            </a:pPr>
            <a:r>
              <a:rPr lang="tr-TR" sz="4000">
                <a:solidFill>
                  <a:srgbClr val="FFC000"/>
                </a:solidFill>
                <a:effectLst>
                  <a:outerShdw blurRad="38100" dist="38100" dir="2700000" algn="tl">
                    <a:srgbClr val="000000">
                      <a:alpha val="43137"/>
                    </a:srgbClr>
                  </a:outerShdw>
                </a:effectLst>
                <a:latin typeface="Arial" pitchFamily="34" charset="0"/>
                <a:cs typeface="+mn-cs"/>
              </a:rPr>
              <a:t>3D </a:t>
            </a:r>
            <a:r>
              <a:rPr lang="tr-TR" sz="4000" err="1">
                <a:solidFill>
                  <a:srgbClr val="FFC000"/>
                </a:solidFill>
                <a:effectLst>
                  <a:outerShdw blurRad="38100" dist="38100" dir="2700000" algn="tl">
                    <a:srgbClr val="000000">
                      <a:alpha val="43137"/>
                    </a:srgbClr>
                  </a:outerShdw>
                </a:effectLst>
                <a:latin typeface="Arial" pitchFamily="34" charset="0"/>
                <a:cs typeface="+mn-cs"/>
              </a:rPr>
              <a:t>Tv</a:t>
            </a:r>
            <a:r>
              <a:rPr lang="tr-TR" sz="4000">
                <a:solidFill>
                  <a:srgbClr val="FFC000"/>
                </a:solidFill>
                <a:effectLst>
                  <a:outerShdw blurRad="38100" dist="38100" dir="2700000" algn="tl">
                    <a:srgbClr val="000000">
                      <a:alpha val="43137"/>
                    </a:srgbClr>
                  </a:outerShdw>
                </a:effectLst>
                <a:latin typeface="Arial" pitchFamily="34" charset="0"/>
                <a:cs typeface="+mn-cs"/>
              </a:rPr>
              <a:t>-US:</a:t>
            </a:r>
          </a:p>
          <a:p>
            <a:pPr eaLnBrk="0" hangingPunct="0">
              <a:defRPr/>
            </a:pPr>
            <a:r>
              <a:rPr lang="tr-TR" sz="4000">
                <a:solidFill>
                  <a:srgbClr val="FFC000"/>
                </a:solidFill>
                <a:effectLst>
                  <a:outerShdw blurRad="38100" dist="38100" dir="2700000" algn="tl">
                    <a:srgbClr val="000000">
                      <a:alpha val="43137"/>
                    </a:srgbClr>
                  </a:outerShdw>
                </a:effectLst>
                <a:latin typeface="Arial" pitchFamily="34" charset="0"/>
                <a:cs typeface="+mn-cs"/>
              </a:rPr>
              <a:t>Normal Uterus</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p:cNvSpPr>
            <a:spLocks noGrp="1"/>
          </p:cNvSpPr>
          <p:nvPr>
            <p:ph type="title"/>
          </p:nvPr>
        </p:nvSpPr>
        <p:spPr>
          <a:xfrm>
            <a:off x="864269" y="140531"/>
            <a:ext cx="7772400" cy="1143000"/>
          </a:xfrm>
        </p:spPr>
        <p:txBody>
          <a:bodyPr/>
          <a:lstStyle/>
          <a:p>
            <a:r>
              <a:rPr lang="tr-TR"/>
              <a:t>3D TV-US: </a:t>
            </a:r>
            <a:r>
              <a:rPr lang="tr-TR">
                <a:solidFill>
                  <a:srgbClr val="00FFFF"/>
                </a:solidFill>
              </a:rPr>
              <a:t>Normal Uterus</a:t>
            </a:r>
          </a:p>
        </p:txBody>
      </p:sp>
      <p:pic>
        <p:nvPicPr>
          <p:cNvPr id="25603" name="Picture 2"/>
          <p:cNvPicPr>
            <a:picLocks noGrp="1" noChangeAspect="1" noChangeArrowheads="1"/>
          </p:cNvPicPr>
          <p:nvPr>
            <p:ph idx="1"/>
          </p:nvPr>
        </p:nvPicPr>
        <p:blipFill>
          <a:blip r:embed="rId2" cstate="print"/>
          <a:srcRect/>
          <a:stretch>
            <a:fillRect/>
          </a:stretch>
        </p:blipFill>
        <p:spPr>
          <a:xfrm>
            <a:off x="7723" y="1709558"/>
            <a:ext cx="4643438" cy="4265613"/>
          </a:xfrm>
        </p:spPr>
      </p:pic>
      <p:sp>
        <p:nvSpPr>
          <p:cNvPr id="25604" name="TextBox 3"/>
          <p:cNvSpPr txBox="1">
            <a:spLocks noChangeArrowheads="1"/>
          </p:cNvSpPr>
          <p:nvPr/>
        </p:nvSpPr>
        <p:spPr bwMode="auto">
          <a:xfrm>
            <a:off x="5000625" y="2251075"/>
            <a:ext cx="3714750" cy="3724096"/>
          </a:xfrm>
          <a:prstGeom prst="rect">
            <a:avLst/>
          </a:prstGeom>
          <a:noFill/>
          <a:ln w="9525">
            <a:noFill/>
            <a:miter lim="800000"/>
            <a:headEnd/>
            <a:tailEnd/>
          </a:ln>
        </p:spPr>
        <p:txBody>
          <a:bodyPr>
            <a:spAutoFit/>
          </a:bodyPr>
          <a:lstStyle/>
          <a:p>
            <a:pPr eaLnBrk="0" hangingPunct="0">
              <a:buFont typeface="Arial" charset="0"/>
              <a:buChar char="•"/>
            </a:pPr>
            <a:r>
              <a:rPr lang="tr-TR" sz="2800"/>
              <a:t>Minimum  JZ</a:t>
            </a:r>
          </a:p>
          <a:p>
            <a:pPr eaLnBrk="0" hangingPunct="0"/>
            <a:r>
              <a:rPr lang="tr-TR" sz="2000" i="1"/>
              <a:t>(</a:t>
            </a:r>
            <a:r>
              <a:rPr lang="tr-TR" sz="2000" i="1" err="1"/>
              <a:t>junctional</a:t>
            </a:r>
            <a:r>
              <a:rPr lang="tr-TR" sz="2000" i="1"/>
              <a:t> </a:t>
            </a:r>
            <a:r>
              <a:rPr lang="tr-TR" sz="2000" i="1" err="1"/>
              <a:t>zone</a:t>
            </a:r>
            <a:r>
              <a:rPr lang="tr-TR" sz="2000" i="1"/>
              <a:t>=</a:t>
            </a:r>
            <a:r>
              <a:rPr lang="tr-TR" sz="2000" i="1" err="1"/>
              <a:t>inner</a:t>
            </a:r>
            <a:r>
              <a:rPr lang="tr-TR" sz="2000" i="1"/>
              <a:t> </a:t>
            </a:r>
            <a:r>
              <a:rPr lang="tr-TR" sz="2000" i="1" err="1"/>
              <a:t>myometrium</a:t>
            </a:r>
            <a:r>
              <a:rPr lang="tr-TR" sz="2000" i="1"/>
              <a:t>)</a:t>
            </a:r>
            <a:endParaRPr lang="tr-TR" sz="1800" i="1"/>
          </a:p>
          <a:p>
            <a:pPr eaLnBrk="0" hangingPunct="0">
              <a:buFont typeface="Arial" charset="0"/>
              <a:buChar char="•"/>
            </a:pPr>
            <a:endParaRPr lang="tr-TR" sz="2800"/>
          </a:p>
          <a:p>
            <a:pPr eaLnBrk="0" hangingPunct="0">
              <a:buFont typeface="Arial" charset="0"/>
              <a:buChar char="•"/>
            </a:pPr>
            <a:r>
              <a:rPr lang="tr-TR" sz="2800"/>
              <a:t>Maksimum  JZ</a:t>
            </a:r>
          </a:p>
          <a:p>
            <a:pPr eaLnBrk="0" hangingPunct="0">
              <a:buFont typeface="Arial" charset="0"/>
              <a:buChar char="•"/>
            </a:pPr>
            <a:endParaRPr lang="tr-TR" sz="2800"/>
          </a:p>
          <a:p>
            <a:pPr eaLnBrk="0" hangingPunct="0">
              <a:buFont typeface="Arial" charset="0"/>
              <a:buChar char="•"/>
            </a:pPr>
            <a:r>
              <a:rPr lang="tr-TR" sz="2800"/>
              <a:t>Toplam </a:t>
            </a:r>
            <a:r>
              <a:rPr lang="tr-TR" sz="2800" err="1"/>
              <a:t>myometriyum</a:t>
            </a:r>
            <a:r>
              <a:rPr lang="tr-TR" sz="2800"/>
              <a:t> kalınlığı</a:t>
            </a:r>
          </a:p>
        </p:txBody>
      </p:sp>
      <p:sp>
        <p:nvSpPr>
          <p:cNvPr id="3" name="Right Brace 2">
            <a:extLst>
              <a:ext uri="{FF2B5EF4-FFF2-40B4-BE49-F238E27FC236}">
                <a16:creationId xmlns:a16="http://schemas.microsoft.com/office/drawing/2014/main" id="{C8E61B58-E211-8C46-9588-525D2282E5DA}"/>
              </a:ext>
            </a:extLst>
          </p:cNvPr>
          <p:cNvSpPr/>
          <p:nvPr/>
        </p:nvSpPr>
        <p:spPr bwMode="auto">
          <a:xfrm rot="5400000">
            <a:off x="2888113" y="3617322"/>
            <a:ext cx="936104" cy="1567573"/>
          </a:xfrm>
          <a:prstGeom prst="rightBrace">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Right Brace 6">
            <a:extLst>
              <a:ext uri="{FF2B5EF4-FFF2-40B4-BE49-F238E27FC236}">
                <a16:creationId xmlns:a16="http://schemas.microsoft.com/office/drawing/2014/main" id="{AD290823-6557-6647-9571-6EC8F60499DA}"/>
              </a:ext>
            </a:extLst>
          </p:cNvPr>
          <p:cNvSpPr/>
          <p:nvPr/>
        </p:nvSpPr>
        <p:spPr bwMode="auto">
          <a:xfrm rot="10800000" flipV="1">
            <a:off x="1889670" y="2780928"/>
            <a:ext cx="432049" cy="360040"/>
          </a:xfrm>
          <a:prstGeom prst="rightBrace">
            <a:avLst/>
          </a:prstGeom>
          <a:noFill/>
          <a:ln w="762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9" name="Right Brace 8">
            <a:extLst>
              <a:ext uri="{FF2B5EF4-FFF2-40B4-BE49-F238E27FC236}">
                <a16:creationId xmlns:a16="http://schemas.microsoft.com/office/drawing/2014/main" id="{629AC9A3-F6A0-7148-AAD0-780CFBD67155}"/>
              </a:ext>
            </a:extLst>
          </p:cNvPr>
          <p:cNvSpPr/>
          <p:nvPr/>
        </p:nvSpPr>
        <p:spPr bwMode="auto">
          <a:xfrm rot="16200000" flipV="1">
            <a:off x="2965171" y="2902291"/>
            <a:ext cx="288031" cy="189322"/>
          </a:xfrm>
          <a:prstGeom prst="rightBrace">
            <a:avLst/>
          </a:prstGeom>
          <a:noFill/>
          <a:ln w="76200" cap="flat" cmpd="sng" algn="ctr">
            <a:solidFill>
              <a:schemeClr val="tx2"/>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2"/>
              </a:solidFill>
              <a:effectLst>
                <a:outerShdw blurRad="38100" dist="38100" dir="2700000" algn="tl">
                  <a:srgbClr val="000000">
                    <a:alpha val="43137"/>
                  </a:srgbClr>
                </a:outerShdw>
              </a:effectLst>
              <a:highlight>
                <a:srgbClr val="FFFF00"/>
              </a:highlight>
              <a:latin typeface="Arial" charset="0"/>
            </a:endParaRPr>
          </a:p>
        </p:txBody>
      </p:sp>
      <p:sp>
        <p:nvSpPr>
          <p:cNvPr id="4" name="TextBox 3">
            <a:extLst>
              <a:ext uri="{FF2B5EF4-FFF2-40B4-BE49-F238E27FC236}">
                <a16:creationId xmlns:a16="http://schemas.microsoft.com/office/drawing/2014/main" id="{89EBDF88-8F88-8946-A174-44FA7D468139}"/>
              </a:ext>
            </a:extLst>
          </p:cNvPr>
          <p:cNvSpPr txBox="1"/>
          <p:nvPr/>
        </p:nvSpPr>
        <p:spPr>
          <a:xfrm>
            <a:off x="3131840" y="4879535"/>
            <a:ext cx="432048" cy="461665"/>
          </a:xfrm>
          <a:prstGeom prst="rect">
            <a:avLst/>
          </a:prstGeom>
          <a:noFill/>
        </p:spPr>
        <p:txBody>
          <a:bodyPr wrap="square" rtlCol="0">
            <a:spAutoFit/>
          </a:bodyPr>
          <a:lstStyle/>
          <a:p>
            <a:r>
              <a:rPr lang="tr-TR">
                <a:solidFill>
                  <a:srgbClr val="FF0000"/>
                </a:solidFill>
              </a:rPr>
              <a:t>C</a:t>
            </a:r>
          </a:p>
        </p:txBody>
      </p:sp>
      <p:sp>
        <p:nvSpPr>
          <p:cNvPr id="11" name="TextBox 10">
            <a:extLst>
              <a:ext uri="{FF2B5EF4-FFF2-40B4-BE49-F238E27FC236}">
                <a16:creationId xmlns:a16="http://schemas.microsoft.com/office/drawing/2014/main" id="{DC1170D8-E2ED-184C-94DA-CBD4B78C0029}"/>
              </a:ext>
            </a:extLst>
          </p:cNvPr>
          <p:cNvSpPr txBox="1"/>
          <p:nvPr/>
        </p:nvSpPr>
        <p:spPr>
          <a:xfrm>
            <a:off x="2943589" y="2359642"/>
            <a:ext cx="432048" cy="461665"/>
          </a:xfrm>
          <a:prstGeom prst="rect">
            <a:avLst/>
          </a:prstGeom>
          <a:noFill/>
        </p:spPr>
        <p:txBody>
          <a:bodyPr wrap="square" rtlCol="0">
            <a:spAutoFit/>
          </a:bodyPr>
          <a:lstStyle/>
          <a:p>
            <a:r>
              <a:rPr lang="tr-TR">
                <a:solidFill>
                  <a:schemeClr val="tx2"/>
                </a:solidFill>
              </a:rPr>
              <a:t>B</a:t>
            </a:r>
          </a:p>
        </p:txBody>
      </p:sp>
      <p:sp>
        <p:nvSpPr>
          <p:cNvPr id="12" name="TextBox 11">
            <a:extLst>
              <a:ext uri="{FF2B5EF4-FFF2-40B4-BE49-F238E27FC236}">
                <a16:creationId xmlns:a16="http://schemas.microsoft.com/office/drawing/2014/main" id="{7A12BBF3-57CE-7848-A8E4-CC8280C098AD}"/>
              </a:ext>
            </a:extLst>
          </p:cNvPr>
          <p:cNvSpPr txBox="1"/>
          <p:nvPr/>
        </p:nvSpPr>
        <p:spPr>
          <a:xfrm>
            <a:off x="1540205" y="2687439"/>
            <a:ext cx="432048" cy="461665"/>
          </a:xfrm>
          <a:prstGeom prst="rect">
            <a:avLst/>
          </a:prstGeom>
          <a:noFill/>
        </p:spPr>
        <p:txBody>
          <a:bodyPr wrap="square" rtlCol="0">
            <a:spAutoFit/>
          </a:bodyPr>
          <a:lstStyle/>
          <a:p>
            <a:r>
              <a:rPr lang="tr-TR"/>
              <a:t>A</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3490" name="Picture 2"/>
          <p:cNvPicPr>
            <a:picLocks noChangeAspect="1" noChangeArrowheads="1"/>
          </p:cNvPicPr>
          <p:nvPr/>
        </p:nvPicPr>
        <p:blipFill>
          <a:blip r:embed="rId2" cstate="print"/>
          <a:srcRect/>
          <a:stretch>
            <a:fillRect/>
          </a:stretch>
        </p:blipFill>
        <p:spPr bwMode="auto">
          <a:xfrm>
            <a:off x="0" y="20100"/>
            <a:ext cx="9143999" cy="6837900"/>
          </a:xfrm>
          <a:prstGeom prst="rect">
            <a:avLst/>
          </a:prstGeom>
          <a:noFill/>
          <a:ln w="9525">
            <a:noFill/>
            <a:miter lim="800000"/>
            <a:headEnd/>
            <a:tailEnd/>
          </a:ln>
          <a:effec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0" y="0"/>
            <a:ext cx="9144000" cy="6872858"/>
          </a:xfrm>
          <a:prstGeom prst="rect">
            <a:avLst/>
          </a:prstGeom>
          <a:noFill/>
          <a:ln w="9525">
            <a:noFill/>
            <a:miter lim="800000"/>
            <a:headEnd/>
            <a:tailEnd/>
          </a:ln>
          <a:effec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a:blip r:embed="rId2" cstate="print"/>
          <a:srcRect/>
          <a:stretch>
            <a:fillRect/>
          </a:stretch>
        </p:blipFill>
        <p:spPr>
          <a:xfrm>
            <a:off x="323850" y="2016125"/>
            <a:ext cx="4095750" cy="3876675"/>
          </a:xfrm>
        </p:spPr>
      </p:pic>
      <p:pic>
        <p:nvPicPr>
          <p:cNvPr id="26627" name="Picture 3"/>
          <p:cNvPicPr>
            <a:picLocks noChangeAspect="1" noChangeArrowheads="1"/>
          </p:cNvPicPr>
          <p:nvPr/>
        </p:nvPicPr>
        <p:blipFill>
          <a:blip r:embed="rId3" cstate="print"/>
          <a:srcRect/>
          <a:stretch>
            <a:fillRect/>
          </a:stretch>
        </p:blipFill>
        <p:spPr bwMode="auto">
          <a:xfrm>
            <a:off x="4589463" y="1828800"/>
            <a:ext cx="4086225" cy="3200400"/>
          </a:xfrm>
          <a:prstGeom prst="rect">
            <a:avLst/>
          </a:prstGeom>
          <a:noFill/>
          <a:ln w="9525">
            <a:noFill/>
            <a:miter lim="800000"/>
            <a:headEnd/>
            <a:tailEnd/>
          </a:ln>
        </p:spPr>
      </p:pic>
      <p:sp>
        <p:nvSpPr>
          <p:cNvPr id="26628" name="Title 1"/>
          <p:cNvSpPr>
            <a:spLocks noGrp="1"/>
          </p:cNvSpPr>
          <p:nvPr>
            <p:ph type="title"/>
          </p:nvPr>
        </p:nvSpPr>
        <p:spPr/>
        <p:txBody>
          <a:bodyPr/>
          <a:lstStyle/>
          <a:p>
            <a:r>
              <a:rPr lang="tr-TR"/>
              <a:t>3D TV-US: </a:t>
            </a:r>
            <a:r>
              <a:rPr lang="tr-TR" err="1">
                <a:solidFill>
                  <a:srgbClr val="00FFFF"/>
                </a:solidFill>
              </a:rPr>
              <a:t>Adenomyozis</a:t>
            </a:r>
            <a:endParaRPr lang="tr-TR">
              <a:solidFill>
                <a:srgbClr val="00FFFF"/>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4514" name="Picture 2"/>
          <p:cNvPicPr>
            <a:picLocks noChangeAspect="1" noChangeArrowheads="1"/>
          </p:cNvPicPr>
          <p:nvPr/>
        </p:nvPicPr>
        <p:blipFill>
          <a:blip r:embed="rId2" cstate="print"/>
          <a:srcRect/>
          <a:stretch>
            <a:fillRect/>
          </a:stretch>
        </p:blipFill>
        <p:spPr bwMode="auto">
          <a:xfrm>
            <a:off x="0" y="0"/>
            <a:ext cx="9143999" cy="6894786"/>
          </a:xfrm>
          <a:prstGeom prst="rect">
            <a:avLst/>
          </a:prstGeom>
          <a:noFill/>
          <a:ln w="9525">
            <a:noFill/>
            <a:miter lim="800000"/>
            <a:headEnd/>
            <a:tailEnd/>
          </a:ln>
          <a:effectLst/>
        </p:spPr>
      </p:pic>
      <p:sp>
        <p:nvSpPr>
          <p:cNvPr id="5" name="Title 1">
            <a:extLst>
              <a:ext uri="{FF2B5EF4-FFF2-40B4-BE49-F238E27FC236}">
                <a16:creationId xmlns:a16="http://schemas.microsoft.com/office/drawing/2014/main" id="{246387A0-BADC-234C-9384-C9BF68DF9D17}"/>
              </a:ext>
            </a:extLst>
          </p:cNvPr>
          <p:cNvSpPr txBox="1">
            <a:spLocks/>
          </p:cNvSpPr>
          <p:nvPr/>
        </p:nvSpPr>
        <p:spPr bwMode="auto">
          <a:xfrm>
            <a:off x="838200" y="-450304"/>
            <a:ext cx="7772400" cy="1143000"/>
          </a:xfrm>
          <a:prstGeom prst="rect">
            <a:avLst/>
          </a:prstGeom>
          <a:noFill/>
          <a:ln w="9525">
            <a:noFill/>
            <a:miter lim="800000"/>
            <a:headEnd/>
            <a:tailEnd/>
          </a:ln>
        </p:spPr>
        <p:txBody>
          <a:bodyPr vert="horz" wrap="square" lIns="82036" tIns="40298" rIns="82036" bIns="40298" numCol="1" anchor="b" anchorCtr="0" compatLnSpc="1">
            <a:prstTxWarp prst="textNoShape">
              <a:avLst/>
            </a:prstTxWarp>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tr-TR" kern="0"/>
              <a:t>3D TV-US        -  </a:t>
            </a:r>
            <a:r>
              <a:rPr lang="tr-TR" kern="0" err="1">
                <a:solidFill>
                  <a:srgbClr val="00FFFF"/>
                </a:solidFill>
              </a:rPr>
              <a:t>Adenomyozis</a:t>
            </a:r>
            <a:endParaRPr lang="tr-TR" kern="0">
              <a:solidFill>
                <a:srgbClr val="00FFFF"/>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2" cstate="print"/>
          <a:srcRect/>
          <a:stretch>
            <a:fillRect/>
          </a:stretch>
        </p:blipFill>
        <p:spPr>
          <a:xfrm>
            <a:off x="1785938" y="1731963"/>
            <a:ext cx="5572125" cy="4562475"/>
          </a:xfrm>
        </p:spPr>
      </p:pic>
      <p:sp>
        <p:nvSpPr>
          <p:cNvPr id="27651" name="Title 1"/>
          <p:cNvSpPr>
            <a:spLocks noGrp="1"/>
          </p:cNvSpPr>
          <p:nvPr>
            <p:ph type="title"/>
          </p:nvPr>
        </p:nvSpPr>
        <p:spPr/>
        <p:txBody>
          <a:bodyPr/>
          <a:lstStyle/>
          <a:p>
            <a:r>
              <a:rPr lang="tr-TR"/>
              <a:t>3D TV-US: </a:t>
            </a:r>
            <a:r>
              <a:rPr lang="tr-TR">
                <a:solidFill>
                  <a:srgbClr val="00FFFF"/>
                </a:solidFill>
              </a:rPr>
              <a:t>Adenomyozis</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674" name="Picture 2"/>
          <p:cNvPicPr>
            <a:picLocks noGrp="1" noChangeAspect="1" noChangeArrowheads="1"/>
          </p:cNvPicPr>
          <p:nvPr>
            <p:ph idx="1"/>
          </p:nvPr>
        </p:nvPicPr>
        <p:blipFill>
          <a:blip r:embed="rId2" cstate="print"/>
          <a:srcRect/>
          <a:stretch>
            <a:fillRect/>
          </a:stretch>
        </p:blipFill>
        <p:spPr>
          <a:xfrm>
            <a:off x="954088" y="1071563"/>
            <a:ext cx="7332662" cy="5715000"/>
          </a:xfrm>
        </p:spPr>
      </p:pic>
      <p:sp>
        <p:nvSpPr>
          <p:cNvPr id="4" name="Title 1"/>
          <p:cNvSpPr txBox="1">
            <a:spLocks/>
          </p:cNvSpPr>
          <p:nvPr/>
        </p:nvSpPr>
        <p:spPr bwMode="auto">
          <a:xfrm>
            <a:off x="838200" y="-357188"/>
            <a:ext cx="7772400" cy="1143001"/>
          </a:xfrm>
          <a:prstGeom prst="rect">
            <a:avLst/>
          </a:prstGeom>
          <a:noFill/>
          <a:ln w="9525">
            <a:noFill/>
            <a:miter lim="800000"/>
            <a:headEnd/>
            <a:tailEnd/>
          </a:ln>
        </p:spPr>
        <p:txBody>
          <a:bodyPr lIns="82036" tIns="40298" rIns="82036" bIns="40298" anchor="b"/>
          <a:lstStyle/>
          <a:p>
            <a:pPr algn="ctr" defTabSz="828675" eaLnBrk="0" hangingPunct="0">
              <a:defRPr/>
            </a:pPr>
            <a:r>
              <a:rPr lang="tr-TR" sz="4000" kern="0">
                <a:solidFill>
                  <a:schemeClr val="tx2"/>
                </a:solidFill>
                <a:latin typeface="+mj-lt"/>
                <a:ea typeface="+mj-ea"/>
                <a:cs typeface="+mj-cs"/>
              </a:rPr>
              <a:t>3D TV-US: </a:t>
            </a:r>
            <a:r>
              <a:rPr lang="tr-TR" sz="4000" kern="0" err="1">
                <a:solidFill>
                  <a:srgbClr val="00FFFF"/>
                </a:solidFill>
                <a:latin typeface="+mj-lt"/>
                <a:ea typeface="+mj-ea"/>
                <a:cs typeface="+mj-cs"/>
              </a:rPr>
              <a:t>Adenomyozis</a:t>
            </a:r>
            <a:endParaRPr lang="tr-TR" sz="4000" kern="0">
              <a:solidFill>
                <a:srgbClr val="00FFFF"/>
              </a:solidFill>
              <a:latin typeface="+mj-lt"/>
              <a:ea typeface="+mj-ea"/>
              <a:cs typeface="+mj-cs"/>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5538" name="Picture 2"/>
          <p:cNvPicPr>
            <a:picLocks noChangeAspect="1" noChangeArrowheads="1"/>
          </p:cNvPicPr>
          <p:nvPr/>
        </p:nvPicPr>
        <p:blipFill>
          <a:blip r:embed="rId2" cstate="print"/>
          <a:srcRect/>
          <a:stretch>
            <a:fillRect/>
          </a:stretch>
        </p:blipFill>
        <p:spPr bwMode="auto">
          <a:xfrm>
            <a:off x="0" y="-24"/>
            <a:ext cx="9144000" cy="6828477"/>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685800" y="1500188"/>
            <a:ext cx="8243888" cy="5572125"/>
          </a:xfrm>
        </p:spPr>
        <p:txBody>
          <a:bodyPr/>
          <a:lstStyle/>
          <a:p>
            <a:pPr marL="457200" indent="-457200">
              <a:buFontTx/>
              <a:buAutoNum type="arabicPeriod"/>
            </a:pPr>
            <a:r>
              <a:rPr lang="tr-TR" sz="2400">
                <a:solidFill>
                  <a:srgbClr val="00FF00"/>
                </a:solidFill>
              </a:rPr>
              <a:t>I</a:t>
            </a:r>
            <a:r>
              <a:rPr lang="en-US" sz="2400" err="1">
                <a:solidFill>
                  <a:srgbClr val="00FF00"/>
                </a:solidFill>
              </a:rPr>
              <a:t>nvagination</a:t>
            </a:r>
            <a:r>
              <a:rPr lang="en-US" sz="2400">
                <a:solidFill>
                  <a:srgbClr val="00FF00"/>
                </a:solidFill>
              </a:rPr>
              <a:t> of endometrium into the myometrium (TIAR: Tissue Injury And Repair)</a:t>
            </a:r>
            <a:endParaRPr lang="tr-TR" sz="2400">
              <a:solidFill>
                <a:srgbClr val="00FF00"/>
              </a:solidFill>
            </a:endParaRPr>
          </a:p>
          <a:p>
            <a:pPr marL="819150" lvl="1" indent="-457200">
              <a:buFontTx/>
              <a:buNone/>
            </a:pPr>
            <a:r>
              <a:rPr lang="tr-TR" sz="1800"/>
              <a:t>	</a:t>
            </a:r>
            <a:r>
              <a:rPr lang="en-US" sz="1800"/>
              <a:t>Invagination may occur due to weakened myometrium from tissue trauma during previous pelvic surgery that enables the active endometrial tissue to grow into the injured lining </a:t>
            </a:r>
            <a:r>
              <a:rPr lang="tr-TR" sz="1800"/>
              <a:t>			</a:t>
            </a:r>
            <a:r>
              <a:rPr lang="en-US" sz="1800" b="1" err="1">
                <a:solidFill>
                  <a:srgbClr val="FF0000"/>
                </a:solidFill>
                <a:latin typeface="Arial" charset="0"/>
              </a:rPr>
              <a:t>Ferenczy</a:t>
            </a:r>
            <a:r>
              <a:rPr lang="en-US" sz="1800" b="1">
                <a:solidFill>
                  <a:srgbClr val="FF0000"/>
                </a:solidFill>
                <a:latin typeface="Arial" charset="0"/>
              </a:rPr>
              <a:t>, 1998</a:t>
            </a:r>
            <a:endParaRPr lang="tr-TR" sz="2400" b="1">
              <a:solidFill>
                <a:srgbClr val="FF0000"/>
              </a:solidFill>
              <a:latin typeface="Arial" charset="0"/>
            </a:endParaRPr>
          </a:p>
          <a:p>
            <a:pPr marL="457200" indent="-457200">
              <a:buFontTx/>
              <a:buAutoNum type="arabicPeriod"/>
            </a:pPr>
            <a:r>
              <a:rPr lang="tr-TR" sz="2400"/>
              <a:t>A</a:t>
            </a:r>
            <a:r>
              <a:rPr lang="en-US" sz="2400" err="1"/>
              <a:t>denomyosis</a:t>
            </a:r>
            <a:r>
              <a:rPr lang="en-US" sz="2400"/>
              <a:t> develops </a:t>
            </a:r>
            <a:r>
              <a:rPr lang="en-US" sz="2400" i="1"/>
              <a:t>de novo </a:t>
            </a:r>
            <a:r>
              <a:rPr lang="en-US" sz="2400"/>
              <a:t>from embryologic misplaced </a:t>
            </a:r>
            <a:r>
              <a:rPr lang="en-US" sz="2400" err="1"/>
              <a:t>pleuripotent</a:t>
            </a:r>
            <a:r>
              <a:rPr lang="en-US" sz="2400"/>
              <a:t> </a:t>
            </a:r>
            <a:r>
              <a:rPr lang="en-US" sz="2400" i="1" err="1">
                <a:solidFill>
                  <a:srgbClr val="FF3399"/>
                </a:solidFill>
              </a:rPr>
              <a:t>mullerian</a:t>
            </a:r>
            <a:r>
              <a:rPr lang="en-US" sz="2400">
                <a:solidFill>
                  <a:srgbClr val="FF3399"/>
                </a:solidFill>
              </a:rPr>
              <a:t> remnants</a:t>
            </a:r>
            <a:endParaRPr lang="tr-TR" sz="2400">
              <a:solidFill>
                <a:srgbClr val="FF3399"/>
              </a:solidFill>
            </a:endParaRPr>
          </a:p>
          <a:p>
            <a:pPr marL="457200" indent="-457200">
              <a:buFontTx/>
              <a:buAutoNum type="arabicPeriod"/>
            </a:pPr>
            <a:r>
              <a:rPr lang="tr-TR" sz="2400"/>
              <a:t>I</a:t>
            </a:r>
            <a:r>
              <a:rPr lang="en-US" sz="2400" err="1"/>
              <a:t>nvagination</a:t>
            </a:r>
            <a:r>
              <a:rPr lang="en-US" sz="2400"/>
              <a:t> of the basalis proceeds along the </a:t>
            </a:r>
            <a:r>
              <a:rPr lang="en-US" sz="2400" err="1">
                <a:solidFill>
                  <a:srgbClr val="FF3399"/>
                </a:solidFill>
              </a:rPr>
              <a:t>intramyometrial</a:t>
            </a:r>
            <a:r>
              <a:rPr lang="en-US" sz="2400">
                <a:solidFill>
                  <a:srgbClr val="FF3399"/>
                </a:solidFill>
              </a:rPr>
              <a:t> lymphatic system</a:t>
            </a:r>
            <a:r>
              <a:rPr lang="en-US" sz="2400"/>
              <a:t>, leading to </a:t>
            </a:r>
            <a:r>
              <a:rPr lang="en-US" sz="2400" err="1"/>
              <a:t>adenomyosis</a:t>
            </a:r>
            <a:endParaRPr lang="tr-TR" sz="2400"/>
          </a:p>
          <a:p>
            <a:pPr marL="457200" indent="-457200">
              <a:buFontTx/>
              <a:buAutoNum type="arabicPeriod"/>
            </a:pPr>
            <a:r>
              <a:rPr lang="tr-TR" sz="2400"/>
              <a:t>A </a:t>
            </a:r>
            <a:r>
              <a:rPr lang="en-US" sz="2400"/>
              <a:t>recently proposed theory is that </a:t>
            </a:r>
            <a:r>
              <a:rPr lang="en-US" sz="2400" err="1"/>
              <a:t>adenomyosis</a:t>
            </a:r>
            <a:r>
              <a:rPr lang="en-US" sz="2400"/>
              <a:t> originates from </a:t>
            </a:r>
            <a:r>
              <a:rPr lang="en-US" sz="2400">
                <a:solidFill>
                  <a:srgbClr val="FF3399"/>
                </a:solidFill>
              </a:rPr>
              <a:t>bone marrow stem cells </a:t>
            </a:r>
            <a:r>
              <a:rPr lang="en-US" sz="2400"/>
              <a:t>that are displaced through the vasculature </a:t>
            </a:r>
            <a:r>
              <a:rPr lang="tr-TR" sz="2400"/>
              <a:t>									</a:t>
            </a:r>
            <a:r>
              <a:rPr lang="en-US" sz="1800" err="1">
                <a:solidFill>
                  <a:srgbClr val="FF0000"/>
                </a:solidFill>
              </a:rPr>
              <a:t>Sasson</a:t>
            </a:r>
            <a:r>
              <a:rPr lang="en-US" sz="1800">
                <a:solidFill>
                  <a:srgbClr val="FF0000"/>
                </a:solidFill>
              </a:rPr>
              <a:t>, 2008</a:t>
            </a:r>
            <a:r>
              <a:rPr lang="tr-TR" sz="1800">
                <a:solidFill>
                  <a:srgbClr val="FF0000"/>
                </a:solidFill>
              </a:rPr>
              <a:t>; </a:t>
            </a:r>
            <a:r>
              <a:rPr lang="en-US" sz="1800">
                <a:solidFill>
                  <a:srgbClr val="FF0000"/>
                </a:solidFill>
              </a:rPr>
              <a:t>Garcia, 2011</a:t>
            </a:r>
            <a:endParaRPr lang="tr-TR" sz="1600">
              <a:solidFill>
                <a:srgbClr val="FF0000"/>
              </a:solidFill>
            </a:endParaRPr>
          </a:p>
        </p:txBody>
      </p:sp>
      <p:sp>
        <p:nvSpPr>
          <p:cNvPr id="10243" name="Title 1"/>
          <p:cNvSpPr>
            <a:spLocks noGrp="1"/>
          </p:cNvSpPr>
          <p:nvPr>
            <p:ph type="title"/>
          </p:nvPr>
        </p:nvSpPr>
        <p:spPr>
          <a:xfrm>
            <a:off x="685800" y="71438"/>
            <a:ext cx="7772400" cy="1285875"/>
          </a:xfrm>
        </p:spPr>
        <p:txBody>
          <a:bodyPr/>
          <a:lstStyle/>
          <a:p>
            <a:r>
              <a:rPr lang="tr-TR"/>
              <a:t>Adenomyosis</a:t>
            </a:r>
            <a:br>
              <a:rPr lang="tr-TR"/>
            </a:br>
            <a:r>
              <a:rPr lang="tr-TR" sz="3200">
                <a:solidFill>
                  <a:srgbClr val="00FFFF"/>
                </a:solidFill>
              </a:rPr>
              <a:t>Etiopathogenesis</a:t>
            </a:r>
            <a:endParaRPr lang="tr-TR">
              <a:solidFill>
                <a:srgbClr val="00FFFF"/>
              </a:solidFill>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698" name="Picture 3"/>
          <p:cNvPicPr>
            <a:picLocks noChangeAspect="1" noChangeArrowheads="1"/>
          </p:cNvPicPr>
          <p:nvPr/>
        </p:nvPicPr>
        <p:blipFill>
          <a:blip r:embed="rId3" cstate="print"/>
          <a:srcRect/>
          <a:stretch>
            <a:fillRect/>
          </a:stretch>
        </p:blipFill>
        <p:spPr bwMode="auto">
          <a:xfrm>
            <a:off x="285750" y="1073150"/>
            <a:ext cx="8643938" cy="5784850"/>
          </a:xfrm>
          <a:prstGeom prst="rect">
            <a:avLst/>
          </a:prstGeom>
          <a:noFill/>
          <a:ln w="12700">
            <a:noFill/>
            <a:miter lim="800000"/>
            <a:headEnd type="none" w="sm" len="sm"/>
            <a:tailEnd type="none" w="sm" len="sm"/>
          </a:ln>
        </p:spPr>
      </p:pic>
      <p:sp>
        <p:nvSpPr>
          <p:cNvPr id="3" name="TextBox 2"/>
          <p:cNvSpPr txBox="1"/>
          <p:nvPr/>
        </p:nvSpPr>
        <p:spPr>
          <a:xfrm>
            <a:off x="971550" y="0"/>
            <a:ext cx="6913563" cy="708025"/>
          </a:xfrm>
          <a:prstGeom prst="rect">
            <a:avLst/>
          </a:prstGeom>
          <a:noFill/>
        </p:spPr>
        <p:txBody>
          <a:bodyPr>
            <a:spAutoFit/>
          </a:bodyPr>
          <a:lstStyle/>
          <a:p>
            <a:pPr algn="ctr" eaLnBrk="0" hangingPunct="0">
              <a:defRPr/>
            </a:pPr>
            <a:r>
              <a:rPr lang="tr-TR" sz="4000">
                <a:solidFill>
                  <a:srgbClr val="FFFF00"/>
                </a:solidFill>
                <a:effectLst>
                  <a:outerShdw blurRad="38100" dist="38100" dir="2700000" algn="tl">
                    <a:srgbClr val="000000">
                      <a:alpha val="43137"/>
                    </a:srgbClr>
                  </a:outerShdw>
                </a:effectLst>
                <a:latin typeface="Arial" pitchFamily="34" charset="0"/>
                <a:cs typeface="+mn-cs"/>
              </a:rPr>
              <a:t>2D-US </a:t>
            </a:r>
            <a:r>
              <a:rPr lang="tr-TR" sz="4000" i="1">
                <a:solidFill>
                  <a:srgbClr val="FFFF00"/>
                </a:solidFill>
                <a:effectLst>
                  <a:outerShdw blurRad="38100" dist="38100" dir="2700000" algn="tl">
                    <a:srgbClr val="000000">
                      <a:alpha val="43137"/>
                    </a:srgbClr>
                  </a:outerShdw>
                </a:effectLst>
                <a:latin typeface="Arial" pitchFamily="34" charset="0"/>
                <a:cs typeface="+mn-cs"/>
              </a:rPr>
              <a:t>vs</a:t>
            </a:r>
            <a:r>
              <a:rPr lang="tr-TR" sz="4000">
                <a:solidFill>
                  <a:srgbClr val="FFFF00"/>
                </a:solidFill>
                <a:effectLst>
                  <a:outerShdw blurRad="38100" dist="38100" dir="2700000" algn="tl">
                    <a:srgbClr val="000000">
                      <a:alpha val="43137"/>
                    </a:srgbClr>
                  </a:outerShdw>
                </a:effectLst>
                <a:latin typeface="Arial" pitchFamily="34" charset="0"/>
                <a:cs typeface="+mn-cs"/>
              </a:rPr>
              <a:t> 3D-US</a:t>
            </a:r>
          </a:p>
        </p:txBody>
      </p:sp>
      <p:sp>
        <p:nvSpPr>
          <p:cNvPr id="4" name="Rectangle 3"/>
          <p:cNvSpPr/>
          <p:nvPr/>
        </p:nvSpPr>
        <p:spPr>
          <a:xfrm>
            <a:off x="0" y="5851028"/>
            <a:ext cx="9144000" cy="1006972"/>
          </a:xfrm>
          <a:prstGeom prst="rect">
            <a:avLst/>
          </a:prstGeom>
          <a:noFill/>
          <a:scene3d>
            <a:camera prst="orthographicFront"/>
            <a:lightRig rig="threePt" dir="t"/>
          </a:scene3d>
          <a:sp3d contourW="57150">
            <a:bevelT w="12700"/>
            <a:bevelB w="12700"/>
            <a:contourClr>
              <a:srgbClr val="FF00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tr-TR"/>
          </a:p>
        </p:txBody>
      </p:sp>
      <p:sp>
        <p:nvSpPr>
          <p:cNvPr id="29703" name="Rectangle 5"/>
          <p:cNvSpPr>
            <a:spLocks noChangeArrowheads="1"/>
          </p:cNvSpPr>
          <p:nvPr/>
        </p:nvSpPr>
        <p:spPr bwMode="auto">
          <a:xfrm>
            <a:off x="3286125" y="500063"/>
            <a:ext cx="2338388" cy="369887"/>
          </a:xfrm>
          <a:prstGeom prst="rect">
            <a:avLst/>
          </a:prstGeom>
          <a:noFill/>
          <a:ln w="9525">
            <a:noFill/>
            <a:miter lim="800000"/>
            <a:headEnd/>
            <a:tailEnd/>
          </a:ln>
        </p:spPr>
        <p:txBody>
          <a:bodyPr wrap="none">
            <a:spAutoFit/>
          </a:bodyPr>
          <a:lstStyle/>
          <a:p>
            <a:pPr eaLnBrk="0" hangingPunct="0"/>
            <a:r>
              <a:rPr lang="en-US" sz="1800">
                <a:solidFill>
                  <a:srgbClr val="FF0000"/>
                </a:solidFill>
              </a:rPr>
              <a:t>E</a:t>
            </a:r>
            <a:r>
              <a:rPr lang="tr-TR" sz="1800">
                <a:solidFill>
                  <a:srgbClr val="FF0000"/>
                </a:solidFill>
              </a:rPr>
              <a:t>xacoustos C, 2011</a:t>
            </a:r>
            <a:endParaRPr lang="en-US" sz="1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166"/>
            <a:ext cx="8391525" cy="5929354"/>
          </a:xfrm>
        </p:spPr>
        <p:txBody>
          <a:bodyPr/>
          <a:lstStyle/>
          <a:p>
            <a:pPr marL="741362" lvl="2" indent="0">
              <a:buNone/>
            </a:pPr>
            <a:r>
              <a:rPr lang="tr-TR" sz="3600"/>
              <a:t>					</a:t>
            </a:r>
            <a:r>
              <a:rPr lang="tr-TR" sz="3600" b="1"/>
              <a:t>2D%		</a:t>
            </a:r>
            <a:r>
              <a:rPr lang="tr-TR" sz="3600" b="1">
                <a:solidFill>
                  <a:schemeClr val="tx2"/>
                </a:solidFill>
              </a:rPr>
              <a:t>3D</a:t>
            </a:r>
            <a:r>
              <a:rPr lang="tr-TR" sz="3600">
                <a:solidFill>
                  <a:schemeClr val="tx2"/>
                </a:solidFill>
              </a:rPr>
              <a:t>%</a:t>
            </a:r>
            <a:r>
              <a:rPr lang="tr-TR" sz="3600"/>
              <a:t>	</a:t>
            </a:r>
          </a:p>
          <a:p>
            <a:pPr marL="741362" lvl="2" indent="0">
              <a:buNone/>
            </a:pPr>
            <a:r>
              <a:rPr lang="tr-TR" sz="2800" b="1" err="1"/>
              <a:t>Accuracy</a:t>
            </a:r>
            <a:r>
              <a:rPr lang="tr-TR" sz="2800" b="1"/>
              <a:t>			83			</a:t>
            </a:r>
            <a:r>
              <a:rPr lang="tr-TR" sz="2800" b="1">
                <a:solidFill>
                  <a:schemeClr val="tx2"/>
                </a:solidFill>
              </a:rPr>
              <a:t>89</a:t>
            </a:r>
          </a:p>
          <a:p>
            <a:pPr marL="741362" lvl="2" indent="0">
              <a:buNone/>
            </a:pPr>
            <a:endParaRPr lang="tr-TR" sz="2800" b="1"/>
          </a:p>
          <a:p>
            <a:pPr marL="741362" lvl="2" indent="0">
              <a:buNone/>
            </a:pPr>
            <a:r>
              <a:rPr lang="tr-TR" sz="2800" b="1"/>
              <a:t>Sensitivity			75			</a:t>
            </a:r>
            <a:r>
              <a:rPr lang="tr-TR" sz="2800" b="1">
                <a:solidFill>
                  <a:schemeClr val="tx2"/>
                </a:solidFill>
              </a:rPr>
              <a:t>91</a:t>
            </a:r>
          </a:p>
          <a:p>
            <a:pPr marL="741362" lvl="2" indent="0">
              <a:buNone/>
            </a:pPr>
            <a:endParaRPr lang="tr-TR" sz="2800" b="1"/>
          </a:p>
          <a:p>
            <a:pPr marL="741362" lvl="2" indent="0">
              <a:buNone/>
            </a:pPr>
            <a:r>
              <a:rPr lang="tr-TR" sz="2800" b="1"/>
              <a:t>Specificity			90			</a:t>
            </a:r>
            <a:r>
              <a:rPr lang="tr-TR" sz="2800" b="1">
                <a:solidFill>
                  <a:schemeClr val="tx2"/>
                </a:solidFill>
              </a:rPr>
              <a:t>88</a:t>
            </a:r>
          </a:p>
          <a:p>
            <a:pPr marL="741362" lvl="2" indent="0">
              <a:buNone/>
            </a:pPr>
            <a:endParaRPr lang="tr-TR" sz="2800" b="1"/>
          </a:p>
          <a:p>
            <a:pPr marL="741362" lvl="2" indent="0">
              <a:buNone/>
            </a:pPr>
            <a:r>
              <a:rPr lang="tr-TR" sz="2800" b="1"/>
              <a:t>PPV				86			</a:t>
            </a:r>
            <a:r>
              <a:rPr lang="tr-TR" sz="2800" b="1">
                <a:solidFill>
                  <a:schemeClr val="tx2"/>
                </a:solidFill>
              </a:rPr>
              <a:t>85</a:t>
            </a:r>
          </a:p>
          <a:p>
            <a:pPr marL="741362" lvl="2" indent="0">
              <a:buNone/>
            </a:pPr>
            <a:endParaRPr lang="tr-TR" sz="2800" b="1"/>
          </a:p>
          <a:p>
            <a:pPr marL="741362" lvl="2" indent="0">
              <a:buNone/>
            </a:pPr>
            <a:r>
              <a:rPr lang="tr-TR" sz="2800" b="1"/>
              <a:t>NPV				82			</a:t>
            </a:r>
            <a:r>
              <a:rPr lang="tr-TR" sz="2800" b="1">
                <a:solidFill>
                  <a:schemeClr val="tx2"/>
                </a:solidFill>
              </a:rPr>
              <a:t>92</a:t>
            </a:r>
          </a:p>
          <a:p>
            <a:pPr marL="741362" lvl="2" indent="0">
              <a:buNone/>
            </a:pPr>
            <a:endParaRPr lang="tr-TR" sz="3600"/>
          </a:p>
          <a:p>
            <a:pPr marL="741362" lvl="2" indent="0">
              <a:buNone/>
            </a:pPr>
            <a:endParaRPr lang="tr-TR" sz="3600"/>
          </a:p>
          <a:p>
            <a:pPr marL="741362" lvl="2" indent="0">
              <a:buNone/>
            </a:pPr>
            <a:endParaRPr lang="tr-TR" sz="3600"/>
          </a:p>
          <a:p>
            <a:pPr marL="741362" lvl="2" indent="0">
              <a:buNone/>
            </a:pPr>
            <a:endParaRPr lang="tr-TR" sz="3600"/>
          </a:p>
          <a:p>
            <a:pPr marL="741362" lvl="2" indent="0">
              <a:buNone/>
            </a:pPr>
            <a:endParaRPr lang="tr-TR" sz="3600"/>
          </a:p>
        </p:txBody>
      </p:sp>
      <p:sp>
        <p:nvSpPr>
          <p:cNvPr id="4" name="TextBox 3"/>
          <p:cNvSpPr txBox="1"/>
          <p:nvPr/>
        </p:nvSpPr>
        <p:spPr>
          <a:xfrm>
            <a:off x="1785918" y="6417254"/>
            <a:ext cx="7404847" cy="369332"/>
          </a:xfrm>
          <a:prstGeom prst="rect">
            <a:avLst/>
          </a:prstGeom>
          <a:noFill/>
        </p:spPr>
        <p:txBody>
          <a:bodyPr wrap="square" rtlCol="0">
            <a:spAutoFit/>
          </a:bodyPr>
          <a:lstStyle/>
          <a:p>
            <a:pPr algn="r"/>
            <a:r>
              <a:rPr lang="tr-TR" sz="1800">
                <a:solidFill>
                  <a:srgbClr val="FF0000"/>
                </a:solidFill>
                <a:effectLst>
                  <a:outerShdw blurRad="38100" dist="38100" dir="2700000" algn="tl">
                    <a:srgbClr val="000000">
                      <a:alpha val="43137"/>
                    </a:srgbClr>
                  </a:outerShdw>
                </a:effectLst>
              </a:rPr>
              <a:t>Exacoustos C, et Ultrasound Obstet Gynecol 2011</a:t>
            </a:r>
          </a:p>
        </p:txBody>
      </p:sp>
      <p:cxnSp>
        <p:nvCxnSpPr>
          <p:cNvPr id="6" name="Straight Connector 5"/>
          <p:cNvCxnSpPr/>
          <p:nvPr/>
        </p:nvCxnSpPr>
        <p:spPr bwMode="auto">
          <a:xfrm>
            <a:off x="285720" y="1357298"/>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285720" y="6286520"/>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6"/>
          <p:cNvSpPr/>
          <p:nvPr/>
        </p:nvSpPr>
        <p:spPr bwMode="auto">
          <a:xfrm>
            <a:off x="428596" y="1500174"/>
            <a:ext cx="8358246" cy="714380"/>
          </a:xfrm>
          <a:prstGeom prst="rect">
            <a:avLst/>
          </a:prstGeom>
          <a:solidFill>
            <a:srgbClr val="00FF00">
              <a:alpha val="38000"/>
            </a:srgbClr>
          </a:solidFill>
          <a:ln w="12700" cap="flat" cmpd="sng" algn="ctr">
            <a:noFill/>
            <a:prstDash val="solid"/>
            <a:round/>
            <a:headEnd type="none" w="sm" len="sm"/>
            <a:tailEnd type="none" w="sm" len="sm"/>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570319348"/>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6562" name="Picture 2"/>
          <p:cNvPicPr>
            <a:picLocks noChangeAspect="1" noChangeArrowheads="1"/>
          </p:cNvPicPr>
          <p:nvPr/>
        </p:nvPicPr>
        <p:blipFill>
          <a:blip r:embed="rId2" cstate="print"/>
          <a:srcRect/>
          <a:stretch>
            <a:fillRect/>
          </a:stretch>
        </p:blipFill>
        <p:spPr bwMode="auto">
          <a:xfrm>
            <a:off x="0" y="-85713"/>
            <a:ext cx="9211396" cy="6943713"/>
          </a:xfrm>
          <a:prstGeom prst="rect">
            <a:avLst/>
          </a:prstGeom>
          <a:noFill/>
          <a:ln w="9525">
            <a:noFill/>
            <a:miter lim="800000"/>
            <a:headEnd/>
            <a:tailEnd/>
          </a:ln>
          <a:effec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323850" y="1214422"/>
            <a:ext cx="8362950" cy="5094303"/>
          </a:xfrm>
        </p:spPr>
        <p:txBody>
          <a:bodyPr/>
          <a:lstStyle/>
          <a:p>
            <a:r>
              <a:rPr lang="tr-TR"/>
              <a:t>JZ da </a:t>
            </a:r>
            <a:r>
              <a:rPr lang="tr-TR" err="1"/>
              <a:t>fokal</a:t>
            </a:r>
            <a:r>
              <a:rPr lang="tr-TR"/>
              <a:t> veya </a:t>
            </a:r>
            <a:r>
              <a:rPr lang="tr-TR" err="1"/>
              <a:t>difüz</a:t>
            </a:r>
            <a:r>
              <a:rPr lang="tr-TR"/>
              <a:t> kalınlaşma </a:t>
            </a:r>
            <a:r>
              <a:rPr lang="tr-TR">
                <a:solidFill>
                  <a:srgbClr val="00FFFF"/>
                </a:solidFill>
              </a:rPr>
              <a:t>(en az 12 mm)</a:t>
            </a:r>
          </a:p>
          <a:p>
            <a:r>
              <a:rPr lang="tr-TR"/>
              <a:t>Beraberinde </a:t>
            </a:r>
            <a:r>
              <a:rPr lang="tr-TR" err="1">
                <a:solidFill>
                  <a:srgbClr val="00FFFF"/>
                </a:solidFill>
              </a:rPr>
              <a:t>myometriyal</a:t>
            </a:r>
            <a:r>
              <a:rPr lang="tr-TR">
                <a:solidFill>
                  <a:srgbClr val="00FFFF"/>
                </a:solidFill>
              </a:rPr>
              <a:t> kistleri</a:t>
            </a:r>
            <a:r>
              <a:rPr lang="tr-TR"/>
              <a:t> gösteren sinyal yoğunluğu </a:t>
            </a:r>
          </a:p>
          <a:p>
            <a:r>
              <a:rPr lang="tr-TR"/>
              <a:t>JZ / Total </a:t>
            </a:r>
            <a:r>
              <a:rPr lang="tr-TR" err="1"/>
              <a:t>Myometrium</a:t>
            </a:r>
            <a:r>
              <a:rPr lang="tr-TR"/>
              <a:t> </a:t>
            </a:r>
            <a:r>
              <a:rPr lang="tr-TR">
                <a:sym typeface="Symbol"/>
              </a:rPr>
              <a:t> %50</a:t>
            </a:r>
            <a:endParaRPr lang="tr-TR"/>
          </a:p>
          <a:p>
            <a:endParaRPr lang="tr-TR"/>
          </a:p>
        </p:txBody>
      </p:sp>
      <p:pic>
        <p:nvPicPr>
          <p:cNvPr id="31747" name="Picture 2"/>
          <p:cNvPicPr>
            <a:picLocks noChangeAspect="1" noChangeArrowheads="1"/>
          </p:cNvPicPr>
          <p:nvPr/>
        </p:nvPicPr>
        <p:blipFill>
          <a:blip r:embed="rId2" cstate="print"/>
          <a:srcRect/>
          <a:stretch>
            <a:fillRect/>
          </a:stretch>
        </p:blipFill>
        <p:spPr bwMode="auto">
          <a:xfrm>
            <a:off x="107950" y="3071813"/>
            <a:ext cx="8964613" cy="3333750"/>
          </a:xfrm>
          <a:prstGeom prst="rect">
            <a:avLst/>
          </a:prstGeom>
          <a:noFill/>
          <a:ln w="9525">
            <a:noFill/>
            <a:miter lim="800000"/>
            <a:headEnd/>
            <a:tailEnd/>
          </a:ln>
        </p:spPr>
      </p:pic>
      <p:sp>
        <p:nvSpPr>
          <p:cNvPr id="31748" name="TextBox 3"/>
          <p:cNvSpPr txBox="1">
            <a:spLocks noChangeArrowheads="1"/>
          </p:cNvSpPr>
          <p:nvPr/>
        </p:nvSpPr>
        <p:spPr bwMode="auto">
          <a:xfrm>
            <a:off x="142875" y="6416675"/>
            <a:ext cx="9144000" cy="369888"/>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sp>
        <p:nvSpPr>
          <p:cNvPr id="31749" name="Title 1"/>
          <p:cNvSpPr>
            <a:spLocks noGrp="1"/>
          </p:cNvSpPr>
          <p:nvPr>
            <p:ph type="title"/>
          </p:nvPr>
        </p:nvSpPr>
        <p:spPr>
          <a:xfrm>
            <a:off x="357188" y="71438"/>
            <a:ext cx="7772400" cy="1285875"/>
          </a:xfrm>
        </p:spPr>
        <p:txBody>
          <a:bodyPr/>
          <a:lstStyle/>
          <a:p>
            <a:r>
              <a:rPr lang="tr-TR"/>
              <a:t>Adenomyozis</a:t>
            </a:r>
            <a:br>
              <a:rPr lang="tr-TR"/>
            </a:br>
            <a:r>
              <a:rPr lang="tr-TR" sz="3200">
                <a:solidFill>
                  <a:srgbClr val="00FFFF"/>
                </a:solidFill>
              </a:rPr>
              <a:t>TANI - MRI</a:t>
            </a:r>
            <a:endParaRPr lang="tr-TR">
              <a:solidFill>
                <a:srgbClr val="00FFFF"/>
              </a:solidFill>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323850" y="1143000"/>
            <a:ext cx="8362950" cy="5165725"/>
          </a:xfrm>
        </p:spPr>
        <p:txBody>
          <a:bodyPr/>
          <a:lstStyle/>
          <a:p>
            <a:r>
              <a:rPr lang="en-US"/>
              <a:t>a large asymmetric uterus without leiomyomas</a:t>
            </a:r>
            <a:endParaRPr lang="tr-TR"/>
          </a:p>
          <a:p>
            <a:r>
              <a:rPr lang="en-US"/>
              <a:t>thickening of the junctional zone from </a:t>
            </a:r>
            <a:r>
              <a:rPr lang="en-US">
                <a:solidFill>
                  <a:srgbClr val="00FFFF"/>
                </a:solidFill>
              </a:rPr>
              <a:t>8 to 12 mm</a:t>
            </a:r>
            <a:endParaRPr lang="tr-TR">
              <a:solidFill>
                <a:srgbClr val="00FFFF"/>
              </a:solidFill>
            </a:endParaRPr>
          </a:p>
          <a:p>
            <a:r>
              <a:rPr lang="en-US"/>
              <a:t>or an abnormal ratio of junctional zone to </a:t>
            </a:r>
            <a:r>
              <a:rPr lang="tr-TR"/>
              <a:t>total </a:t>
            </a:r>
            <a:r>
              <a:rPr lang="en-US"/>
              <a:t>myometrial thickness greater than 40</a:t>
            </a:r>
            <a:r>
              <a:rPr lang="tr-TR"/>
              <a:t>-50</a:t>
            </a:r>
            <a:r>
              <a:rPr lang="en-US"/>
              <a:t>%.</a:t>
            </a:r>
            <a:endParaRPr lang="tr-TR"/>
          </a:p>
        </p:txBody>
      </p:sp>
      <p:pic>
        <p:nvPicPr>
          <p:cNvPr id="27651" name="Picture 2"/>
          <p:cNvPicPr>
            <a:picLocks noChangeAspect="1" noChangeArrowheads="1"/>
          </p:cNvPicPr>
          <p:nvPr/>
        </p:nvPicPr>
        <p:blipFill>
          <a:blip r:embed="rId2" cstate="print"/>
          <a:srcRect/>
          <a:stretch>
            <a:fillRect/>
          </a:stretch>
        </p:blipFill>
        <p:spPr bwMode="auto">
          <a:xfrm>
            <a:off x="107950" y="3071813"/>
            <a:ext cx="8964613" cy="3333750"/>
          </a:xfrm>
          <a:prstGeom prst="rect">
            <a:avLst/>
          </a:prstGeom>
          <a:noFill/>
          <a:ln w="9525">
            <a:noFill/>
            <a:miter lim="800000"/>
            <a:headEnd/>
            <a:tailEnd/>
          </a:ln>
        </p:spPr>
      </p:pic>
      <p:sp>
        <p:nvSpPr>
          <p:cNvPr id="27652" name="TextBox 3"/>
          <p:cNvSpPr txBox="1">
            <a:spLocks noChangeArrowheads="1"/>
          </p:cNvSpPr>
          <p:nvPr/>
        </p:nvSpPr>
        <p:spPr bwMode="auto">
          <a:xfrm>
            <a:off x="142875" y="6416675"/>
            <a:ext cx="9144000" cy="369888"/>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sp>
        <p:nvSpPr>
          <p:cNvPr id="27653" name="Title 1"/>
          <p:cNvSpPr>
            <a:spLocks noGrp="1"/>
          </p:cNvSpPr>
          <p:nvPr>
            <p:ph type="title"/>
          </p:nvPr>
        </p:nvSpPr>
        <p:spPr>
          <a:xfrm>
            <a:off x="685800" y="-214313"/>
            <a:ext cx="7772400" cy="1285876"/>
          </a:xfrm>
        </p:spPr>
        <p:txBody>
          <a:bodyPr/>
          <a:lstStyle/>
          <a:p>
            <a:r>
              <a:rPr lang="tr-TR"/>
              <a:t>Adenomyosis</a:t>
            </a:r>
            <a:br>
              <a:rPr lang="tr-TR"/>
            </a:br>
            <a:r>
              <a:rPr lang="tr-TR" sz="3200">
                <a:solidFill>
                  <a:srgbClr val="00FFFF"/>
                </a:solidFill>
              </a:rPr>
              <a:t>DIAGNOSIS - MRI</a:t>
            </a:r>
            <a:endParaRPr lang="tr-TR">
              <a:solidFill>
                <a:srgbClr val="00FFFF"/>
              </a:solidFill>
            </a:endParaRP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324626" cy="6858000"/>
          </a:xfrm>
          <a:prstGeom prst="rect">
            <a:avLst/>
          </a:prstGeom>
          <a:noFill/>
          <a:ln w="9525">
            <a:noFill/>
            <a:miter lim="800000"/>
            <a:headEnd/>
            <a:tailEnd/>
          </a:ln>
          <a:effec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0" y="-24"/>
            <a:ext cx="9144000" cy="6764346"/>
          </a:xfrm>
          <a:prstGeom prst="rect">
            <a:avLst/>
          </a:prstGeom>
          <a:noFill/>
          <a:ln w="9525">
            <a:noFill/>
            <a:miter lim="800000"/>
            <a:headEnd/>
            <a:tailEnd/>
          </a:ln>
          <a:effec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0" y="0"/>
            <a:ext cx="9300812" cy="6858000"/>
          </a:xfrm>
          <a:prstGeom prst="rect">
            <a:avLst/>
          </a:prstGeom>
          <a:noFill/>
          <a:ln w="9525">
            <a:noFill/>
            <a:miter lim="800000"/>
            <a:headEnd/>
            <a:tailEnd/>
          </a:ln>
          <a:effec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3" cstate="print"/>
          <a:srcRect/>
          <a:stretch>
            <a:fillRect/>
          </a:stretch>
        </p:blipFill>
        <p:spPr>
          <a:xfrm>
            <a:off x="34925" y="2093913"/>
            <a:ext cx="4962525" cy="4648200"/>
          </a:xfrm>
        </p:spPr>
      </p:pic>
      <p:pic>
        <p:nvPicPr>
          <p:cNvPr id="32771" name="Picture 3"/>
          <p:cNvPicPr>
            <a:picLocks noChangeAspect="1" noChangeArrowheads="1"/>
          </p:cNvPicPr>
          <p:nvPr/>
        </p:nvPicPr>
        <p:blipFill>
          <a:blip r:embed="rId4" cstate="print"/>
          <a:srcRect/>
          <a:stretch>
            <a:fillRect/>
          </a:stretch>
        </p:blipFill>
        <p:spPr bwMode="auto">
          <a:xfrm>
            <a:off x="4222750" y="115888"/>
            <a:ext cx="4886325" cy="4638675"/>
          </a:xfrm>
          <a:prstGeom prst="rect">
            <a:avLst/>
          </a:prstGeom>
          <a:noFill/>
          <a:ln w="9525">
            <a:noFill/>
            <a:miter lim="800000"/>
            <a:headEnd/>
            <a:tailEnd/>
          </a:ln>
        </p:spPr>
      </p:pic>
      <p:sp>
        <p:nvSpPr>
          <p:cNvPr id="5" name="Rectangle 4"/>
          <p:cNvSpPr/>
          <p:nvPr/>
        </p:nvSpPr>
        <p:spPr>
          <a:xfrm>
            <a:off x="468313" y="1412875"/>
            <a:ext cx="2808287" cy="576263"/>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a:solidFill>
                  <a:srgbClr val="FFFF00"/>
                </a:solidFill>
                <a:effectLst>
                  <a:outerShdw blurRad="38100" dist="38100" dir="2700000" algn="tl">
                    <a:srgbClr val="000000">
                      <a:alpha val="43137"/>
                    </a:srgbClr>
                  </a:outerShdw>
                </a:effectLst>
              </a:rPr>
              <a:t>T2</a:t>
            </a:r>
          </a:p>
        </p:txBody>
      </p:sp>
      <p:sp>
        <p:nvSpPr>
          <p:cNvPr id="6" name="Rectangle 5"/>
          <p:cNvSpPr/>
          <p:nvPr/>
        </p:nvSpPr>
        <p:spPr>
          <a:xfrm>
            <a:off x="5724525" y="4868863"/>
            <a:ext cx="2808288" cy="576262"/>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a:solidFill>
                  <a:srgbClr val="FFFF00"/>
                </a:solidFill>
                <a:effectLst>
                  <a:outerShdw blurRad="38100" dist="38100" dir="2700000" algn="tl">
                    <a:srgbClr val="000000">
                      <a:alpha val="43137"/>
                    </a:srgbClr>
                  </a:outerShdw>
                </a:effectLst>
              </a:rPr>
              <a:t>T1</a:t>
            </a:r>
          </a:p>
        </p:txBody>
      </p:sp>
      <p:sp>
        <p:nvSpPr>
          <p:cNvPr id="32774" name="Title 1"/>
          <p:cNvSpPr>
            <a:spLocks noGrp="1"/>
          </p:cNvSpPr>
          <p:nvPr>
            <p:ph type="title"/>
          </p:nvPr>
        </p:nvSpPr>
        <p:spPr>
          <a:xfrm>
            <a:off x="357188" y="71438"/>
            <a:ext cx="7772400" cy="1285875"/>
          </a:xfrm>
        </p:spPr>
        <p:txBody>
          <a:bodyPr/>
          <a:lstStyle/>
          <a:p>
            <a:pPr algn="l"/>
            <a:r>
              <a:rPr lang="tr-TR"/>
              <a:t>Adenomyozis</a:t>
            </a:r>
            <a:br>
              <a:rPr lang="tr-TR"/>
            </a:br>
            <a:r>
              <a:rPr lang="tr-TR" sz="3200">
                <a:solidFill>
                  <a:srgbClr val="00FFFF"/>
                </a:solidFill>
              </a:rPr>
              <a:t>TANI - MRI</a:t>
            </a:r>
            <a:endParaRPr lang="tr-TR">
              <a:solidFill>
                <a:srgbClr val="00FFFF"/>
              </a:solidFill>
            </a:endParaRPr>
          </a:p>
        </p:txBody>
      </p:sp>
      <p:sp>
        <p:nvSpPr>
          <p:cNvPr id="32775" name="TextBox 6"/>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Title 1"/>
          <p:cNvSpPr>
            <a:spLocks noGrp="1"/>
          </p:cNvSpPr>
          <p:nvPr>
            <p:ph type="title"/>
          </p:nvPr>
        </p:nvSpPr>
        <p:spPr>
          <a:xfrm>
            <a:off x="357188" y="71438"/>
            <a:ext cx="7772400" cy="1285875"/>
          </a:xfrm>
        </p:spPr>
        <p:txBody>
          <a:bodyPr/>
          <a:lstStyle/>
          <a:p>
            <a:r>
              <a:rPr lang="tr-TR"/>
              <a:t>Adenomyozis</a:t>
            </a:r>
            <a:br>
              <a:rPr lang="tr-TR"/>
            </a:br>
            <a:r>
              <a:rPr lang="tr-TR" sz="3200">
                <a:solidFill>
                  <a:srgbClr val="00FFFF"/>
                </a:solidFill>
              </a:rPr>
              <a:t>TANI - MRI</a:t>
            </a:r>
            <a:endParaRPr lang="tr-TR">
              <a:solidFill>
                <a:srgbClr val="00FFFF"/>
              </a:solidFill>
            </a:endParaRPr>
          </a:p>
        </p:txBody>
      </p:sp>
      <p:pic>
        <p:nvPicPr>
          <p:cNvPr id="33795" name="Picture 4"/>
          <p:cNvPicPr>
            <a:picLocks noChangeAspect="1" noChangeArrowheads="1"/>
          </p:cNvPicPr>
          <p:nvPr/>
        </p:nvPicPr>
        <p:blipFill>
          <a:blip r:embed="rId3" cstate="print"/>
          <a:srcRect/>
          <a:stretch>
            <a:fillRect/>
          </a:stretch>
        </p:blipFill>
        <p:spPr bwMode="auto">
          <a:xfrm>
            <a:off x="-28575" y="1727200"/>
            <a:ext cx="9172575" cy="4130675"/>
          </a:xfrm>
          <a:prstGeom prst="rect">
            <a:avLst/>
          </a:prstGeom>
          <a:noFill/>
          <a:ln w="12700">
            <a:noFill/>
            <a:miter lim="800000"/>
            <a:headEnd type="none" w="sm" len="sm"/>
            <a:tailEnd type="none" w="sm" len="sm"/>
          </a:ln>
        </p:spPr>
      </p:pic>
      <p:sp>
        <p:nvSpPr>
          <p:cNvPr id="33796" name="TextBox 7"/>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E717BD-A504-BD45-93FC-3C84CDD5341D}"/>
              </a:ext>
            </a:extLst>
          </p:cNvPr>
          <p:cNvSpPr>
            <a:spLocks noGrp="1"/>
          </p:cNvSpPr>
          <p:nvPr>
            <p:ph idx="1"/>
          </p:nvPr>
        </p:nvSpPr>
        <p:spPr/>
        <p:txBody>
          <a:bodyPr/>
          <a:lstStyle/>
          <a:p>
            <a:endParaRPr lang="tr-TR"/>
          </a:p>
        </p:txBody>
      </p:sp>
      <p:sp>
        <p:nvSpPr>
          <p:cNvPr id="4" name="Title 1">
            <a:extLst>
              <a:ext uri="{FF2B5EF4-FFF2-40B4-BE49-F238E27FC236}">
                <a16:creationId xmlns:a16="http://schemas.microsoft.com/office/drawing/2014/main" id="{C9C1A064-1CAC-6843-93FA-8CA889A0BA07}"/>
              </a:ext>
            </a:extLst>
          </p:cNvPr>
          <p:cNvSpPr txBox="1">
            <a:spLocks/>
          </p:cNvSpPr>
          <p:nvPr/>
        </p:nvSpPr>
        <p:spPr bwMode="auto">
          <a:xfrm>
            <a:off x="0" y="-27384"/>
            <a:ext cx="9144000" cy="1582615"/>
          </a:xfrm>
          <a:prstGeom prst="rect">
            <a:avLst/>
          </a:prstGeom>
          <a:noFill/>
          <a:ln w="9525">
            <a:noFill/>
            <a:miter lim="800000"/>
            <a:headEnd/>
            <a:tailEnd/>
          </a:ln>
        </p:spPr>
        <p:txBody>
          <a:bodyPr vert="horz" wrap="square" lIns="82036" tIns="40298" rIns="82036" bIns="40298" numCol="1" anchor="b" anchorCtr="0" compatLnSpc="1">
            <a:prstTxWarp prst="textNoShape">
              <a:avLst/>
            </a:prstTxWarp>
            <a:noAutofit/>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en-US" sz="2400" kern="0">
                <a:solidFill>
                  <a:srgbClr val="FFFF00"/>
                </a:solidFill>
              </a:rPr>
              <a:t>Uterine auto-</a:t>
            </a:r>
            <a:r>
              <a:rPr lang="en-US" sz="2400" kern="0" err="1">
                <a:solidFill>
                  <a:srgbClr val="FFFF00"/>
                </a:solidFill>
              </a:rPr>
              <a:t>traumatisation</a:t>
            </a:r>
            <a:r>
              <a:rPr lang="en-US" sz="2400" kern="0">
                <a:solidFill>
                  <a:srgbClr val="FFFF00"/>
                </a:solidFill>
              </a:rPr>
              <a:t> by the mechanism of </a:t>
            </a:r>
            <a:r>
              <a:rPr lang="en-US" sz="2400" kern="0" err="1">
                <a:solidFill>
                  <a:srgbClr val="FFFF00"/>
                </a:solidFill>
              </a:rPr>
              <a:t>archimetral</a:t>
            </a:r>
            <a:r>
              <a:rPr lang="en-US" sz="2400" kern="0">
                <a:solidFill>
                  <a:srgbClr val="FFFF00"/>
                </a:solidFill>
              </a:rPr>
              <a:t> Compression due to </a:t>
            </a:r>
            <a:r>
              <a:rPr lang="en-US" sz="2400" kern="0" err="1">
                <a:solidFill>
                  <a:srgbClr val="FFFF00"/>
                </a:solidFill>
              </a:rPr>
              <a:t>neometral</a:t>
            </a:r>
            <a:r>
              <a:rPr lang="en-US" sz="2400" kern="0">
                <a:solidFill>
                  <a:srgbClr val="FFFF00"/>
                </a:solidFill>
              </a:rPr>
              <a:t> contraction:</a:t>
            </a:r>
            <a:br>
              <a:rPr lang="en-US" sz="2400" kern="0">
                <a:solidFill>
                  <a:srgbClr val="FFFF00"/>
                </a:solidFill>
              </a:rPr>
            </a:br>
            <a:r>
              <a:rPr lang="en-US" sz="2400" kern="0">
                <a:solidFill>
                  <a:srgbClr val="FF0000"/>
                </a:solidFill>
              </a:rPr>
              <a:t>N</a:t>
            </a:r>
            <a:r>
              <a:rPr lang="en-US" sz="2400" kern="0">
                <a:solidFill>
                  <a:srgbClr val="FFFF00"/>
                </a:solidFill>
              </a:rPr>
              <a:t>: </a:t>
            </a:r>
            <a:r>
              <a:rPr lang="en-US" sz="2400" kern="0" err="1">
                <a:solidFill>
                  <a:srgbClr val="FFFF00"/>
                </a:solidFill>
              </a:rPr>
              <a:t>Neometra</a:t>
            </a:r>
            <a:r>
              <a:rPr lang="en-US" sz="2400" kern="0">
                <a:solidFill>
                  <a:srgbClr val="FFFF00"/>
                </a:solidFill>
              </a:rPr>
              <a:t>,  </a:t>
            </a:r>
            <a:r>
              <a:rPr lang="en-US" sz="2400" kern="0">
                <a:solidFill>
                  <a:srgbClr val="FF0000"/>
                </a:solidFill>
              </a:rPr>
              <a:t>E</a:t>
            </a:r>
            <a:r>
              <a:rPr lang="en-US" sz="2400" kern="0">
                <a:solidFill>
                  <a:srgbClr val="FFFF00"/>
                </a:solidFill>
              </a:rPr>
              <a:t>: Endometrium,  </a:t>
            </a:r>
            <a:r>
              <a:rPr lang="en-US" sz="2400" kern="0">
                <a:solidFill>
                  <a:srgbClr val="FF0000"/>
                </a:solidFill>
              </a:rPr>
              <a:t>A</a:t>
            </a:r>
            <a:r>
              <a:rPr lang="en-US" sz="2400" kern="0">
                <a:solidFill>
                  <a:srgbClr val="FFFF00"/>
                </a:solidFill>
              </a:rPr>
              <a:t>: </a:t>
            </a:r>
            <a:r>
              <a:rPr lang="en-US" sz="2400" kern="0" err="1">
                <a:solidFill>
                  <a:srgbClr val="FFFF00"/>
                </a:solidFill>
              </a:rPr>
              <a:t>Archimyometrium</a:t>
            </a:r>
            <a:br>
              <a:rPr lang="en-US" sz="2400" kern="0">
                <a:solidFill>
                  <a:srgbClr val="FFFF00"/>
                </a:solidFill>
              </a:rPr>
            </a:br>
            <a:endParaRPr lang="en-US" sz="2400" kern="0">
              <a:solidFill>
                <a:srgbClr val="FFFF00"/>
              </a:solidFill>
            </a:endParaRPr>
          </a:p>
        </p:txBody>
      </p:sp>
      <p:pic>
        <p:nvPicPr>
          <p:cNvPr id="5" name="Content Placeholder 3">
            <a:extLst>
              <a:ext uri="{FF2B5EF4-FFF2-40B4-BE49-F238E27FC236}">
                <a16:creationId xmlns:a16="http://schemas.microsoft.com/office/drawing/2014/main" id="{68BA7152-4417-6549-8BDB-FAF2265A1730}"/>
              </a:ext>
            </a:extLst>
          </p:cNvPr>
          <p:cNvPicPr>
            <a:picLocks noChangeAspect="1"/>
          </p:cNvPicPr>
          <p:nvPr/>
        </p:nvPicPr>
        <p:blipFill>
          <a:blip r:embed="rId2"/>
          <a:srcRect l="-43243" r="-43243"/>
          <a:stretch>
            <a:fillRect/>
          </a:stretch>
        </p:blipFill>
        <p:spPr bwMode="auto">
          <a:xfrm>
            <a:off x="-3105578" y="1600200"/>
            <a:ext cx="15305008" cy="5257800"/>
          </a:xfrm>
          <a:prstGeom prst="rect">
            <a:avLst/>
          </a:prstGeom>
          <a:noFill/>
          <a:ln w="9525">
            <a:noFill/>
            <a:miter lim="800000"/>
            <a:headEnd/>
            <a:tailEnd/>
          </a:ln>
        </p:spPr>
      </p:pic>
    </p:spTree>
    <p:extLst>
      <p:ext uri="{BB962C8B-B14F-4D97-AF65-F5344CB8AC3E}">
        <p14:creationId xmlns:p14="http://schemas.microsoft.com/office/powerpoint/2010/main" val="34496672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0" y="0"/>
            <a:ext cx="7500938" cy="6858000"/>
          </a:xfrm>
          <a:prstGeom prst="rect">
            <a:avLst/>
          </a:prstGeom>
          <a:noFill/>
          <a:ln w="9525">
            <a:noFill/>
            <a:miter lim="800000"/>
            <a:headEnd/>
            <a:tailEnd/>
          </a:ln>
        </p:spPr>
      </p:pic>
      <p:sp>
        <p:nvSpPr>
          <p:cNvPr id="26626" name="Title 1"/>
          <p:cNvSpPr>
            <a:spLocks noGrp="1"/>
          </p:cNvSpPr>
          <p:nvPr>
            <p:ph type="title"/>
          </p:nvPr>
        </p:nvSpPr>
        <p:spPr>
          <a:xfrm>
            <a:off x="1300163" y="71438"/>
            <a:ext cx="7772400" cy="1285875"/>
          </a:xfrm>
        </p:spPr>
        <p:txBody>
          <a:bodyPr/>
          <a:lstStyle/>
          <a:p>
            <a:pPr algn="r">
              <a:defRPr/>
            </a:pPr>
            <a:r>
              <a:rPr lang="tr-TR" err="1">
                <a:effectLst>
                  <a:outerShdw blurRad="38100" dist="38100" dir="2700000" algn="tl">
                    <a:srgbClr val="000000">
                      <a:alpha val="43137"/>
                    </a:srgbClr>
                  </a:outerShdw>
                </a:effectLst>
              </a:rPr>
              <a:t>Adenomyozis</a:t>
            </a:r>
            <a:br>
              <a:rPr lang="tr-TR">
                <a:effectLst>
                  <a:outerShdw blurRad="38100" dist="38100" dir="2700000" algn="tl">
                    <a:srgbClr val="000000">
                      <a:alpha val="43137"/>
                    </a:srgbClr>
                  </a:outerShdw>
                </a:effectLst>
              </a:rPr>
            </a:br>
            <a:r>
              <a:rPr lang="tr-TR" sz="3200">
                <a:solidFill>
                  <a:srgbClr val="00FFFF"/>
                </a:solidFill>
                <a:effectLst>
                  <a:outerShdw blurRad="38100" dist="38100" dir="2700000" algn="tl">
                    <a:srgbClr val="000000">
                      <a:alpha val="43137"/>
                    </a:srgbClr>
                  </a:outerShdw>
                </a:effectLst>
              </a:rPr>
              <a:t>TANI - MRI</a:t>
            </a:r>
            <a:endParaRPr lang="tr-TR">
              <a:solidFill>
                <a:srgbClr val="00FFFF"/>
              </a:solidFill>
              <a:effectLst>
                <a:outerShdw blurRad="38100" dist="38100" dir="2700000" algn="tl">
                  <a:srgbClr val="000000">
                    <a:alpha val="43137"/>
                  </a:srgbClr>
                </a:outerShdw>
              </a:effectLst>
            </a:endParaRPr>
          </a:p>
        </p:txBody>
      </p:sp>
      <p:sp>
        <p:nvSpPr>
          <p:cNvPr id="34820" name="TextBox 7"/>
          <p:cNvSpPr txBox="1">
            <a:spLocks noChangeArrowheads="1"/>
          </p:cNvSpPr>
          <p:nvPr/>
        </p:nvSpPr>
        <p:spPr bwMode="auto">
          <a:xfrm>
            <a:off x="5572125" y="6386513"/>
            <a:ext cx="3571875" cy="400050"/>
          </a:xfrm>
          <a:prstGeom prst="rect">
            <a:avLst/>
          </a:prstGeom>
          <a:noFill/>
          <a:ln w="9525">
            <a:noFill/>
            <a:miter lim="800000"/>
            <a:headEnd/>
            <a:tailEnd/>
          </a:ln>
        </p:spPr>
        <p:txBody>
          <a:bodyPr>
            <a:spAutoFit/>
          </a:bodyPr>
          <a:lstStyle/>
          <a:p>
            <a:pPr algn="r" eaLnBrk="0" hangingPunct="0"/>
            <a:r>
              <a:rPr lang="tr-TR" sz="2000">
                <a:solidFill>
                  <a:srgbClr val="FF0000"/>
                </a:solidFill>
              </a:rPr>
              <a:t>Benagiano, </a:t>
            </a:r>
            <a:r>
              <a:rPr lang="en-US" sz="2000">
                <a:solidFill>
                  <a:srgbClr val="FF0000"/>
                </a:solidFill>
              </a:rPr>
              <a:t>20</a:t>
            </a:r>
            <a:r>
              <a:rPr lang="tr-TR" sz="2000">
                <a:solidFill>
                  <a:srgbClr val="FF0000"/>
                </a:solidFill>
              </a:rPr>
              <a:t>09</a:t>
            </a:r>
            <a:endParaRPr lang="en-US" sz="2000">
              <a:solidFill>
                <a:srgbClr val="FF0000"/>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0"/>
            <a:ext cx="9144000" cy="6972682"/>
          </a:xfrm>
          <a:prstGeom prst="rect">
            <a:avLst/>
          </a:prstGeom>
          <a:noFill/>
          <a:ln w="9525">
            <a:noFill/>
            <a:miter lim="800000"/>
            <a:headEnd/>
            <a:tailEnd/>
          </a:ln>
          <a:effec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3" cstate="print"/>
          <a:srcRect/>
          <a:stretch>
            <a:fillRect/>
          </a:stretch>
        </p:blipFill>
        <p:spPr>
          <a:xfrm>
            <a:off x="2105025" y="1635125"/>
            <a:ext cx="4933950" cy="4638675"/>
          </a:xfrm>
        </p:spPr>
      </p:pic>
      <p:sp>
        <p:nvSpPr>
          <p:cNvPr id="35843" name="Title 1"/>
          <p:cNvSpPr>
            <a:spLocks noGrp="1"/>
          </p:cNvSpPr>
          <p:nvPr>
            <p:ph type="title"/>
          </p:nvPr>
        </p:nvSpPr>
        <p:spPr>
          <a:xfrm>
            <a:off x="357188" y="71438"/>
            <a:ext cx="7772400" cy="1285875"/>
          </a:xfrm>
        </p:spPr>
        <p:txBody>
          <a:bodyPr/>
          <a:lstStyle/>
          <a:p>
            <a:r>
              <a:rPr lang="tr-TR"/>
              <a:t>Adenomyoma</a:t>
            </a:r>
            <a:br>
              <a:rPr lang="tr-TR"/>
            </a:br>
            <a:r>
              <a:rPr lang="tr-TR" sz="3200">
                <a:solidFill>
                  <a:srgbClr val="00FFFF"/>
                </a:solidFill>
              </a:rPr>
              <a:t>TANI - MRI</a:t>
            </a:r>
            <a:endParaRPr lang="tr-TR">
              <a:solidFill>
                <a:srgbClr val="00FFFF"/>
              </a:solidFill>
            </a:endParaRPr>
          </a:p>
        </p:txBody>
      </p:sp>
      <p:sp>
        <p:nvSpPr>
          <p:cNvPr id="35844"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685800" y="142875"/>
            <a:ext cx="7772400" cy="1143000"/>
          </a:xfrm>
        </p:spPr>
        <p:txBody>
          <a:bodyPr/>
          <a:lstStyle/>
          <a:p>
            <a:r>
              <a:rPr lang="tr-TR"/>
              <a:t>Subseroz adenomyozis</a:t>
            </a:r>
            <a:br>
              <a:rPr lang="tr-TR"/>
            </a:br>
            <a:r>
              <a:rPr lang="tr-TR">
                <a:solidFill>
                  <a:srgbClr val="00FFFF"/>
                </a:solidFill>
              </a:rPr>
              <a:t> TANI - MRI</a:t>
            </a:r>
            <a:endParaRPr lang="tr-TR"/>
          </a:p>
        </p:txBody>
      </p:sp>
      <p:pic>
        <p:nvPicPr>
          <p:cNvPr id="36867" name="Picture 2"/>
          <p:cNvPicPr>
            <a:picLocks noGrp="1" noChangeAspect="1" noChangeArrowheads="1"/>
          </p:cNvPicPr>
          <p:nvPr>
            <p:ph idx="1"/>
          </p:nvPr>
        </p:nvPicPr>
        <p:blipFill>
          <a:blip r:embed="rId3" cstate="print"/>
          <a:srcRect/>
          <a:stretch>
            <a:fillRect/>
          </a:stretch>
        </p:blipFill>
        <p:spPr>
          <a:xfrm>
            <a:off x="0" y="1700213"/>
            <a:ext cx="4905375" cy="4552950"/>
          </a:xfrm>
        </p:spPr>
      </p:pic>
      <p:pic>
        <p:nvPicPr>
          <p:cNvPr id="36868" name="Picture 3"/>
          <p:cNvPicPr>
            <a:picLocks noChangeAspect="1" noChangeArrowheads="1"/>
          </p:cNvPicPr>
          <p:nvPr/>
        </p:nvPicPr>
        <p:blipFill>
          <a:blip r:embed="rId4" cstate="print"/>
          <a:srcRect/>
          <a:stretch>
            <a:fillRect/>
          </a:stretch>
        </p:blipFill>
        <p:spPr bwMode="auto">
          <a:xfrm>
            <a:off x="4246563" y="1636713"/>
            <a:ext cx="4933950" cy="4600575"/>
          </a:xfrm>
          <a:prstGeom prst="rect">
            <a:avLst/>
          </a:prstGeom>
          <a:noFill/>
          <a:ln w="9525">
            <a:noFill/>
            <a:miter lim="800000"/>
            <a:headEnd/>
            <a:tailEnd/>
          </a:ln>
        </p:spPr>
      </p:pic>
      <p:sp>
        <p:nvSpPr>
          <p:cNvPr id="6" name="TextBox 5"/>
          <p:cNvSpPr txBox="1"/>
          <p:nvPr/>
        </p:nvSpPr>
        <p:spPr>
          <a:xfrm>
            <a:off x="-500063" y="1476375"/>
            <a:ext cx="9644063" cy="585788"/>
          </a:xfrm>
          <a:prstGeom prst="rect">
            <a:avLst/>
          </a:prstGeom>
          <a:noFill/>
        </p:spPr>
        <p:txBody>
          <a:bodyPr>
            <a:spAutoFit/>
          </a:bodyPr>
          <a:lstStyle/>
          <a:p>
            <a:pPr eaLnBrk="0" hangingPunct="0">
              <a:defRPr/>
            </a:pPr>
            <a:r>
              <a:rPr lang="tr-TR">
                <a:effectLst>
                  <a:outerShdw blurRad="38100" dist="38100" dir="2700000" algn="tl">
                    <a:srgbClr val="000000">
                      <a:alpha val="43137"/>
                    </a:srgbClr>
                  </a:outerShdw>
                </a:effectLst>
                <a:latin typeface="Arial" pitchFamily="34" charset="0"/>
                <a:cs typeface="+mn-cs"/>
              </a:rPr>
              <a:t>        Erken  proliferatif faz                     </a:t>
            </a:r>
            <a:r>
              <a:rPr lang="tr-TR" sz="3200" u="sng">
                <a:solidFill>
                  <a:schemeClr val="tx2"/>
                </a:solidFill>
                <a:effectLst>
                  <a:outerShdw blurRad="38100" dist="38100" dir="2700000" algn="tl">
                    <a:srgbClr val="000000">
                      <a:alpha val="43137"/>
                    </a:srgbClr>
                  </a:outerShdw>
                </a:effectLst>
                <a:latin typeface="Arial" pitchFamily="34" charset="0"/>
                <a:cs typeface="+mn-cs"/>
              </a:rPr>
              <a:t>Geç </a:t>
            </a:r>
            <a:r>
              <a:rPr lang="tr-TR" sz="3200" u="sng" err="1">
                <a:solidFill>
                  <a:schemeClr val="tx2"/>
                </a:solidFill>
                <a:effectLst>
                  <a:outerShdw blurRad="38100" dist="38100" dir="2700000" algn="tl">
                    <a:srgbClr val="000000">
                      <a:alpha val="43137"/>
                    </a:srgbClr>
                  </a:outerShdw>
                </a:effectLst>
                <a:latin typeface="Arial" pitchFamily="34" charset="0"/>
                <a:cs typeface="+mn-cs"/>
              </a:rPr>
              <a:t>sekretuar</a:t>
            </a:r>
            <a:r>
              <a:rPr lang="tr-TR" sz="3200" u="sng">
                <a:solidFill>
                  <a:schemeClr val="tx2"/>
                </a:solidFill>
                <a:effectLst>
                  <a:outerShdw blurRad="38100" dist="38100" dir="2700000" algn="tl">
                    <a:srgbClr val="000000">
                      <a:alpha val="43137"/>
                    </a:srgbClr>
                  </a:outerShdw>
                </a:effectLst>
                <a:latin typeface="Arial" pitchFamily="34" charset="0"/>
                <a:cs typeface="+mn-cs"/>
              </a:rPr>
              <a:t> faz!!!</a:t>
            </a:r>
            <a:endParaRPr lang="tr-TR" u="sng">
              <a:solidFill>
                <a:schemeClr val="tx2"/>
              </a:solidFill>
              <a:effectLst>
                <a:outerShdw blurRad="38100" dist="38100" dir="2700000" algn="tl">
                  <a:srgbClr val="000000">
                    <a:alpha val="43137"/>
                  </a:srgbClr>
                </a:outerShdw>
              </a:effectLst>
              <a:latin typeface="Arial" pitchFamily="34" charset="0"/>
              <a:cs typeface="+mn-cs"/>
            </a:endParaRPr>
          </a:p>
        </p:txBody>
      </p:sp>
      <p:sp>
        <p:nvSpPr>
          <p:cNvPr id="36870" name="TextBox 6"/>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tr-TR"/>
              <a:t>Adenomyotik kist</a:t>
            </a:r>
            <a:br>
              <a:rPr lang="tr-TR"/>
            </a:br>
            <a:r>
              <a:rPr lang="tr-TR">
                <a:solidFill>
                  <a:srgbClr val="00FFFF"/>
                </a:solidFill>
              </a:rPr>
              <a:t> TANI - MRI</a:t>
            </a:r>
            <a:endParaRPr lang="tr-TR"/>
          </a:p>
        </p:txBody>
      </p:sp>
      <p:pic>
        <p:nvPicPr>
          <p:cNvPr id="37891" name="Picture 2"/>
          <p:cNvPicPr>
            <a:picLocks noGrp="1" noChangeAspect="1" noChangeArrowheads="1"/>
          </p:cNvPicPr>
          <p:nvPr>
            <p:ph idx="1"/>
          </p:nvPr>
        </p:nvPicPr>
        <p:blipFill>
          <a:blip r:embed="rId3" cstate="print"/>
          <a:srcRect/>
          <a:stretch>
            <a:fillRect/>
          </a:stretch>
        </p:blipFill>
        <p:spPr>
          <a:xfrm>
            <a:off x="142875" y="1600200"/>
            <a:ext cx="4735513" cy="4708525"/>
          </a:xfrm>
        </p:spPr>
      </p:pic>
      <p:pic>
        <p:nvPicPr>
          <p:cNvPr id="37892" name="Picture 2"/>
          <p:cNvPicPr>
            <a:picLocks noChangeAspect="1" noChangeArrowheads="1"/>
          </p:cNvPicPr>
          <p:nvPr/>
        </p:nvPicPr>
        <p:blipFill>
          <a:blip r:embed="rId4" cstate="print"/>
          <a:srcRect/>
          <a:stretch>
            <a:fillRect/>
          </a:stretch>
        </p:blipFill>
        <p:spPr bwMode="auto">
          <a:xfrm>
            <a:off x="5105400" y="3667125"/>
            <a:ext cx="4038600" cy="3190875"/>
          </a:xfrm>
          <a:prstGeom prst="rect">
            <a:avLst/>
          </a:prstGeom>
          <a:noFill/>
          <a:ln w="12700">
            <a:noFill/>
            <a:miter lim="800000"/>
            <a:headEnd type="none" w="sm" len="sm"/>
            <a:tailEnd type="none" w="sm" len="sm"/>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Title 1"/>
          <p:cNvSpPr>
            <a:spLocks noGrp="1"/>
          </p:cNvSpPr>
          <p:nvPr>
            <p:ph type="title"/>
          </p:nvPr>
        </p:nvSpPr>
        <p:spPr>
          <a:xfrm>
            <a:off x="0" y="457200"/>
            <a:ext cx="9144000" cy="1143000"/>
          </a:xfrm>
        </p:spPr>
        <p:txBody>
          <a:bodyPr/>
          <a:lstStyle/>
          <a:p>
            <a:r>
              <a:rPr lang="tr-TR" sz="3200"/>
              <a:t>Adenomyozis </a:t>
            </a:r>
            <a:br>
              <a:rPr lang="tr-TR" sz="3200"/>
            </a:br>
            <a:r>
              <a:rPr lang="tr-TR" sz="3200"/>
              <a:t>Gn-RH analog ile tedavi öncesi ve sonrası</a:t>
            </a:r>
            <a:br>
              <a:rPr lang="tr-TR" sz="3200"/>
            </a:br>
            <a:r>
              <a:rPr lang="tr-TR" sz="3200">
                <a:solidFill>
                  <a:srgbClr val="00FFFF"/>
                </a:solidFill>
              </a:rPr>
              <a:t>MRI</a:t>
            </a:r>
          </a:p>
        </p:txBody>
      </p:sp>
      <p:pic>
        <p:nvPicPr>
          <p:cNvPr id="38915" name="Picture 3"/>
          <p:cNvPicPr>
            <a:picLocks noGrp="1" noChangeAspect="1" noChangeArrowheads="1"/>
          </p:cNvPicPr>
          <p:nvPr>
            <p:ph idx="1"/>
          </p:nvPr>
        </p:nvPicPr>
        <p:blipFill>
          <a:blip r:embed="rId3" cstate="print"/>
          <a:srcRect/>
          <a:stretch>
            <a:fillRect/>
          </a:stretch>
        </p:blipFill>
        <p:spPr>
          <a:xfrm>
            <a:off x="34925" y="1793875"/>
            <a:ext cx="4895850" cy="4562475"/>
          </a:xfrm>
        </p:spPr>
      </p:pic>
      <p:pic>
        <p:nvPicPr>
          <p:cNvPr id="38916" name="Picture 4"/>
          <p:cNvPicPr>
            <a:picLocks noChangeAspect="1" noChangeArrowheads="1"/>
          </p:cNvPicPr>
          <p:nvPr/>
        </p:nvPicPr>
        <p:blipFill>
          <a:blip r:embed="rId4" cstate="print"/>
          <a:srcRect/>
          <a:stretch>
            <a:fillRect/>
          </a:stretch>
        </p:blipFill>
        <p:spPr bwMode="auto">
          <a:xfrm>
            <a:off x="4256088" y="1785938"/>
            <a:ext cx="4924425" cy="4572000"/>
          </a:xfrm>
          <a:prstGeom prst="rect">
            <a:avLst/>
          </a:prstGeom>
          <a:noFill/>
          <a:ln w="9525">
            <a:noFill/>
            <a:miter lim="800000"/>
            <a:headEnd/>
            <a:tailEnd/>
          </a:ln>
        </p:spPr>
      </p:pic>
      <p:sp>
        <p:nvSpPr>
          <p:cNvPr id="38917" name="TextBox 4"/>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a:t>TMX alan kadında polipolid adenomyoma</a:t>
            </a:r>
          </a:p>
        </p:txBody>
      </p:sp>
      <p:pic>
        <p:nvPicPr>
          <p:cNvPr id="39939" name="Picture 2"/>
          <p:cNvPicPr>
            <a:picLocks noGrp="1" noChangeAspect="1" noChangeArrowheads="1"/>
          </p:cNvPicPr>
          <p:nvPr>
            <p:ph idx="1"/>
          </p:nvPr>
        </p:nvPicPr>
        <p:blipFill>
          <a:blip r:embed="rId3" cstate="print"/>
          <a:srcRect/>
          <a:stretch>
            <a:fillRect/>
          </a:stretch>
        </p:blipFill>
        <p:spPr>
          <a:xfrm>
            <a:off x="2151063" y="1600200"/>
            <a:ext cx="4841875" cy="4708525"/>
          </a:xfrm>
        </p:spPr>
      </p:pic>
      <p:sp>
        <p:nvSpPr>
          <p:cNvPr id="39940"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a:t>Adenomyozis ve endometrial kanser</a:t>
            </a:r>
          </a:p>
        </p:txBody>
      </p:sp>
      <p:pic>
        <p:nvPicPr>
          <p:cNvPr id="12290" name="Picture 2"/>
          <p:cNvPicPr>
            <a:picLocks noGrp="1" noChangeAspect="1" noChangeArrowheads="1"/>
          </p:cNvPicPr>
          <p:nvPr>
            <p:ph idx="1"/>
          </p:nvPr>
        </p:nvPicPr>
        <p:blipFill>
          <a:blip r:embed="rId3" cstate="print"/>
          <a:srcRect/>
          <a:stretch>
            <a:fillRect/>
          </a:stretch>
        </p:blipFill>
        <p:spPr>
          <a:xfrm>
            <a:off x="0" y="1938338"/>
            <a:ext cx="4643438" cy="4292600"/>
          </a:xfrm>
        </p:spPr>
      </p:pic>
      <p:sp>
        <p:nvSpPr>
          <p:cNvPr id="40964"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pic>
        <p:nvPicPr>
          <p:cNvPr id="53250" name="Picture 2"/>
          <p:cNvPicPr>
            <a:picLocks noChangeAspect="1" noChangeArrowheads="1"/>
          </p:cNvPicPr>
          <p:nvPr/>
        </p:nvPicPr>
        <p:blipFill>
          <a:blip r:embed="rId4" cstate="print"/>
          <a:srcRect/>
          <a:stretch>
            <a:fillRect/>
          </a:stretch>
        </p:blipFill>
        <p:spPr bwMode="auto">
          <a:xfrm>
            <a:off x="4633913" y="1916113"/>
            <a:ext cx="4510087" cy="429895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diamond(in)">
                                      <p:cBhvr>
                                        <p:cTn id="7" dur="500"/>
                                        <p:tgtEl>
                                          <p:spTgt spid="1229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3250"/>
                                        </p:tgtEl>
                                        <p:attrNameLst>
                                          <p:attrName>style.visibility</p:attrName>
                                        </p:attrNameLst>
                                      </p:cBhvr>
                                      <p:to>
                                        <p:strVal val="visible"/>
                                      </p:to>
                                    </p:set>
                                    <p:animEffect transition="in" filter="dissolve">
                                      <p:cBhvr>
                                        <p:cTn id="11" dur="1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4275" name="Picture 3"/>
          <p:cNvPicPr>
            <a:picLocks noChangeAspect="1" noChangeArrowheads="1"/>
          </p:cNvPicPr>
          <p:nvPr/>
        </p:nvPicPr>
        <p:blipFill>
          <a:blip r:embed="rId3" cstate="print"/>
          <a:srcRect/>
          <a:stretch>
            <a:fillRect/>
          </a:stretch>
        </p:blipFill>
        <p:spPr bwMode="auto">
          <a:xfrm>
            <a:off x="2571750" y="3286125"/>
            <a:ext cx="3943350" cy="3676650"/>
          </a:xfrm>
          <a:prstGeom prst="rect">
            <a:avLst/>
          </a:prstGeom>
          <a:noFill/>
          <a:ln w="12700">
            <a:noFill/>
            <a:miter lim="800000"/>
            <a:headEnd type="none" w="sm" len="sm"/>
            <a:tailEnd type="none" w="sm" len="sm"/>
          </a:ln>
        </p:spPr>
      </p:pic>
      <p:sp>
        <p:nvSpPr>
          <p:cNvPr id="2" name="Title 1"/>
          <p:cNvSpPr>
            <a:spLocks noGrp="1"/>
          </p:cNvSpPr>
          <p:nvPr>
            <p:ph type="title"/>
          </p:nvPr>
        </p:nvSpPr>
        <p:spPr>
          <a:xfrm>
            <a:off x="0" y="-428625"/>
            <a:ext cx="9144000" cy="1143000"/>
          </a:xfrm>
        </p:spPr>
        <p:txBody>
          <a:bodyPr>
            <a:normAutofit fontScale="90000"/>
          </a:bodyPr>
          <a:lstStyle/>
          <a:p>
            <a:pPr>
              <a:defRPr/>
            </a:pPr>
            <a:r>
              <a:rPr lang="tr-TR" err="1">
                <a:effectLst>
                  <a:outerShdw blurRad="38100" dist="38100" dir="2700000" algn="tl">
                    <a:srgbClr val="000000">
                      <a:alpha val="43137"/>
                    </a:srgbClr>
                  </a:outerShdw>
                </a:effectLst>
              </a:rPr>
              <a:t>Adenomyozisin</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malign</a:t>
            </a:r>
            <a:r>
              <a:rPr lang="tr-TR">
                <a:effectLst>
                  <a:outerShdw blurRad="38100" dist="38100" dir="2700000" algn="tl">
                    <a:srgbClr val="000000">
                      <a:alpha val="43137"/>
                    </a:srgbClr>
                  </a:outerShdw>
                </a:effectLst>
              </a:rPr>
              <a:t> transformasyonu</a:t>
            </a:r>
          </a:p>
        </p:txBody>
      </p:sp>
      <p:pic>
        <p:nvPicPr>
          <p:cNvPr id="13314" name="Picture 2"/>
          <p:cNvPicPr>
            <a:picLocks noGrp="1" noChangeAspect="1" noChangeArrowheads="1"/>
          </p:cNvPicPr>
          <p:nvPr>
            <p:ph idx="1"/>
          </p:nvPr>
        </p:nvPicPr>
        <p:blipFill>
          <a:blip r:embed="rId4" cstate="print"/>
          <a:srcRect/>
          <a:stretch>
            <a:fillRect/>
          </a:stretch>
        </p:blipFill>
        <p:spPr>
          <a:xfrm>
            <a:off x="3175" y="714375"/>
            <a:ext cx="3711575" cy="3443288"/>
          </a:xfrm>
        </p:spPr>
      </p:pic>
      <p:sp>
        <p:nvSpPr>
          <p:cNvPr id="41989"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pic>
        <p:nvPicPr>
          <p:cNvPr id="54274" name="Picture 2"/>
          <p:cNvPicPr>
            <a:picLocks noChangeAspect="1" noChangeArrowheads="1"/>
          </p:cNvPicPr>
          <p:nvPr/>
        </p:nvPicPr>
        <p:blipFill>
          <a:blip r:embed="rId5" cstate="print"/>
          <a:srcRect/>
          <a:stretch>
            <a:fillRect/>
          </a:stretch>
        </p:blipFill>
        <p:spPr bwMode="auto">
          <a:xfrm>
            <a:off x="5305425" y="642938"/>
            <a:ext cx="3838575" cy="367665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vertical)">
                                      <p:cBhvr>
                                        <p:cTn id="7" dur="500"/>
                                        <p:tgtEl>
                                          <p:spTgt spid="133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4274"/>
                                        </p:tgtEl>
                                        <p:attrNameLst>
                                          <p:attrName>style.visibility</p:attrName>
                                        </p:attrNameLst>
                                      </p:cBhvr>
                                      <p:to>
                                        <p:strVal val="visible"/>
                                      </p:to>
                                    </p:set>
                                    <p:animEffect transition="in" filter="blinds(horizontal)">
                                      <p:cBhvr>
                                        <p:cTn id="11" dur="500"/>
                                        <p:tgtEl>
                                          <p:spTgt spid="5427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4275"/>
                                        </p:tgtEl>
                                        <p:attrNameLst>
                                          <p:attrName>style.visibility</p:attrName>
                                        </p:attrNameLst>
                                      </p:cBhvr>
                                      <p:to>
                                        <p:strVal val="visible"/>
                                      </p:to>
                                    </p:set>
                                    <p:animEffect transition="in" filter="dissolve">
                                      <p:cBhvr>
                                        <p:cTn id="15"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p:cNvPicPr>
            <a:picLocks noChangeAspect="1" noChangeArrowheads="1"/>
          </p:cNvPicPr>
          <p:nvPr/>
        </p:nvPicPr>
        <p:blipFill>
          <a:blip r:embed="rId2" cstate="print"/>
          <a:srcRect/>
          <a:stretch>
            <a:fillRect/>
          </a:stretch>
        </p:blipFill>
        <p:spPr bwMode="auto">
          <a:xfrm>
            <a:off x="1" y="-24"/>
            <a:ext cx="9253370" cy="6858024"/>
          </a:xfrm>
          <a:prstGeom prst="rect">
            <a:avLst/>
          </a:prstGeom>
          <a:noFill/>
          <a:ln w="9525">
            <a:noFill/>
            <a:miter lim="800000"/>
            <a:headEnd/>
            <a:tailEnd/>
          </a:ln>
          <a:effectLst/>
        </p:spPr>
      </p:pic>
      <p:sp>
        <p:nvSpPr>
          <p:cNvPr id="5" name="Rectangle 4"/>
          <p:cNvSpPr/>
          <p:nvPr/>
        </p:nvSpPr>
        <p:spPr bwMode="auto">
          <a:xfrm>
            <a:off x="3500430" y="3786190"/>
            <a:ext cx="5429288" cy="1857388"/>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6" name="Rounded Rectangle 5"/>
          <p:cNvSpPr/>
          <p:nvPr/>
        </p:nvSpPr>
        <p:spPr bwMode="auto">
          <a:xfrm>
            <a:off x="3491880" y="4725144"/>
            <a:ext cx="403244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C86646C-259A-9F41-AB88-E9A5DCCD57CA}"/>
              </a:ext>
            </a:extLst>
          </p:cNvPr>
          <p:cNvPicPr>
            <a:picLocks noChangeAspect="1" noChangeArrowheads="1"/>
          </p:cNvPicPr>
          <p:nvPr/>
        </p:nvPicPr>
        <p:blipFill>
          <a:blip r:embed="rId2" cstate="print"/>
          <a:srcRect/>
          <a:stretch>
            <a:fillRect/>
          </a:stretch>
        </p:blipFill>
        <p:spPr bwMode="auto">
          <a:xfrm>
            <a:off x="4535902" y="1711350"/>
            <a:ext cx="4500594" cy="4525962"/>
          </a:xfrm>
          <a:prstGeom prst="rect">
            <a:avLst/>
          </a:prstGeom>
          <a:noFill/>
          <a:ln w="9525">
            <a:noFill/>
            <a:miter lim="800000"/>
            <a:headEnd/>
            <a:tailEnd/>
          </a:ln>
        </p:spPr>
      </p:pic>
      <p:sp>
        <p:nvSpPr>
          <p:cNvPr id="5" name="4 Metin kutusu">
            <a:extLst>
              <a:ext uri="{FF2B5EF4-FFF2-40B4-BE49-F238E27FC236}">
                <a16:creationId xmlns:a16="http://schemas.microsoft.com/office/drawing/2014/main" id="{71641C04-33F0-2440-94A1-0C4CADA2CDDA}"/>
              </a:ext>
            </a:extLst>
          </p:cNvPr>
          <p:cNvSpPr txBox="1"/>
          <p:nvPr/>
        </p:nvSpPr>
        <p:spPr>
          <a:xfrm>
            <a:off x="0" y="980728"/>
            <a:ext cx="4535902" cy="6370975"/>
          </a:xfrm>
          <a:prstGeom prst="rect">
            <a:avLst/>
          </a:prstGeom>
          <a:noFill/>
        </p:spPr>
        <p:txBody>
          <a:bodyPr wrap="square" rtlCol="0">
            <a:spAutoFit/>
          </a:bodyPr>
          <a:lstStyle/>
          <a:p>
            <a:endParaRPr lang="tr-TR">
              <a:latin typeface="+mn-lt"/>
              <a:cs typeface="Times New Roman" pitchFamily="18" charset="0"/>
            </a:endParaRPr>
          </a:p>
          <a:p>
            <a:r>
              <a:rPr lang="tr-TR" err="1">
                <a:solidFill>
                  <a:srgbClr val="00FFFF"/>
                </a:solidFill>
                <a:latin typeface="+mn-lt"/>
                <a:cs typeface="Times New Roman" pitchFamily="18" charset="0"/>
              </a:rPr>
              <a:t>Archimetral</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compression</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by</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neometral</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contraction</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by</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non</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pregnant</a:t>
            </a:r>
            <a:r>
              <a:rPr lang="tr-TR">
                <a:solidFill>
                  <a:srgbClr val="00FFFF"/>
                </a:solidFill>
                <a:latin typeface="+mn-lt"/>
                <a:cs typeface="Times New Roman" pitchFamily="18" charset="0"/>
              </a:rPr>
              <a:t> </a:t>
            </a:r>
            <a:r>
              <a:rPr lang="tr-TR" err="1">
                <a:solidFill>
                  <a:srgbClr val="00FFFF"/>
                </a:solidFill>
                <a:latin typeface="+mn-lt"/>
                <a:cs typeface="Times New Roman" pitchFamily="18" charset="0"/>
              </a:rPr>
              <a:t>uterus</a:t>
            </a:r>
            <a:endParaRPr lang="tr-TR">
              <a:solidFill>
                <a:srgbClr val="00FFFF"/>
              </a:solidFill>
              <a:latin typeface="+mn-lt"/>
              <a:cs typeface="Times New Roman" pitchFamily="18" charset="0"/>
            </a:endParaRPr>
          </a:p>
          <a:p>
            <a:endParaRPr lang="tr-TR">
              <a:latin typeface="+mn-lt"/>
              <a:cs typeface="Times New Roman" pitchFamily="18" charset="0"/>
            </a:endParaRPr>
          </a:p>
          <a:p>
            <a:r>
              <a:rPr lang="tr-TR" err="1">
                <a:latin typeface="+mn-lt"/>
                <a:cs typeface="Times New Roman" pitchFamily="18" charset="0"/>
              </a:rPr>
              <a:t>Uterine</a:t>
            </a:r>
            <a:r>
              <a:rPr lang="tr-TR">
                <a:latin typeface="+mn-lt"/>
                <a:cs typeface="Times New Roman" pitchFamily="18" charset="0"/>
              </a:rPr>
              <a:t> </a:t>
            </a:r>
            <a:r>
              <a:rPr lang="tr-TR" err="1">
                <a:latin typeface="+mn-lt"/>
                <a:cs typeface="Times New Roman" pitchFamily="18" charset="0"/>
              </a:rPr>
              <a:t>hyperperistaltism</a:t>
            </a:r>
            <a:r>
              <a:rPr lang="tr-TR">
                <a:latin typeface="+mn-lt"/>
                <a:cs typeface="Times New Roman" pitchFamily="18" charset="0"/>
              </a:rPr>
              <a:t> </a:t>
            </a:r>
          </a:p>
          <a:p>
            <a:endParaRPr lang="tr-TR">
              <a:latin typeface="+mn-lt"/>
              <a:cs typeface="Times New Roman" pitchFamily="18" charset="0"/>
            </a:endParaRPr>
          </a:p>
          <a:p>
            <a:r>
              <a:rPr lang="tr-TR" err="1">
                <a:latin typeface="+mn-lt"/>
                <a:cs typeface="Times New Roman" pitchFamily="18" charset="0"/>
              </a:rPr>
              <a:t>Strongest</a:t>
            </a:r>
            <a:r>
              <a:rPr lang="tr-TR">
                <a:latin typeface="+mn-lt"/>
                <a:cs typeface="Times New Roman" pitchFamily="18" charset="0"/>
              </a:rPr>
              <a:t> </a:t>
            </a:r>
            <a:r>
              <a:rPr lang="tr-TR" err="1">
                <a:latin typeface="+mn-lt"/>
                <a:cs typeface="Times New Roman" pitchFamily="18" charset="0"/>
              </a:rPr>
              <a:t>power</a:t>
            </a:r>
            <a:r>
              <a:rPr lang="tr-TR">
                <a:latin typeface="+mn-lt"/>
                <a:cs typeface="Times New Roman" pitchFamily="18" charset="0"/>
              </a:rPr>
              <a:t> in </a:t>
            </a:r>
            <a:r>
              <a:rPr lang="tr-TR" err="1">
                <a:latin typeface="+mn-lt"/>
                <a:cs typeface="Times New Roman" pitchFamily="18" charset="0"/>
              </a:rPr>
              <a:t>the</a:t>
            </a:r>
            <a:r>
              <a:rPr lang="tr-TR">
                <a:latin typeface="+mn-lt"/>
                <a:cs typeface="Times New Roman" pitchFamily="18" charset="0"/>
              </a:rPr>
              <a:t> </a:t>
            </a:r>
            <a:r>
              <a:rPr lang="tr-TR" err="1">
                <a:latin typeface="+mn-lt"/>
                <a:cs typeface="Times New Roman" pitchFamily="18" charset="0"/>
              </a:rPr>
              <a:t>upper</a:t>
            </a:r>
            <a:r>
              <a:rPr lang="tr-TR">
                <a:latin typeface="+mn-lt"/>
                <a:cs typeface="Times New Roman" pitchFamily="18" charset="0"/>
              </a:rPr>
              <a:t> </a:t>
            </a:r>
            <a:r>
              <a:rPr lang="tr-TR" err="1">
                <a:latin typeface="+mn-lt"/>
                <a:cs typeface="Times New Roman" pitchFamily="18" charset="0"/>
              </a:rPr>
              <a:t>region</a:t>
            </a:r>
            <a:r>
              <a:rPr lang="tr-TR">
                <a:latin typeface="+mn-lt"/>
                <a:cs typeface="Times New Roman" pitchFamily="18" charset="0"/>
              </a:rPr>
              <a:t> of </a:t>
            </a:r>
            <a:r>
              <a:rPr lang="tr-TR" err="1">
                <a:latin typeface="+mn-lt"/>
                <a:cs typeface="Times New Roman" pitchFamily="18" charset="0"/>
              </a:rPr>
              <a:t>uterus</a:t>
            </a:r>
            <a:endParaRPr lang="tr-TR">
              <a:latin typeface="+mn-lt"/>
              <a:cs typeface="Times New Roman" pitchFamily="18" charset="0"/>
            </a:endParaRPr>
          </a:p>
          <a:p>
            <a:endParaRPr lang="tr-TR">
              <a:latin typeface="+mn-lt"/>
              <a:cs typeface="Times New Roman" pitchFamily="18" charset="0"/>
            </a:endParaRPr>
          </a:p>
          <a:p>
            <a:r>
              <a:rPr lang="tr-TR">
                <a:latin typeface="+mn-lt"/>
                <a:cs typeface="Times New Roman" pitchFamily="18" charset="0"/>
              </a:rPr>
              <a:t>TIAR ( </a:t>
            </a:r>
            <a:r>
              <a:rPr lang="tr-TR" err="1">
                <a:latin typeface="+mn-lt"/>
                <a:cs typeface="Times New Roman" pitchFamily="18" charset="0"/>
              </a:rPr>
              <a:t>Tissue</a:t>
            </a:r>
            <a:r>
              <a:rPr lang="tr-TR">
                <a:latin typeface="+mn-lt"/>
                <a:cs typeface="Times New Roman" pitchFamily="18" charset="0"/>
              </a:rPr>
              <a:t> </a:t>
            </a:r>
            <a:r>
              <a:rPr lang="tr-TR" err="1">
                <a:latin typeface="+mn-lt"/>
                <a:cs typeface="Times New Roman" pitchFamily="18" charset="0"/>
              </a:rPr>
              <a:t>injury</a:t>
            </a:r>
            <a:r>
              <a:rPr lang="tr-TR">
                <a:latin typeface="+mn-lt"/>
                <a:cs typeface="Times New Roman" pitchFamily="18" charset="0"/>
              </a:rPr>
              <a:t> </a:t>
            </a:r>
            <a:r>
              <a:rPr lang="tr-TR" err="1">
                <a:latin typeface="+mn-lt"/>
                <a:cs typeface="Times New Roman" pitchFamily="18" charset="0"/>
              </a:rPr>
              <a:t>and</a:t>
            </a:r>
            <a:r>
              <a:rPr lang="tr-TR">
                <a:latin typeface="+mn-lt"/>
                <a:cs typeface="Times New Roman" pitchFamily="18" charset="0"/>
              </a:rPr>
              <a:t> </a:t>
            </a:r>
            <a:r>
              <a:rPr lang="tr-TR" err="1">
                <a:latin typeface="+mn-lt"/>
                <a:cs typeface="Times New Roman" pitchFamily="18" charset="0"/>
              </a:rPr>
              <a:t>repair</a:t>
            </a:r>
            <a:r>
              <a:rPr lang="tr-TR">
                <a:latin typeface="+mn-lt"/>
                <a:cs typeface="Times New Roman" pitchFamily="18" charset="0"/>
              </a:rPr>
              <a:t>)</a:t>
            </a:r>
          </a:p>
          <a:p>
            <a:endParaRPr lang="tr-TR">
              <a:latin typeface="+mn-lt"/>
              <a:cs typeface="Times New Roman" pitchFamily="18" charset="0"/>
            </a:endParaRPr>
          </a:p>
          <a:p>
            <a:r>
              <a:rPr lang="tr-TR" err="1">
                <a:latin typeface="+mn-lt"/>
                <a:cs typeface="Times New Roman" pitchFamily="18" charset="0"/>
              </a:rPr>
              <a:t>Chronic</a:t>
            </a:r>
            <a:r>
              <a:rPr lang="tr-TR">
                <a:latin typeface="+mn-lt"/>
                <a:cs typeface="Times New Roman" pitchFamily="18" charset="0"/>
              </a:rPr>
              <a:t> </a:t>
            </a:r>
            <a:r>
              <a:rPr lang="tr-TR" err="1">
                <a:latin typeface="+mn-lt"/>
                <a:cs typeface="Times New Roman" pitchFamily="18" charset="0"/>
              </a:rPr>
              <a:t>proliferation</a:t>
            </a:r>
            <a:r>
              <a:rPr lang="tr-TR">
                <a:latin typeface="+mn-lt"/>
                <a:cs typeface="Times New Roman" pitchFamily="18" charset="0"/>
              </a:rPr>
              <a:t> </a:t>
            </a:r>
            <a:r>
              <a:rPr lang="tr-TR" err="1">
                <a:latin typeface="+mn-lt"/>
                <a:cs typeface="Times New Roman" pitchFamily="18" charset="0"/>
              </a:rPr>
              <a:t>and</a:t>
            </a:r>
            <a:r>
              <a:rPr lang="tr-TR">
                <a:latin typeface="+mn-lt"/>
                <a:cs typeface="Times New Roman" pitchFamily="18" charset="0"/>
              </a:rPr>
              <a:t> </a:t>
            </a:r>
            <a:r>
              <a:rPr lang="tr-TR" err="1">
                <a:latin typeface="+mn-lt"/>
                <a:cs typeface="Times New Roman" pitchFamily="18" charset="0"/>
              </a:rPr>
              <a:t>inflamation</a:t>
            </a:r>
            <a:r>
              <a:rPr lang="tr-TR">
                <a:latin typeface="+mn-lt"/>
                <a:cs typeface="Times New Roman" pitchFamily="18" charset="0"/>
              </a:rPr>
              <a:t> </a:t>
            </a:r>
          </a:p>
          <a:p>
            <a:endParaRPr lang="tr-TR">
              <a:latin typeface="+mn-lt"/>
              <a:cs typeface="Times New Roman" pitchFamily="18" charset="0"/>
            </a:endParaRPr>
          </a:p>
          <a:p>
            <a:endParaRPr lang="tr-TR">
              <a:latin typeface="+mn-lt"/>
              <a:cs typeface="Times New Roman" pitchFamily="18" charset="0"/>
            </a:endParaRPr>
          </a:p>
        </p:txBody>
      </p:sp>
      <p:pic>
        <p:nvPicPr>
          <p:cNvPr id="6" name="Picture 3">
            <a:extLst>
              <a:ext uri="{FF2B5EF4-FFF2-40B4-BE49-F238E27FC236}">
                <a16:creationId xmlns:a16="http://schemas.microsoft.com/office/drawing/2014/main" id="{D07631C5-8AA5-CB4C-932E-3271A3F657D6}"/>
              </a:ext>
            </a:extLst>
          </p:cNvPr>
          <p:cNvPicPr>
            <a:picLocks noChangeAspect="1" noChangeArrowheads="1"/>
          </p:cNvPicPr>
          <p:nvPr/>
        </p:nvPicPr>
        <p:blipFill>
          <a:blip r:embed="rId3" cstate="print"/>
          <a:srcRect/>
          <a:stretch>
            <a:fillRect/>
          </a:stretch>
        </p:blipFill>
        <p:spPr bwMode="auto">
          <a:xfrm>
            <a:off x="0" y="0"/>
            <a:ext cx="9144000" cy="1285860"/>
          </a:xfrm>
          <a:prstGeom prst="rect">
            <a:avLst/>
          </a:prstGeom>
          <a:noFill/>
          <a:ln w="9525">
            <a:noFill/>
            <a:miter lim="800000"/>
            <a:headEnd/>
            <a:tailEnd/>
          </a:ln>
        </p:spPr>
      </p:pic>
    </p:spTree>
    <p:extLst>
      <p:ext uri="{BB962C8B-B14F-4D97-AF65-F5344CB8AC3E}">
        <p14:creationId xmlns:p14="http://schemas.microsoft.com/office/powerpoint/2010/main" val="6505512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Title 1"/>
          <p:cNvSpPr>
            <a:spLocks noGrp="1"/>
          </p:cNvSpPr>
          <p:nvPr>
            <p:ph type="title"/>
          </p:nvPr>
        </p:nvSpPr>
        <p:spPr>
          <a:xfrm>
            <a:off x="685800" y="142875"/>
            <a:ext cx="7772400" cy="1143000"/>
          </a:xfrm>
        </p:spPr>
        <p:txBody>
          <a:bodyPr/>
          <a:lstStyle/>
          <a:p>
            <a:r>
              <a:rPr lang="tr-TR" sz="4400"/>
              <a:t>3D-US </a:t>
            </a:r>
            <a:r>
              <a:rPr lang="tr-TR" sz="4400" i="1"/>
              <a:t>vs</a:t>
            </a:r>
            <a:r>
              <a:rPr lang="tr-TR" sz="4400"/>
              <a:t> MRI </a:t>
            </a:r>
          </a:p>
        </p:txBody>
      </p:sp>
      <p:sp>
        <p:nvSpPr>
          <p:cNvPr id="30723" name="Content Placeholder 2"/>
          <p:cNvSpPr>
            <a:spLocks noGrp="1"/>
          </p:cNvSpPr>
          <p:nvPr>
            <p:ph idx="1"/>
          </p:nvPr>
        </p:nvSpPr>
        <p:spPr>
          <a:xfrm>
            <a:off x="500034" y="1571646"/>
            <a:ext cx="8215370" cy="4786312"/>
          </a:xfrm>
        </p:spPr>
        <p:txBody>
          <a:bodyPr/>
          <a:lstStyle/>
          <a:p>
            <a:pPr>
              <a:buNone/>
            </a:pPr>
            <a:r>
              <a:rPr lang="tr-TR" sz="3600"/>
              <a:t>		</a:t>
            </a:r>
            <a:r>
              <a:rPr lang="tr-TR" sz="3600">
                <a:solidFill>
                  <a:schemeClr val="tx2"/>
                </a:solidFill>
              </a:rPr>
              <a:t>%	 		</a:t>
            </a:r>
            <a:r>
              <a:rPr lang="tr-TR" sz="3600" err="1">
                <a:solidFill>
                  <a:schemeClr val="tx2"/>
                </a:solidFill>
              </a:rPr>
              <a:t>Sens</a:t>
            </a:r>
            <a:r>
              <a:rPr lang="tr-TR" sz="3600">
                <a:solidFill>
                  <a:schemeClr val="tx2"/>
                </a:solidFill>
              </a:rPr>
              <a:t>. 		</a:t>
            </a:r>
            <a:r>
              <a:rPr lang="tr-TR" sz="3600" err="1">
                <a:solidFill>
                  <a:schemeClr val="tx2"/>
                </a:solidFill>
              </a:rPr>
              <a:t>Spec</a:t>
            </a:r>
            <a:r>
              <a:rPr lang="tr-TR" sz="3600">
                <a:solidFill>
                  <a:schemeClr val="tx2"/>
                </a:solidFill>
              </a:rPr>
              <a:t>.</a:t>
            </a:r>
          </a:p>
          <a:p>
            <a:pPr>
              <a:buNone/>
            </a:pPr>
            <a:endParaRPr lang="tr-TR" sz="3600"/>
          </a:p>
          <a:p>
            <a:pPr>
              <a:buNone/>
            </a:pPr>
            <a:r>
              <a:rPr lang="tr-TR" sz="3600">
                <a:solidFill>
                  <a:schemeClr val="tx2"/>
                </a:solidFill>
              </a:rPr>
              <a:t>3D- USG</a:t>
            </a:r>
            <a:r>
              <a:rPr lang="tr-TR" sz="3600"/>
              <a:t>		87.5		100</a:t>
            </a:r>
          </a:p>
          <a:p>
            <a:pPr>
              <a:buNone/>
            </a:pPr>
            <a:endParaRPr lang="tr-TR" sz="3600"/>
          </a:p>
          <a:p>
            <a:pPr>
              <a:buNone/>
            </a:pPr>
            <a:r>
              <a:rPr lang="tr-TR" sz="3600">
                <a:solidFill>
                  <a:schemeClr val="tx2"/>
                </a:solidFill>
              </a:rPr>
              <a:t>MRI</a:t>
            </a:r>
            <a:r>
              <a:rPr lang="tr-TR" sz="3600"/>
              <a:t>			88			  91</a:t>
            </a:r>
          </a:p>
        </p:txBody>
      </p:sp>
      <p:sp>
        <p:nvSpPr>
          <p:cNvPr id="30724" name="TextBox 3"/>
          <p:cNvSpPr txBox="1">
            <a:spLocks noChangeArrowheads="1"/>
          </p:cNvSpPr>
          <p:nvPr/>
        </p:nvSpPr>
        <p:spPr bwMode="auto">
          <a:xfrm>
            <a:off x="142875" y="6345238"/>
            <a:ext cx="9144000" cy="369887"/>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cxnSp>
        <p:nvCxnSpPr>
          <p:cNvPr id="6" name="Straight Connector 5"/>
          <p:cNvCxnSpPr/>
          <p:nvPr/>
        </p:nvCxnSpPr>
        <p:spPr bwMode="auto">
          <a:xfrm>
            <a:off x="285720" y="2285992"/>
            <a:ext cx="7858180"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7" name="Straight Connector 6"/>
          <p:cNvCxnSpPr/>
          <p:nvPr/>
        </p:nvCxnSpPr>
        <p:spPr bwMode="auto">
          <a:xfrm>
            <a:off x="357158" y="4929198"/>
            <a:ext cx="7786742"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10" name="Straight Connector 9"/>
          <p:cNvCxnSpPr/>
          <p:nvPr/>
        </p:nvCxnSpPr>
        <p:spPr bwMode="auto">
          <a:xfrm>
            <a:off x="285720" y="1571612"/>
            <a:ext cx="7858180"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7586" name="Picture 2"/>
          <p:cNvPicPr>
            <a:picLocks noChangeAspect="1" noChangeArrowheads="1"/>
          </p:cNvPicPr>
          <p:nvPr/>
        </p:nvPicPr>
        <p:blipFill>
          <a:blip r:embed="rId2" cstate="print"/>
          <a:srcRect/>
          <a:stretch>
            <a:fillRect/>
          </a:stretch>
        </p:blipFill>
        <p:spPr bwMode="auto">
          <a:xfrm>
            <a:off x="0" y="0"/>
            <a:ext cx="9144000" cy="6957484"/>
          </a:xfrm>
          <a:prstGeom prst="rect">
            <a:avLst/>
          </a:prstGeom>
          <a:noFill/>
          <a:ln w="9525">
            <a:noFill/>
            <a:miter lim="800000"/>
            <a:headEnd/>
            <a:tailEnd/>
          </a:ln>
          <a:effectLst/>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10" name="Picture 2" descr="C:\Users\Vedat\Pictures\Adenomyoma divertikül.jpg"/>
          <p:cNvPicPr>
            <a:picLocks noChangeAspect="1" noChangeArrowheads="1"/>
          </p:cNvPicPr>
          <p:nvPr/>
        </p:nvPicPr>
        <p:blipFill>
          <a:blip r:embed="rId3" cstate="print"/>
          <a:srcRect/>
          <a:stretch>
            <a:fillRect/>
          </a:stretch>
        </p:blipFill>
        <p:spPr bwMode="auto">
          <a:xfrm>
            <a:off x="665163" y="0"/>
            <a:ext cx="7813675" cy="6858000"/>
          </a:xfrm>
          <a:prstGeom prst="rect">
            <a:avLst/>
          </a:prstGeom>
          <a:noFill/>
          <a:ln w="9525">
            <a:noFill/>
            <a:miter lim="800000"/>
            <a:headEnd/>
            <a:tailEnd/>
          </a:ln>
        </p:spPr>
      </p:pic>
      <p:sp>
        <p:nvSpPr>
          <p:cNvPr id="3" name="Title 1"/>
          <p:cNvSpPr txBox="1">
            <a:spLocks/>
          </p:cNvSpPr>
          <p:nvPr/>
        </p:nvSpPr>
        <p:spPr>
          <a:xfrm>
            <a:off x="0" y="-71438"/>
            <a:ext cx="9144000" cy="1143001"/>
          </a:xfrm>
          <a:prstGeom prst="rect">
            <a:avLst/>
          </a:prstGeom>
        </p:spPr>
        <p:txBody>
          <a:bodyPr>
            <a:normAutofit fontScale="97500"/>
          </a:bodyPr>
          <a:lstStyle/>
          <a:p>
            <a:pPr algn="ctr" defTabSz="828675" eaLnBrk="0" hangingPunct="0">
              <a:defRPr/>
            </a:pPr>
            <a:r>
              <a:rPr lang="tr-TR" sz="4000" kern="0" err="1">
                <a:solidFill>
                  <a:schemeClr val="tx2"/>
                </a:solidFill>
                <a:effectLst>
                  <a:outerShdw blurRad="38100" dist="38100" dir="2700000" algn="tl">
                    <a:srgbClr val="000000">
                      <a:alpha val="43137"/>
                    </a:srgbClr>
                  </a:outerShdw>
                </a:effectLst>
                <a:latin typeface="+mj-lt"/>
                <a:ea typeface="+mj-ea"/>
                <a:cs typeface="+mj-cs"/>
              </a:rPr>
              <a:t>Adenomyozis</a:t>
            </a:r>
            <a:r>
              <a:rPr lang="tr-TR" sz="4000" kern="0">
                <a:solidFill>
                  <a:schemeClr val="tx2"/>
                </a:solidFill>
                <a:effectLst>
                  <a:outerShdw blurRad="38100" dist="38100" dir="2700000" algn="tl">
                    <a:srgbClr val="000000">
                      <a:alpha val="43137"/>
                    </a:srgbClr>
                  </a:outerShdw>
                </a:effectLst>
                <a:latin typeface="+mj-lt"/>
                <a:ea typeface="+mj-ea"/>
                <a:cs typeface="+mj-cs"/>
              </a:rPr>
              <a:t> - HSG</a:t>
            </a:r>
          </a:p>
        </p:txBody>
      </p:sp>
      <p:sp>
        <p:nvSpPr>
          <p:cNvPr id="4" name="TextBox 3"/>
          <p:cNvSpPr txBox="1"/>
          <p:nvPr/>
        </p:nvSpPr>
        <p:spPr>
          <a:xfrm>
            <a:off x="785813" y="5072074"/>
            <a:ext cx="7929562" cy="1938338"/>
          </a:xfrm>
          <a:prstGeom prst="rect">
            <a:avLst/>
          </a:prstGeom>
          <a:noFill/>
        </p:spPr>
        <p:txBody>
          <a:bodyPr>
            <a:spAutoFit/>
          </a:bodyPr>
          <a:lstStyle/>
          <a:p>
            <a:pPr indent="358775">
              <a:buFont typeface="Arial" pitchFamily="34" charset="0"/>
              <a:buChar char="•"/>
              <a:defRPr/>
            </a:pPr>
            <a:r>
              <a:rPr lang="tr-TR" err="1">
                <a:effectLst>
                  <a:outerShdw blurRad="38100" dist="38100" dir="2700000" algn="tl">
                    <a:srgbClr val="000000">
                      <a:alpha val="43137"/>
                    </a:srgbClr>
                  </a:outerShdw>
                </a:effectLst>
              </a:rPr>
              <a:t>Multiple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small</a:t>
            </a:r>
            <a:r>
              <a:rPr lang="tr-TR">
                <a:effectLst>
                  <a:outerShdw blurRad="38100" dist="38100" dir="2700000" algn="tl">
                    <a:srgbClr val="000000">
                      <a:alpha val="43137"/>
                    </a:srgbClr>
                  </a:outerShdw>
                </a:effectLst>
              </a:rPr>
              <a:t> (1-4mm) </a:t>
            </a:r>
            <a:r>
              <a:rPr lang="tr-TR" err="1">
                <a:effectLst>
                  <a:outerShdw blurRad="38100" dist="38100" dir="2700000" algn="tl">
                    <a:srgbClr val="000000">
                      <a:alpha val="43137"/>
                    </a:srgbClr>
                  </a:outerShdw>
                </a:effectLst>
              </a:rPr>
              <a:t>spicula</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with</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saccular</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lollipop</a:t>
            </a:r>
            <a:r>
              <a:rPr lang="tr-TR">
                <a:effectLst>
                  <a:outerShdw blurRad="38100" dist="38100" dir="2700000" algn="tl">
                    <a:srgbClr val="000000">
                      <a:alpha val="43137"/>
                    </a:srgbClr>
                  </a:outerShdw>
                </a:effectLst>
              </a:rPr>
              <a:t>-</a:t>
            </a:r>
            <a:r>
              <a:rPr lang="tr-TR" err="1">
                <a:effectLst>
                  <a:outerShdw blurRad="38100" dist="38100" dir="2700000" algn="tl">
                    <a:srgbClr val="000000">
                      <a:alpha val="43137"/>
                    </a:srgbClr>
                  </a:outerShdw>
                </a:effectLst>
              </a:rPr>
              <a:t>like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endings</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extending</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from</a:t>
            </a:r>
            <a:r>
              <a:rPr lang="tr-TR">
                <a:effectLst>
                  <a:outerShdw blurRad="38100" dist="38100" dir="2700000" algn="tl">
                    <a:srgbClr val="000000">
                      <a:alpha val="43137"/>
                    </a:srgbClr>
                  </a:outerShdw>
                </a:effectLst>
              </a:rPr>
              <a:t> endometrium </a:t>
            </a:r>
            <a:r>
              <a:rPr lang="tr-TR" err="1">
                <a:effectLst>
                  <a:outerShdw blurRad="38100" dist="38100" dir="2700000" algn="tl">
                    <a:srgbClr val="000000">
                      <a:alpha val="43137"/>
                    </a:srgbClr>
                  </a:outerShdw>
                </a:effectLst>
              </a:rPr>
              <a:t>into</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the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myometrium</a:t>
            </a:r>
            <a:endParaRPr lang="tr-TR">
              <a:effectLst>
                <a:outerShdw blurRad="38100" dist="38100" dir="2700000" algn="tl">
                  <a:srgbClr val="000000">
                    <a:alpha val="43137"/>
                  </a:srgbClr>
                </a:outerShdw>
              </a:effectLst>
            </a:endParaRPr>
          </a:p>
          <a:p>
            <a:pPr indent="358775">
              <a:buFont typeface="Arial" pitchFamily="34" charset="0"/>
              <a:buChar char="•"/>
              <a:defRPr/>
            </a:pPr>
            <a:r>
              <a:rPr lang="tr-TR" err="1">
                <a:effectLst>
                  <a:outerShdw blurRad="38100" dist="38100" dir="2700000" algn="tl">
                    <a:srgbClr val="000000">
                      <a:alpha val="43137"/>
                    </a:srgbClr>
                  </a:outerShdw>
                </a:effectLst>
              </a:rPr>
              <a:t>Low</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sensitivity</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low</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specificity</a:t>
            </a:r>
            <a:r>
              <a:rPr lang="tr-TR">
                <a:effectLst>
                  <a:outerShdw blurRad="38100" dist="38100" dir="2700000" algn="tl">
                    <a:srgbClr val="000000">
                      <a:alpha val="43137"/>
                    </a:srgbClr>
                  </a:outerShdw>
                </a:effectLst>
              </a:rPr>
              <a:t> </a:t>
            </a:r>
          </a:p>
          <a:p>
            <a:pPr>
              <a:defRPr/>
            </a:pPr>
            <a:endParaRPr lang="en-US">
              <a:effectLst>
                <a:outerShdw blurRad="38100" dist="38100" dir="2700000" algn="tl">
                  <a:srgbClr val="000000">
                    <a:alpha val="43137"/>
                  </a:srgbClr>
                </a:outerShdw>
              </a:effectLst>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D:\00_DATA\7PATIENT\0Lvnt_MUA\N\Nihan Salepciler\Nihan Salepciler_20140113_US_02.JPG"/>
          <p:cNvPicPr>
            <a:picLocks noChangeAspect="1" noChangeArrowheads="1"/>
          </p:cNvPicPr>
          <p:nvPr/>
        </p:nvPicPr>
        <p:blipFill>
          <a:blip r:embed="rId3" cstate="print">
            <a:lum bright="20000" contrast="10000"/>
          </a:blip>
          <a:srcRect/>
          <a:stretch>
            <a:fillRect/>
          </a:stretch>
        </p:blipFill>
        <p:spPr bwMode="auto">
          <a:xfrm>
            <a:off x="0" y="0"/>
            <a:ext cx="9146479" cy="6858000"/>
          </a:xfrm>
          <a:prstGeom prst="rect">
            <a:avLst/>
          </a:prstGeom>
          <a:noFill/>
        </p:spPr>
      </p:pic>
      <p:sp>
        <p:nvSpPr>
          <p:cNvPr id="3" name="TextBox 2"/>
          <p:cNvSpPr txBox="1"/>
          <p:nvPr/>
        </p:nvSpPr>
        <p:spPr>
          <a:xfrm>
            <a:off x="642910" y="18612"/>
            <a:ext cx="2357454" cy="338554"/>
          </a:xfrm>
          <a:prstGeom prst="rect">
            <a:avLst/>
          </a:prstGeom>
          <a:solidFill>
            <a:srgbClr val="000000"/>
          </a:solidFill>
        </p:spPr>
        <p:txBody>
          <a:bodyPr wrap="square" rtlCol="0">
            <a:spAutoFit/>
          </a:bodyPr>
          <a:lstStyle/>
          <a:p>
            <a:r>
              <a:rPr lang="tr-TR" sz="1600"/>
              <a:t>NS</a:t>
            </a:r>
            <a:endParaRPr lang="en-US" sz="160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428652"/>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a:solidFill>
                  <a:srgbClr val="FFFF00"/>
                </a:solidFill>
              </a:rPr>
              <a:t>Ofis H\S ve </a:t>
            </a:r>
            <a:r>
              <a:rPr lang="tr-TR" sz="4600" err="1">
                <a:solidFill>
                  <a:srgbClr val="FFFF00"/>
                </a:solidFill>
              </a:rPr>
              <a:t>Adenomyozis</a:t>
            </a:r>
            <a:endParaRPr lang="tr-TR" sz="4600">
              <a:solidFill>
                <a:srgbClr val="FFFF00"/>
              </a:solidFill>
            </a:endParaRPr>
          </a:p>
        </p:txBody>
      </p:sp>
      <p:pic>
        <p:nvPicPr>
          <p:cNvPr id="44035"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4036"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4037"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pic>
        <p:nvPicPr>
          <p:cNvPr id="44038" name="Picture 5" descr="adenomyosis%20marked%20to%20show"/>
          <p:cNvPicPr>
            <a:picLocks noChangeAspect="1" noChangeArrowheads="1"/>
          </p:cNvPicPr>
          <p:nvPr/>
        </p:nvPicPr>
        <p:blipFill>
          <a:blip r:embed="rId6" cstate="print"/>
          <a:srcRect/>
          <a:stretch>
            <a:fillRect/>
          </a:stretch>
        </p:blipFill>
        <p:spPr bwMode="auto">
          <a:xfrm>
            <a:off x="827088" y="3090863"/>
            <a:ext cx="2979737" cy="1985962"/>
          </a:xfrm>
          <a:prstGeom prst="rect">
            <a:avLst/>
          </a:prstGeom>
          <a:noFill/>
          <a:ln w="9525">
            <a:noFill/>
            <a:miter lim="800000"/>
            <a:headEnd/>
            <a:tailEnd/>
          </a:ln>
        </p:spPr>
      </p:pic>
      <p:pic>
        <p:nvPicPr>
          <p:cNvPr id="44039" name="Picture 7" descr="adenomyosis%20hanging%20for%20the%20net"/>
          <p:cNvPicPr>
            <a:picLocks noChangeAspect="1" noChangeArrowheads="1"/>
          </p:cNvPicPr>
          <p:nvPr/>
        </p:nvPicPr>
        <p:blipFill>
          <a:blip r:embed="rId7" cstate="print"/>
          <a:srcRect/>
          <a:stretch>
            <a:fillRect/>
          </a:stretch>
        </p:blipFill>
        <p:spPr bwMode="auto">
          <a:xfrm>
            <a:off x="4787900" y="3090863"/>
            <a:ext cx="3335338" cy="2063750"/>
          </a:xfrm>
          <a:prstGeom prst="rect">
            <a:avLst/>
          </a:prstGeom>
          <a:noFill/>
          <a:ln w="9525">
            <a:noFill/>
            <a:miter lim="800000"/>
            <a:headEnd/>
            <a:tailEnd/>
          </a:ln>
        </p:spPr>
      </p:pic>
      <p:sp>
        <p:nvSpPr>
          <p:cNvPr id="39944" name="Rectangle 9"/>
          <p:cNvSpPr>
            <a:spLocks noChangeArrowheads="1"/>
          </p:cNvSpPr>
          <p:nvPr/>
        </p:nvSpPr>
        <p:spPr bwMode="auto">
          <a:xfrm>
            <a:off x="827088" y="4818063"/>
            <a:ext cx="935037" cy="215900"/>
          </a:xfrm>
          <a:prstGeom prst="rect">
            <a:avLst/>
          </a:prstGeom>
          <a:solidFill>
            <a:schemeClr val="tx1">
              <a:lumMod val="95000"/>
              <a:lumOff val="5000"/>
            </a:schemeClr>
          </a:solidFill>
          <a:ln w="9525">
            <a:solidFill>
              <a:schemeClr val="tx1">
                <a:lumMod val="95000"/>
                <a:lumOff val="5000"/>
              </a:schemeClr>
            </a:solid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835525"/>
            <a:ext cx="1223963" cy="241300"/>
          </a:xfrm>
          <a:prstGeom prst="rect">
            <a:avLst/>
          </a:prstGeom>
          <a:solidFill>
            <a:schemeClr val="tx1">
              <a:lumMod val="95000"/>
              <a:lumOff val="5000"/>
            </a:schemeClr>
          </a:solidFill>
          <a:ln w="9525">
            <a:solidFill>
              <a:schemeClr val="tx1"/>
            </a:solidFill>
            <a:miter lim="800000"/>
            <a:headEnd/>
            <a:tailEnd/>
          </a:ln>
        </p:spPr>
        <p:txBody>
          <a:bodyPr wrap="none" anchor="ctr"/>
          <a:lstStyle/>
          <a:p>
            <a:pPr>
              <a:defRPr/>
            </a:pPr>
            <a:endParaRPr lang="tr-TR"/>
          </a:p>
        </p:txBody>
      </p:sp>
      <p:sp>
        <p:nvSpPr>
          <p:cNvPr id="44042" name="TextBox 9"/>
          <p:cNvSpPr txBox="1">
            <a:spLocks noChangeArrowheads="1"/>
          </p:cNvSpPr>
          <p:nvPr/>
        </p:nvSpPr>
        <p:spPr bwMode="auto">
          <a:xfrm>
            <a:off x="0" y="5072063"/>
            <a:ext cx="9358313" cy="1938337"/>
          </a:xfrm>
          <a:prstGeom prst="rect">
            <a:avLst/>
          </a:prstGeom>
          <a:noFill/>
          <a:ln w="9525">
            <a:noFill/>
            <a:miter lim="800000"/>
            <a:headEnd/>
            <a:tailEnd/>
          </a:ln>
        </p:spPr>
        <p:txBody>
          <a:bodyPr>
            <a:spAutoFit/>
          </a:bodyPr>
          <a:lstStyle/>
          <a:p>
            <a:pPr>
              <a:buFont typeface="Arial" charset="0"/>
              <a:buChar char="•"/>
            </a:pPr>
            <a:r>
              <a:rPr lang="tr-TR"/>
              <a:t>kaviteye açılan pencereler </a:t>
            </a:r>
          </a:p>
          <a:p>
            <a:pPr>
              <a:buFont typeface="Arial" charset="0"/>
              <a:buChar char="•"/>
            </a:pPr>
            <a:r>
              <a:rPr lang="tr-TR"/>
              <a:t>üzeri damarlı olabilen kaviteye protubere subendometrial kist </a:t>
            </a:r>
          </a:p>
          <a:p>
            <a:pPr>
              <a:buFont typeface="Arial" charset="0"/>
              <a:buChar char="•"/>
            </a:pPr>
            <a:r>
              <a:rPr lang="tr-TR"/>
              <a:t> hipervasküler odaklar </a:t>
            </a:r>
          </a:p>
          <a:p>
            <a:pPr>
              <a:buFont typeface="Arial" charset="0"/>
              <a:buChar char="•"/>
            </a:pPr>
            <a:r>
              <a:rPr lang="tr-TR"/>
              <a:t>kaviteyle ilişkili adenomyotik nodül </a:t>
            </a:r>
          </a:p>
          <a:p>
            <a:pPr>
              <a:buFont typeface="Arial" charset="0"/>
              <a:buChar char="•"/>
            </a:pPr>
            <a:endParaRPr 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0"/>
            <a:ext cx="7772400" cy="1143000"/>
          </a:xfrm>
        </p:spPr>
        <p:txBody>
          <a:bodyPr/>
          <a:lstStyle/>
          <a:p>
            <a:r>
              <a:rPr lang="tr-TR"/>
              <a:t>Endometriozis – Adenomyozis Birlikteliği</a:t>
            </a:r>
          </a:p>
        </p:txBody>
      </p:sp>
      <p:sp>
        <p:nvSpPr>
          <p:cNvPr id="3" name="Content Placeholder 2"/>
          <p:cNvSpPr>
            <a:spLocks noGrp="1"/>
          </p:cNvSpPr>
          <p:nvPr>
            <p:ph idx="1"/>
          </p:nvPr>
        </p:nvSpPr>
        <p:spPr>
          <a:xfrm>
            <a:off x="214282" y="1357298"/>
            <a:ext cx="8929718" cy="5500702"/>
          </a:xfrm>
        </p:spPr>
        <p:txBody>
          <a:bodyPr/>
          <a:lstStyle/>
          <a:p>
            <a:r>
              <a:rPr lang="tr-TR" err="1">
                <a:solidFill>
                  <a:srgbClr val="FF40FF"/>
                </a:solidFill>
              </a:rPr>
              <a:t>Endometriozisli</a:t>
            </a:r>
            <a:r>
              <a:rPr lang="tr-TR"/>
              <a:t> kadınların % 27 sinde eş zamanlı </a:t>
            </a:r>
            <a:r>
              <a:rPr lang="tr-TR">
                <a:solidFill>
                  <a:srgbClr val="FF40FF"/>
                </a:solidFill>
              </a:rPr>
              <a:t>adenomyozis</a:t>
            </a:r>
            <a:r>
              <a:rPr lang="tr-TR"/>
              <a:t> mevcuttur </a:t>
            </a:r>
          </a:p>
          <a:p>
            <a:pPr marL="344488" lvl="1" indent="0">
              <a:buNone/>
            </a:pPr>
            <a:r>
              <a:rPr lang="tr-TR"/>
              <a:t>		(</a:t>
            </a:r>
            <a:r>
              <a:rPr lang="tr-TR" err="1"/>
              <a:t>Bazot</a:t>
            </a:r>
            <a:r>
              <a:rPr lang="tr-TR"/>
              <a:t> M, HR 2006)</a:t>
            </a:r>
          </a:p>
          <a:p>
            <a:pPr marL="344488" lvl="1" indent="0">
              <a:buNone/>
            </a:pPr>
            <a:endParaRPr lang="tr-TR"/>
          </a:p>
          <a:p>
            <a:r>
              <a:rPr lang="tr-TR" u="sng" err="1">
                <a:solidFill>
                  <a:srgbClr val="FF3399"/>
                </a:solidFill>
              </a:rPr>
              <a:t>Endometriozisi</a:t>
            </a:r>
            <a:r>
              <a:rPr lang="tr-TR" u="sng">
                <a:solidFill>
                  <a:srgbClr val="FF3399"/>
                </a:solidFill>
              </a:rPr>
              <a:t> </a:t>
            </a:r>
            <a:r>
              <a:rPr lang="tr-TR" u="sng"/>
              <a:t>olan </a:t>
            </a:r>
            <a:r>
              <a:rPr lang="tr-TR" u="sng">
                <a:solidFill>
                  <a:srgbClr val="FF3399"/>
                </a:solidFill>
              </a:rPr>
              <a:t>infertil</a:t>
            </a:r>
            <a:r>
              <a:rPr lang="tr-TR" u="sng"/>
              <a:t> </a:t>
            </a:r>
            <a:r>
              <a:rPr lang="tr-TR"/>
              <a:t>bir hasta grubunda adenomyozis oranı </a:t>
            </a:r>
            <a:r>
              <a:rPr lang="tr-TR">
                <a:solidFill>
                  <a:srgbClr val="FF3399"/>
                </a:solidFill>
              </a:rPr>
              <a:t>% 70 </a:t>
            </a:r>
            <a:r>
              <a:rPr lang="tr-TR"/>
              <a:t>dir</a:t>
            </a:r>
          </a:p>
          <a:p>
            <a:pPr marL="344488" lvl="1" indent="0">
              <a:buNone/>
            </a:pPr>
            <a:r>
              <a:rPr lang="tr-TR"/>
              <a:t>		(Kunz G, HR 2005)</a:t>
            </a:r>
          </a:p>
          <a:p>
            <a:pPr marL="344488" lvl="1" indent="0">
              <a:buNone/>
            </a:pPr>
            <a:endParaRPr lang="tr-TR"/>
          </a:p>
          <a:p>
            <a:r>
              <a:rPr lang="tr-TR">
                <a:solidFill>
                  <a:srgbClr val="FF6600"/>
                </a:solidFill>
              </a:rPr>
              <a:t>Şiddetli dismenore </a:t>
            </a:r>
            <a:r>
              <a:rPr lang="tr-TR"/>
              <a:t>ve </a:t>
            </a:r>
            <a:r>
              <a:rPr lang="tr-TR">
                <a:solidFill>
                  <a:srgbClr val="FF6600"/>
                </a:solidFill>
              </a:rPr>
              <a:t>derin </a:t>
            </a:r>
            <a:r>
              <a:rPr lang="tr-TR" err="1">
                <a:solidFill>
                  <a:srgbClr val="FF6600"/>
                </a:solidFill>
              </a:rPr>
              <a:t>disparoni</a:t>
            </a:r>
            <a:r>
              <a:rPr lang="tr-TR">
                <a:solidFill>
                  <a:srgbClr val="FF6600"/>
                </a:solidFill>
              </a:rPr>
              <a:t> </a:t>
            </a:r>
            <a:r>
              <a:rPr lang="tr-TR"/>
              <a:t>tarifleyen endometriozisli hastaların % 42.7 sinde adenomyozis de bulunmaktadır </a:t>
            </a:r>
          </a:p>
          <a:p>
            <a:pPr marL="344488" lvl="1" indent="0">
              <a:buNone/>
            </a:pPr>
            <a:r>
              <a:rPr lang="tr-TR"/>
              <a:t>		(Gonzales M, Gynecol Surgery 2012)</a:t>
            </a:r>
          </a:p>
          <a:p>
            <a:pPr marL="344488" lvl="1" indent="0">
              <a:buNone/>
            </a:pPr>
            <a:r>
              <a:rPr lang="tr-TR"/>
              <a:t>		</a:t>
            </a:r>
          </a:p>
        </p:txBody>
      </p:sp>
    </p:spTree>
    <p:extLst>
      <p:ext uri="{BB962C8B-B14F-4D97-AF65-F5344CB8AC3E}">
        <p14:creationId xmlns:p14="http://schemas.microsoft.com/office/powerpoint/2010/main" val="373716533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59FE76-1C8B-3040-AB83-2EABE308A352}"/>
              </a:ext>
            </a:extLst>
          </p:cNvPr>
          <p:cNvSpPr>
            <a:spLocks noGrp="1"/>
          </p:cNvSpPr>
          <p:nvPr>
            <p:ph idx="1"/>
          </p:nvPr>
        </p:nvSpPr>
        <p:spPr>
          <a:xfrm>
            <a:off x="251520" y="1981200"/>
            <a:ext cx="8206680" cy="4114800"/>
          </a:xfrm>
        </p:spPr>
        <p:txBody>
          <a:bodyPr/>
          <a:lstStyle/>
          <a:p>
            <a:r>
              <a:rPr lang="tr-TR" sz="2800" err="1">
                <a:cs typeface="Times New Roman" pitchFamily="18" charset="0"/>
              </a:rPr>
              <a:t>Endometrioma</a:t>
            </a:r>
            <a:r>
              <a:rPr lang="tr-TR" sz="2800">
                <a:cs typeface="Times New Roman" pitchFamily="18" charset="0"/>
              </a:rPr>
              <a:t> ve DIE </a:t>
            </a:r>
            <a:r>
              <a:rPr lang="tr-TR" sz="2800">
                <a:solidFill>
                  <a:srgbClr val="00FFFF"/>
                </a:solidFill>
                <a:cs typeface="Times New Roman" pitchFamily="18" charset="0"/>
              </a:rPr>
              <a:t>: % 17-44 </a:t>
            </a:r>
          </a:p>
          <a:p>
            <a:endParaRPr lang="tr-TR" sz="2800">
              <a:solidFill>
                <a:srgbClr val="00FFFF"/>
              </a:solidFill>
              <a:cs typeface="Times New Roman" pitchFamily="18" charset="0"/>
            </a:endParaRPr>
          </a:p>
          <a:p>
            <a:r>
              <a:rPr lang="en-US" sz="2800">
                <a:cs typeface="Times New Roman" pitchFamily="18" charset="0"/>
              </a:rPr>
              <a:t>Endometrioma + ↑ </a:t>
            </a:r>
            <a:r>
              <a:rPr lang="en-US" sz="2800" err="1">
                <a:cs typeface="Times New Roman" pitchFamily="18" charset="0"/>
              </a:rPr>
              <a:t>pelvik</a:t>
            </a:r>
            <a:r>
              <a:rPr lang="en-US" sz="2800">
                <a:cs typeface="Times New Roman" pitchFamily="18" charset="0"/>
              </a:rPr>
              <a:t> </a:t>
            </a:r>
            <a:r>
              <a:rPr lang="en-US" sz="2800" err="1">
                <a:cs typeface="Times New Roman" pitchFamily="18" charset="0"/>
              </a:rPr>
              <a:t>ağrı</a:t>
            </a:r>
            <a:r>
              <a:rPr lang="en-US" sz="2800">
                <a:cs typeface="Times New Roman" pitchFamily="18" charset="0"/>
              </a:rPr>
              <a:t> → DIE !!! </a:t>
            </a:r>
          </a:p>
          <a:p>
            <a:endParaRPr lang="en-US" sz="2800">
              <a:cs typeface="Times New Roman" pitchFamily="18" charset="0"/>
            </a:endParaRPr>
          </a:p>
          <a:p>
            <a:r>
              <a:rPr lang="en-US" sz="2800" err="1">
                <a:cs typeface="Times New Roman" pitchFamily="18" charset="0"/>
              </a:rPr>
              <a:t>Disparoni</a:t>
            </a:r>
            <a:r>
              <a:rPr lang="en-US" sz="2800">
                <a:cs typeface="Times New Roman" pitchFamily="18" charset="0"/>
              </a:rPr>
              <a:t> : DIE (</a:t>
            </a:r>
            <a:r>
              <a:rPr lang="en-US" sz="2800" err="1">
                <a:cs typeface="Times New Roman" pitchFamily="18" charset="0"/>
              </a:rPr>
              <a:t>Uterosakral</a:t>
            </a:r>
            <a:r>
              <a:rPr lang="en-US" sz="2800">
                <a:cs typeface="Times New Roman" pitchFamily="18" charset="0"/>
              </a:rPr>
              <a:t> </a:t>
            </a:r>
            <a:r>
              <a:rPr lang="en-US" sz="2800" err="1">
                <a:cs typeface="Times New Roman" pitchFamily="18" charset="0"/>
              </a:rPr>
              <a:t>lig</a:t>
            </a:r>
            <a:r>
              <a:rPr lang="en-US" sz="2800">
                <a:cs typeface="Times New Roman" pitchFamily="18" charset="0"/>
              </a:rPr>
              <a:t>.)</a:t>
            </a:r>
          </a:p>
          <a:p>
            <a:endParaRPr lang="en-US" sz="2800">
              <a:cs typeface="Times New Roman" pitchFamily="18" charset="0"/>
            </a:endParaRPr>
          </a:p>
          <a:p>
            <a:r>
              <a:rPr lang="en-US" sz="2800">
                <a:cs typeface="Times New Roman" pitchFamily="18" charset="0"/>
              </a:rPr>
              <a:t>DIE + Endometrioma </a:t>
            </a:r>
            <a:r>
              <a:rPr lang="en-US" sz="2400">
                <a:cs typeface="Times New Roman" pitchFamily="18" charset="0"/>
              </a:rPr>
              <a:t>→ %50 </a:t>
            </a:r>
            <a:r>
              <a:rPr lang="en-US" sz="2400" err="1">
                <a:cs typeface="Times New Roman" pitchFamily="18" charset="0"/>
              </a:rPr>
              <a:t>Rectovag</a:t>
            </a:r>
            <a:r>
              <a:rPr lang="en-US" sz="2400">
                <a:cs typeface="Times New Roman" pitchFamily="18" charset="0"/>
              </a:rPr>
              <a:t>. </a:t>
            </a:r>
            <a:r>
              <a:rPr lang="en-US" sz="2400" err="1">
                <a:cs typeface="Times New Roman" pitchFamily="18" charset="0"/>
              </a:rPr>
              <a:t>nodul</a:t>
            </a:r>
            <a:r>
              <a:rPr lang="en-US" sz="2400">
                <a:cs typeface="Times New Roman" pitchFamily="18" charset="0"/>
              </a:rPr>
              <a:t>							</a:t>
            </a:r>
            <a:r>
              <a:rPr lang="en-US" sz="2000" err="1">
                <a:solidFill>
                  <a:srgbClr val="FF0000"/>
                </a:solidFill>
                <a:cs typeface="Times New Roman" pitchFamily="18" charset="0"/>
              </a:rPr>
              <a:t>Somigliana</a:t>
            </a:r>
            <a:r>
              <a:rPr lang="en-US" sz="2000">
                <a:solidFill>
                  <a:srgbClr val="FF0000"/>
                </a:solidFill>
                <a:cs typeface="Times New Roman" pitchFamily="18" charset="0"/>
              </a:rPr>
              <a:t>, et al, 2004</a:t>
            </a:r>
          </a:p>
          <a:p>
            <a:endParaRPr lang="tr-TR">
              <a:solidFill>
                <a:srgbClr val="FF0000"/>
              </a:solidFill>
            </a:endParaRPr>
          </a:p>
        </p:txBody>
      </p:sp>
      <p:sp>
        <p:nvSpPr>
          <p:cNvPr id="5" name="Title 4">
            <a:extLst>
              <a:ext uri="{FF2B5EF4-FFF2-40B4-BE49-F238E27FC236}">
                <a16:creationId xmlns:a16="http://schemas.microsoft.com/office/drawing/2014/main" id="{134F2392-8DB4-0649-8D59-4B101C9330A2}"/>
              </a:ext>
            </a:extLst>
          </p:cNvPr>
          <p:cNvSpPr>
            <a:spLocks noGrp="1"/>
          </p:cNvSpPr>
          <p:nvPr>
            <p:ph type="title"/>
          </p:nvPr>
        </p:nvSpPr>
        <p:spPr>
          <a:xfrm>
            <a:off x="685800" y="332656"/>
            <a:ext cx="7772400" cy="1143000"/>
          </a:xfrm>
        </p:spPr>
        <p:txBody>
          <a:bodyPr/>
          <a:lstStyle/>
          <a:p>
            <a:r>
              <a:rPr lang="tr-TR" err="1"/>
              <a:t>Eoma</a:t>
            </a:r>
            <a:r>
              <a:rPr lang="tr-TR"/>
              <a:t> - DIE</a:t>
            </a:r>
          </a:p>
        </p:txBody>
      </p:sp>
    </p:spTree>
    <p:extLst>
      <p:ext uri="{BB962C8B-B14F-4D97-AF65-F5344CB8AC3E}">
        <p14:creationId xmlns:p14="http://schemas.microsoft.com/office/powerpoint/2010/main" val="183816856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DA9FC6-768A-8148-AE98-9D65E614AB77}"/>
              </a:ext>
            </a:extLst>
          </p:cNvPr>
          <p:cNvPicPr>
            <a:picLocks noChangeAspect="1" noChangeArrowheads="1"/>
          </p:cNvPicPr>
          <p:nvPr/>
        </p:nvPicPr>
        <p:blipFill>
          <a:blip r:embed="rId2" cstate="print"/>
          <a:srcRect/>
          <a:stretch>
            <a:fillRect/>
          </a:stretch>
        </p:blipFill>
        <p:spPr bwMode="auto">
          <a:xfrm>
            <a:off x="5364088" y="1556792"/>
            <a:ext cx="7241539" cy="4597970"/>
          </a:xfrm>
          <a:prstGeom prst="rect">
            <a:avLst/>
          </a:prstGeom>
          <a:noFill/>
          <a:ln w="9525">
            <a:noFill/>
            <a:miter lim="800000"/>
            <a:headEnd/>
            <a:tailEnd/>
          </a:ln>
        </p:spPr>
      </p:pic>
      <p:pic>
        <p:nvPicPr>
          <p:cNvPr id="5" name="Picture 4">
            <a:extLst>
              <a:ext uri="{FF2B5EF4-FFF2-40B4-BE49-F238E27FC236}">
                <a16:creationId xmlns:a16="http://schemas.microsoft.com/office/drawing/2014/main" id="{A12E40B6-3271-4544-B8A6-0DA55A70A15A}"/>
              </a:ext>
            </a:extLst>
          </p:cNvPr>
          <p:cNvPicPr>
            <a:picLocks noChangeAspect="1" noChangeArrowheads="1"/>
          </p:cNvPicPr>
          <p:nvPr/>
        </p:nvPicPr>
        <p:blipFill>
          <a:blip r:embed="rId3" cstate="print"/>
          <a:srcRect/>
          <a:stretch>
            <a:fillRect/>
          </a:stretch>
        </p:blipFill>
        <p:spPr bwMode="auto">
          <a:xfrm>
            <a:off x="0" y="0"/>
            <a:ext cx="9144000" cy="1556792"/>
          </a:xfrm>
          <a:prstGeom prst="rect">
            <a:avLst/>
          </a:prstGeom>
          <a:noFill/>
          <a:ln w="9525">
            <a:noFill/>
            <a:miter lim="800000"/>
            <a:headEnd/>
            <a:tailEnd/>
          </a:ln>
        </p:spPr>
      </p:pic>
      <p:sp>
        <p:nvSpPr>
          <p:cNvPr id="6" name="9 Metin kutusu">
            <a:extLst>
              <a:ext uri="{FF2B5EF4-FFF2-40B4-BE49-F238E27FC236}">
                <a16:creationId xmlns:a16="http://schemas.microsoft.com/office/drawing/2014/main" id="{B8B918FF-3385-DC49-81C9-8010E46DFC98}"/>
              </a:ext>
            </a:extLst>
          </p:cNvPr>
          <p:cNvSpPr txBox="1"/>
          <p:nvPr/>
        </p:nvSpPr>
        <p:spPr>
          <a:xfrm>
            <a:off x="78888" y="1539944"/>
            <a:ext cx="5357208" cy="5201424"/>
          </a:xfrm>
          <a:prstGeom prst="rect">
            <a:avLst/>
          </a:prstGeom>
          <a:noFill/>
        </p:spPr>
        <p:txBody>
          <a:bodyPr wrap="square" rtlCol="0">
            <a:spAutoFit/>
          </a:bodyPr>
          <a:lstStyle/>
          <a:p>
            <a:r>
              <a:rPr lang="tr-TR">
                <a:latin typeface="+mn-lt"/>
                <a:cs typeface="Times New Roman" pitchFamily="18" charset="0"/>
              </a:rPr>
              <a:t>n=500 DIE,  </a:t>
            </a:r>
            <a:r>
              <a:rPr lang="tr-TR">
                <a:solidFill>
                  <a:srgbClr val="FF3399"/>
                </a:solidFill>
                <a:latin typeface="+mn-lt"/>
                <a:cs typeface="Times New Roman" pitchFamily="18" charset="0"/>
              </a:rPr>
              <a:t>n= 117  (%23.4) </a:t>
            </a:r>
            <a:r>
              <a:rPr lang="tr-TR" err="1">
                <a:solidFill>
                  <a:srgbClr val="FF3399"/>
                </a:solidFill>
                <a:latin typeface="+mn-lt"/>
                <a:cs typeface="Times New Roman" pitchFamily="18" charset="0"/>
              </a:rPr>
              <a:t>Eoma</a:t>
            </a:r>
            <a:endParaRPr lang="tr-TR">
              <a:solidFill>
                <a:srgbClr val="FF3399"/>
              </a:solidFill>
              <a:latin typeface="+mn-lt"/>
              <a:cs typeface="Times New Roman" pitchFamily="18" charset="0"/>
            </a:endParaRPr>
          </a:p>
          <a:p>
            <a:r>
              <a:rPr lang="tr-TR">
                <a:solidFill>
                  <a:srgbClr val="00FF00"/>
                </a:solidFill>
                <a:latin typeface="+mn-lt"/>
                <a:cs typeface="Times New Roman" pitchFamily="18" charset="0"/>
              </a:rPr>
              <a:t>%44 L</a:t>
            </a:r>
            <a:r>
              <a:rPr lang="tr-TR">
                <a:latin typeface="+mn-lt"/>
                <a:cs typeface="Times New Roman" pitchFamily="18" charset="0"/>
              </a:rPr>
              <a:t>, % 30 R , %24 </a:t>
            </a:r>
            <a:r>
              <a:rPr lang="tr-TR" err="1">
                <a:latin typeface="+mn-lt"/>
                <a:cs typeface="Times New Roman" pitchFamily="18" charset="0"/>
              </a:rPr>
              <a:t>bilateral</a:t>
            </a:r>
            <a:endParaRPr lang="tr-TR">
              <a:latin typeface="+mn-lt"/>
              <a:cs typeface="Times New Roman" pitchFamily="18" charset="0"/>
            </a:endParaRPr>
          </a:p>
          <a:p>
            <a:endParaRPr lang="tr-TR">
              <a:latin typeface="+mn-lt"/>
              <a:cs typeface="Times New Roman" pitchFamily="18" charset="0"/>
            </a:endParaRPr>
          </a:p>
          <a:p>
            <a:r>
              <a:rPr lang="tr-TR">
                <a:solidFill>
                  <a:srgbClr val="FF3399"/>
                </a:solidFill>
                <a:latin typeface="+mn-lt"/>
                <a:cs typeface="Times New Roman" pitchFamily="18" charset="0"/>
              </a:rPr>
              <a:t>Eşlik eden </a:t>
            </a:r>
            <a:r>
              <a:rPr lang="tr-TR" err="1">
                <a:solidFill>
                  <a:srgbClr val="FF3399"/>
                </a:solidFill>
                <a:latin typeface="+mn-lt"/>
                <a:cs typeface="Times New Roman" pitchFamily="18" charset="0"/>
              </a:rPr>
              <a:t>Eoma</a:t>
            </a:r>
            <a:r>
              <a:rPr lang="tr-TR">
                <a:solidFill>
                  <a:srgbClr val="FF3399"/>
                </a:solidFill>
                <a:latin typeface="+mn-lt"/>
                <a:cs typeface="Times New Roman" pitchFamily="18" charset="0"/>
              </a:rPr>
              <a:t> varlığında, DIE</a:t>
            </a:r>
            <a:r>
              <a:rPr lang="tr-TR">
                <a:latin typeface="+mn-lt"/>
                <a:cs typeface="Times New Roman" pitchFamily="18" charset="0"/>
              </a:rPr>
              <a:t> lezyonları  daha fazla bulundu  </a:t>
            </a:r>
            <a:r>
              <a:rPr lang="tr-TR" sz="2000">
                <a:latin typeface="+mn-lt"/>
                <a:cs typeface="Times New Roman" pitchFamily="18" charset="0"/>
              </a:rPr>
              <a:t>(2.51±1.72 </a:t>
            </a:r>
            <a:r>
              <a:rPr lang="tr-TR" sz="2000" i="1" err="1">
                <a:latin typeface="+mn-lt"/>
                <a:cs typeface="Times New Roman" pitchFamily="18" charset="0"/>
              </a:rPr>
              <a:t>vs</a:t>
            </a:r>
            <a:r>
              <a:rPr lang="tr-TR" sz="2000">
                <a:latin typeface="+mn-lt"/>
                <a:cs typeface="Times New Roman" pitchFamily="18" charset="0"/>
              </a:rPr>
              <a:t> 1.64±1.0; p&lt;0.001)</a:t>
            </a:r>
            <a:endParaRPr lang="tr-TR">
              <a:latin typeface="+mn-lt"/>
              <a:cs typeface="Times New Roman" pitchFamily="18" charset="0"/>
            </a:endParaRPr>
          </a:p>
          <a:p>
            <a:endParaRPr lang="tr-TR">
              <a:solidFill>
                <a:srgbClr val="FF0000"/>
              </a:solidFill>
              <a:latin typeface="+mn-lt"/>
              <a:cs typeface="Times New Roman" pitchFamily="18" charset="0"/>
            </a:endParaRPr>
          </a:p>
          <a:p>
            <a:r>
              <a:rPr lang="tr-TR">
                <a:solidFill>
                  <a:srgbClr val="FF3399"/>
                </a:solidFill>
                <a:latin typeface="+mn-lt"/>
                <a:cs typeface="Times New Roman" pitchFamily="18" charset="0"/>
              </a:rPr>
              <a:t>DIE: </a:t>
            </a:r>
            <a:r>
              <a:rPr lang="tr-TR">
                <a:latin typeface="+mn-lt"/>
                <a:cs typeface="Times New Roman" pitchFamily="18" charset="0"/>
              </a:rPr>
              <a:t>daha fazla vajinal, </a:t>
            </a:r>
            <a:r>
              <a:rPr lang="tr-TR" err="1">
                <a:latin typeface="+mn-lt"/>
                <a:cs typeface="Times New Roman" pitchFamily="18" charset="0"/>
              </a:rPr>
              <a:t>üreteral</a:t>
            </a:r>
            <a:r>
              <a:rPr lang="tr-TR">
                <a:latin typeface="+mn-lt"/>
                <a:cs typeface="Times New Roman" pitchFamily="18" charset="0"/>
              </a:rPr>
              <a:t> ve </a:t>
            </a:r>
            <a:r>
              <a:rPr lang="tr-TR" err="1">
                <a:latin typeface="+mn-lt"/>
                <a:cs typeface="Times New Roman" pitchFamily="18" charset="0"/>
              </a:rPr>
              <a:t>intestinal</a:t>
            </a:r>
            <a:r>
              <a:rPr lang="tr-TR">
                <a:latin typeface="+mn-lt"/>
                <a:cs typeface="Times New Roman" pitchFamily="18" charset="0"/>
              </a:rPr>
              <a:t> alanlarda…</a:t>
            </a:r>
          </a:p>
          <a:p>
            <a:endParaRPr lang="tr-TR">
              <a:solidFill>
                <a:srgbClr val="FF0000"/>
              </a:solidFill>
              <a:latin typeface="+mn-lt"/>
              <a:cs typeface="Times New Roman" pitchFamily="18" charset="0"/>
            </a:endParaRPr>
          </a:p>
          <a:p>
            <a:r>
              <a:rPr lang="tr-TR" err="1">
                <a:latin typeface="+mn-lt"/>
                <a:cs typeface="Times New Roman" pitchFamily="18" charset="0"/>
              </a:rPr>
              <a:t>İntestinal</a:t>
            </a:r>
            <a:r>
              <a:rPr lang="tr-TR">
                <a:latin typeface="+mn-lt"/>
                <a:cs typeface="Times New Roman" pitchFamily="18" charset="0"/>
              </a:rPr>
              <a:t> tutulum olanlarda </a:t>
            </a:r>
            <a:r>
              <a:rPr lang="tr-TR" err="1">
                <a:solidFill>
                  <a:srgbClr val="FF3399"/>
                </a:solidFill>
                <a:latin typeface="+mn-lt"/>
                <a:cs typeface="Times New Roman" pitchFamily="18" charset="0"/>
              </a:rPr>
              <a:t>Eoma</a:t>
            </a:r>
            <a:r>
              <a:rPr lang="tr-TR">
                <a:solidFill>
                  <a:srgbClr val="FF3399"/>
                </a:solidFill>
                <a:latin typeface="+mn-lt"/>
                <a:cs typeface="Times New Roman" pitchFamily="18" charset="0"/>
              </a:rPr>
              <a:t> çapı </a:t>
            </a:r>
            <a:r>
              <a:rPr lang="tr-TR">
                <a:solidFill>
                  <a:srgbClr val="FF3399"/>
                </a:solidFill>
                <a:cs typeface="Times New Roman" pitchFamily="18" charset="0"/>
              </a:rPr>
              <a:t>↑ </a:t>
            </a:r>
            <a:r>
              <a:rPr lang="tr-TR" sz="2000">
                <a:latin typeface="+mn-lt"/>
                <a:cs typeface="Times New Roman" pitchFamily="18" charset="0"/>
              </a:rPr>
              <a:t>(41.9 cm </a:t>
            </a:r>
            <a:r>
              <a:rPr lang="tr-TR" sz="2000" err="1">
                <a:latin typeface="+mn-lt"/>
                <a:cs typeface="Times New Roman" pitchFamily="18" charset="0"/>
              </a:rPr>
              <a:t>vs</a:t>
            </a:r>
            <a:r>
              <a:rPr lang="tr-TR" sz="2000">
                <a:latin typeface="+mn-lt"/>
                <a:cs typeface="Times New Roman" pitchFamily="18" charset="0"/>
              </a:rPr>
              <a:t> 31.9 cm; p &lt;0.001) ve </a:t>
            </a:r>
            <a:endParaRPr lang="tr-TR">
              <a:solidFill>
                <a:srgbClr val="FF0000"/>
              </a:solidFill>
              <a:latin typeface="+mn-lt"/>
              <a:cs typeface="Times New Roman" pitchFamily="18" charset="0"/>
            </a:endParaRPr>
          </a:p>
          <a:p>
            <a:r>
              <a:rPr lang="tr-TR" err="1">
                <a:solidFill>
                  <a:srgbClr val="FF3399"/>
                </a:solidFill>
                <a:latin typeface="+mn-lt"/>
                <a:cs typeface="Times New Roman" pitchFamily="18" charset="0"/>
              </a:rPr>
              <a:t>rAFS</a:t>
            </a:r>
            <a:r>
              <a:rPr lang="tr-TR">
                <a:solidFill>
                  <a:srgbClr val="FF3399"/>
                </a:solidFill>
                <a:latin typeface="+mn-lt"/>
                <a:cs typeface="Times New Roman" pitchFamily="18" charset="0"/>
              </a:rPr>
              <a:t> adezyon skor </a:t>
            </a:r>
            <a:r>
              <a:rPr lang="tr-TR">
                <a:solidFill>
                  <a:srgbClr val="FF3399"/>
                </a:solidFill>
                <a:cs typeface="Times New Roman" pitchFamily="18" charset="0"/>
              </a:rPr>
              <a:t>↑</a:t>
            </a:r>
            <a:r>
              <a:rPr lang="tr-TR">
                <a:solidFill>
                  <a:srgbClr val="FF0000"/>
                </a:solidFill>
                <a:latin typeface="+mn-lt"/>
                <a:cs typeface="Times New Roman" pitchFamily="18" charset="0"/>
              </a:rPr>
              <a:t> </a:t>
            </a:r>
            <a:r>
              <a:rPr lang="tr-TR" sz="2000">
                <a:latin typeface="+mn-lt"/>
                <a:cs typeface="Times New Roman" pitchFamily="18" charset="0"/>
              </a:rPr>
              <a:t>(36.2±28.7 </a:t>
            </a:r>
            <a:r>
              <a:rPr lang="tr-TR" sz="2000" i="1" err="1">
                <a:latin typeface="+mn-lt"/>
                <a:cs typeface="Times New Roman" pitchFamily="18" charset="0"/>
              </a:rPr>
              <a:t>vs</a:t>
            </a:r>
            <a:r>
              <a:rPr lang="tr-TR" sz="2000">
                <a:latin typeface="+mn-lt"/>
                <a:cs typeface="Times New Roman" pitchFamily="18" charset="0"/>
              </a:rPr>
              <a:t> 16.5±23.7; p&lt; 0.002)</a:t>
            </a:r>
            <a:endParaRPr lang="tr-TR">
              <a:latin typeface="+mn-lt"/>
              <a:cs typeface="Times New Roman" pitchFamily="18" charset="0"/>
            </a:endParaRPr>
          </a:p>
        </p:txBody>
      </p:sp>
      <p:cxnSp>
        <p:nvCxnSpPr>
          <p:cNvPr id="3" name="Straight Connector 2">
            <a:extLst>
              <a:ext uri="{FF2B5EF4-FFF2-40B4-BE49-F238E27FC236}">
                <a16:creationId xmlns:a16="http://schemas.microsoft.com/office/drawing/2014/main" id="{A0C15A73-12B5-7241-BB0B-2194FBCEB65C}"/>
              </a:ext>
            </a:extLst>
          </p:cNvPr>
          <p:cNvCxnSpPr/>
          <p:nvPr/>
        </p:nvCxnSpPr>
        <p:spPr bwMode="auto">
          <a:xfrm>
            <a:off x="2411760" y="476672"/>
            <a:ext cx="3024336" cy="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7" name="Straight Connector 6">
            <a:extLst>
              <a:ext uri="{FF2B5EF4-FFF2-40B4-BE49-F238E27FC236}">
                <a16:creationId xmlns:a16="http://schemas.microsoft.com/office/drawing/2014/main" id="{AAAB1A2D-A0E2-CD4A-A023-C64E7EEA680B}"/>
              </a:ext>
            </a:extLst>
          </p:cNvPr>
          <p:cNvCxnSpPr>
            <a:cxnSpLocks/>
          </p:cNvCxnSpPr>
          <p:nvPr/>
        </p:nvCxnSpPr>
        <p:spPr bwMode="auto">
          <a:xfrm>
            <a:off x="1907704" y="692696"/>
            <a:ext cx="5832648" cy="0"/>
          </a:xfrm>
          <a:prstGeom prst="line">
            <a:avLst/>
          </a:prstGeom>
          <a:solidFill>
            <a:schemeClr val="accent1"/>
          </a:solidFill>
          <a:ln w="38100" cap="flat" cmpd="sng" algn="ctr">
            <a:solidFill>
              <a:srgbClr val="FF0000"/>
            </a:solidFill>
            <a:prstDash val="solid"/>
            <a:round/>
            <a:headEnd type="none" w="sm" len="sm"/>
            <a:tailEnd type="none" w="sm" len="sm"/>
          </a:ln>
          <a:effectLst/>
        </p:spPr>
      </p:cxnSp>
      <p:sp>
        <p:nvSpPr>
          <p:cNvPr id="10" name="Rounded Rectangle 9">
            <a:extLst>
              <a:ext uri="{FF2B5EF4-FFF2-40B4-BE49-F238E27FC236}">
                <a16:creationId xmlns:a16="http://schemas.microsoft.com/office/drawing/2014/main" id="{91202C1B-B560-4845-B51E-BB671F26D02E}"/>
              </a:ext>
            </a:extLst>
          </p:cNvPr>
          <p:cNvSpPr/>
          <p:nvPr/>
        </p:nvSpPr>
        <p:spPr bwMode="auto">
          <a:xfrm>
            <a:off x="5796136" y="116632"/>
            <a:ext cx="2088232" cy="360040"/>
          </a:xfrm>
          <a:prstGeom prst="roundRect">
            <a:avLst/>
          </a:prstGeom>
          <a:solidFill>
            <a:srgbClr val="FF40FF">
              <a:alpha val="38000"/>
            </a:srgb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92495885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68894F-4537-3444-8BB9-93EF1F6E5BE7}"/>
              </a:ext>
            </a:extLst>
          </p:cNvPr>
          <p:cNvSpPr/>
          <p:nvPr/>
        </p:nvSpPr>
        <p:spPr>
          <a:xfrm>
            <a:off x="755576" y="2204864"/>
            <a:ext cx="7441706" cy="3785652"/>
          </a:xfrm>
          <a:prstGeom prst="rect">
            <a:avLst/>
          </a:prstGeom>
        </p:spPr>
        <p:txBody>
          <a:bodyPr wrap="square">
            <a:spAutoFit/>
          </a:bodyPr>
          <a:lstStyle/>
          <a:p>
            <a:r>
              <a:rPr lang="tr-TR">
                <a:latin typeface="+mn-lt"/>
                <a:cs typeface="Times New Roman" pitchFamily="18" charset="0"/>
              </a:rPr>
              <a:t>Eşlik eden </a:t>
            </a:r>
            <a:r>
              <a:rPr lang="en-US" i="1" err="1">
                <a:solidFill>
                  <a:srgbClr val="FF3399"/>
                </a:solidFill>
                <a:latin typeface="+mn-lt"/>
                <a:cs typeface="Times New Roman" pitchFamily="18" charset="0"/>
              </a:rPr>
              <a:t>Eoma</a:t>
            </a:r>
            <a:r>
              <a:rPr lang="tr-TR">
                <a:latin typeface="+mn-lt"/>
                <a:cs typeface="Times New Roman" pitchFamily="18" charset="0"/>
              </a:rPr>
              <a:t> </a:t>
            </a:r>
            <a:r>
              <a:rPr lang="tr-TR" err="1">
                <a:latin typeface="+mn-lt"/>
                <a:cs typeface="Times New Roman" pitchFamily="18" charset="0"/>
              </a:rPr>
              <a:t>varlğında</a:t>
            </a:r>
            <a:r>
              <a:rPr lang="tr-TR">
                <a:latin typeface="+mn-lt"/>
                <a:cs typeface="Times New Roman" pitchFamily="18" charset="0"/>
              </a:rPr>
              <a:t>   </a:t>
            </a:r>
          </a:p>
          <a:p>
            <a:pPr marL="342900" indent="-342900">
              <a:buFont typeface="Arial" panose="020B0604020202020204" pitchFamily="34" charset="0"/>
              <a:buChar char="•"/>
            </a:pPr>
            <a:endParaRPr lang="tr-TR" i="1">
              <a:solidFill>
                <a:srgbClr val="FF0000"/>
              </a:solidFill>
              <a:latin typeface="+mn-lt"/>
              <a:cs typeface="Times New Roman" pitchFamily="18" charset="0"/>
            </a:endParaRPr>
          </a:p>
          <a:p>
            <a:pPr marL="342900" indent="-342900">
              <a:buFont typeface="Arial" panose="020B0604020202020204" pitchFamily="34" charset="0"/>
              <a:buChar char="•"/>
            </a:pPr>
            <a:r>
              <a:rPr lang="tr-TR" i="1">
                <a:solidFill>
                  <a:srgbClr val="FF3399"/>
                </a:solidFill>
                <a:latin typeface="+mn-lt"/>
                <a:cs typeface="Times New Roman" pitchFamily="18" charset="0"/>
              </a:rPr>
              <a:t>DIE</a:t>
            </a:r>
            <a:r>
              <a:rPr lang="tr-TR" i="1">
                <a:solidFill>
                  <a:srgbClr val="FF0000"/>
                </a:solidFill>
                <a:latin typeface="+mn-lt"/>
                <a:cs typeface="Times New Roman" pitchFamily="18" charset="0"/>
              </a:rPr>
              <a:t> </a:t>
            </a:r>
            <a:r>
              <a:rPr lang="tr-TR">
                <a:latin typeface="+mn-lt"/>
                <a:cs typeface="Times New Roman" pitchFamily="18" charset="0"/>
              </a:rPr>
              <a:t>lezyonları </a:t>
            </a:r>
            <a:r>
              <a:rPr lang="tr-TR" err="1">
                <a:latin typeface="+mn-lt"/>
                <a:cs typeface="Times New Roman" pitchFamily="18" charset="0"/>
              </a:rPr>
              <a:t>multifokal</a:t>
            </a:r>
            <a:r>
              <a:rPr lang="tr-TR">
                <a:latin typeface="+mn-lt"/>
                <a:cs typeface="Times New Roman" pitchFamily="18" charset="0"/>
              </a:rPr>
              <a:t> ve daha ciddi</a:t>
            </a:r>
          </a:p>
          <a:p>
            <a:pPr marL="342900" indent="-342900">
              <a:buFont typeface="Arial" panose="020B0604020202020204" pitchFamily="34" charset="0"/>
              <a:buChar char="•"/>
            </a:pPr>
            <a:endParaRPr lang="tr-TR">
              <a:latin typeface="+mn-lt"/>
              <a:cs typeface="Times New Roman" pitchFamily="18" charset="0"/>
            </a:endParaRPr>
          </a:p>
          <a:p>
            <a:pPr marL="342900" indent="-342900">
              <a:buFont typeface="Arial" panose="020B0604020202020204" pitchFamily="34" charset="0"/>
              <a:buChar char="•"/>
            </a:pPr>
            <a:r>
              <a:rPr lang="tr-TR" i="1">
                <a:solidFill>
                  <a:srgbClr val="FF3399"/>
                </a:solidFill>
                <a:latin typeface="+mn-lt"/>
                <a:cs typeface="Times New Roman" pitchFamily="18" charset="0"/>
              </a:rPr>
              <a:t>DIE</a:t>
            </a:r>
            <a:r>
              <a:rPr lang="tr-TR" i="1">
                <a:latin typeface="+mn-lt"/>
                <a:cs typeface="Times New Roman" pitchFamily="18" charset="0"/>
              </a:rPr>
              <a:t> </a:t>
            </a:r>
            <a:r>
              <a:rPr lang="tr-TR">
                <a:latin typeface="+mn-lt"/>
                <a:cs typeface="Times New Roman" pitchFamily="18" charset="0"/>
              </a:rPr>
              <a:t>lezyonlarının bağırsak, </a:t>
            </a:r>
            <a:r>
              <a:rPr lang="tr-TR" err="1">
                <a:latin typeface="+mn-lt"/>
                <a:cs typeface="Times New Roman" pitchFamily="18" charset="0"/>
              </a:rPr>
              <a:t>üreter</a:t>
            </a:r>
            <a:r>
              <a:rPr lang="tr-TR">
                <a:latin typeface="+mn-lt"/>
                <a:cs typeface="Times New Roman" pitchFamily="18" charset="0"/>
              </a:rPr>
              <a:t> ve </a:t>
            </a:r>
            <a:r>
              <a:rPr lang="tr-TR" err="1">
                <a:latin typeface="+mn-lt"/>
                <a:cs typeface="Times New Roman" pitchFamily="18" charset="0"/>
              </a:rPr>
              <a:t>vajen</a:t>
            </a:r>
            <a:r>
              <a:rPr lang="tr-TR">
                <a:latin typeface="+mn-lt"/>
                <a:cs typeface="Times New Roman" pitchFamily="18" charset="0"/>
              </a:rPr>
              <a:t> tutulumları daha fazla </a:t>
            </a:r>
          </a:p>
          <a:p>
            <a:pPr marL="342900" indent="-342900">
              <a:buFont typeface="Arial" panose="020B0604020202020204" pitchFamily="34" charset="0"/>
              <a:buChar char="•"/>
            </a:pPr>
            <a:endParaRPr lang="tr-TR" i="1">
              <a:solidFill>
                <a:srgbClr val="FF0000"/>
              </a:solidFill>
              <a:latin typeface="+mn-lt"/>
              <a:cs typeface="Times New Roman" pitchFamily="18" charset="0"/>
            </a:endParaRPr>
          </a:p>
          <a:p>
            <a:pPr marL="342900" indent="-342900">
              <a:buFont typeface="Arial" panose="020B0604020202020204" pitchFamily="34" charset="0"/>
              <a:buChar char="•"/>
            </a:pPr>
            <a:r>
              <a:rPr lang="tr-TR" i="1">
                <a:solidFill>
                  <a:srgbClr val="FF3399"/>
                </a:solidFill>
                <a:latin typeface="+mn-lt"/>
                <a:cs typeface="Times New Roman" pitchFamily="18" charset="0"/>
              </a:rPr>
              <a:t>DIE</a:t>
            </a:r>
            <a:r>
              <a:rPr lang="tr-TR" i="1">
                <a:solidFill>
                  <a:srgbClr val="FF0000"/>
                </a:solidFill>
                <a:latin typeface="+mn-lt"/>
                <a:cs typeface="Times New Roman" pitchFamily="18" charset="0"/>
              </a:rPr>
              <a:t> </a:t>
            </a:r>
            <a:r>
              <a:rPr lang="tr-TR" i="1">
                <a:latin typeface="+mn-lt"/>
                <a:cs typeface="Times New Roman" pitchFamily="18" charset="0"/>
              </a:rPr>
              <a:t> </a:t>
            </a:r>
            <a:r>
              <a:rPr lang="tr-TR">
                <a:latin typeface="+mn-lt"/>
                <a:cs typeface="Times New Roman" pitchFamily="18" charset="0"/>
              </a:rPr>
              <a:t>lezyonlarının  daha fazla  </a:t>
            </a:r>
            <a:r>
              <a:rPr lang="tr-TR" err="1">
                <a:latin typeface="+mn-lt"/>
                <a:cs typeface="Times New Roman" pitchFamily="18" charset="0"/>
              </a:rPr>
              <a:t>dens</a:t>
            </a:r>
            <a:r>
              <a:rPr lang="tr-TR">
                <a:latin typeface="+mn-lt"/>
                <a:cs typeface="Times New Roman" pitchFamily="18" charset="0"/>
              </a:rPr>
              <a:t>  adezyonlar saptandı  ve  buna </a:t>
            </a:r>
            <a:r>
              <a:rPr lang="tr-TR" err="1">
                <a:latin typeface="+mn-lt"/>
                <a:cs typeface="Times New Roman" pitchFamily="18" charset="0"/>
              </a:rPr>
              <a:t>sekonder</a:t>
            </a:r>
            <a:r>
              <a:rPr lang="tr-TR">
                <a:latin typeface="+mn-lt"/>
                <a:cs typeface="Times New Roman" pitchFamily="18" charset="0"/>
              </a:rPr>
              <a:t> daha komplike </a:t>
            </a:r>
            <a:r>
              <a:rPr lang="tr-TR" err="1">
                <a:latin typeface="+mn-lt"/>
                <a:cs typeface="Times New Roman" pitchFamily="18" charset="0"/>
              </a:rPr>
              <a:t>endometriosis</a:t>
            </a:r>
            <a:r>
              <a:rPr lang="tr-TR">
                <a:latin typeface="+mn-lt"/>
                <a:cs typeface="Times New Roman" pitchFamily="18" charset="0"/>
              </a:rPr>
              <a:t> cerrahisi gereksinimi arttı. </a:t>
            </a:r>
          </a:p>
        </p:txBody>
      </p:sp>
      <p:pic>
        <p:nvPicPr>
          <p:cNvPr id="6" name="Picture 5">
            <a:extLst>
              <a:ext uri="{FF2B5EF4-FFF2-40B4-BE49-F238E27FC236}">
                <a16:creationId xmlns:a16="http://schemas.microsoft.com/office/drawing/2014/main" id="{E65442D8-4D9C-6A47-8157-04BF33148870}"/>
              </a:ext>
            </a:extLst>
          </p:cNvPr>
          <p:cNvPicPr>
            <a:picLocks noChangeAspect="1" noChangeArrowheads="1"/>
          </p:cNvPicPr>
          <p:nvPr/>
        </p:nvPicPr>
        <p:blipFill>
          <a:blip r:embed="rId2" cstate="print"/>
          <a:srcRect/>
          <a:stretch>
            <a:fillRect/>
          </a:stretch>
        </p:blipFill>
        <p:spPr bwMode="auto">
          <a:xfrm>
            <a:off x="0" y="0"/>
            <a:ext cx="9144000" cy="1556792"/>
          </a:xfrm>
          <a:prstGeom prst="rect">
            <a:avLst/>
          </a:prstGeom>
          <a:noFill/>
          <a:ln w="9525">
            <a:noFill/>
            <a:miter lim="800000"/>
            <a:headEnd/>
            <a:tailEnd/>
          </a:ln>
        </p:spPr>
      </p:pic>
      <p:cxnSp>
        <p:nvCxnSpPr>
          <p:cNvPr id="7" name="Straight Connector 6">
            <a:extLst>
              <a:ext uri="{FF2B5EF4-FFF2-40B4-BE49-F238E27FC236}">
                <a16:creationId xmlns:a16="http://schemas.microsoft.com/office/drawing/2014/main" id="{B7D0ADA9-32A2-5F43-9EBB-1FC513FB4900}"/>
              </a:ext>
            </a:extLst>
          </p:cNvPr>
          <p:cNvCxnSpPr/>
          <p:nvPr/>
        </p:nvCxnSpPr>
        <p:spPr bwMode="auto">
          <a:xfrm>
            <a:off x="2411760" y="476672"/>
            <a:ext cx="3024336" cy="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8" name="Straight Connector 7">
            <a:extLst>
              <a:ext uri="{FF2B5EF4-FFF2-40B4-BE49-F238E27FC236}">
                <a16:creationId xmlns:a16="http://schemas.microsoft.com/office/drawing/2014/main" id="{AC707A5C-CD60-BF43-AE82-C9B07B1237F7}"/>
              </a:ext>
            </a:extLst>
          </p:cNvPr>
          <p:cNvCxnSpPr>
            <a:cxnSpLocks/>
          </p:cNvCxnSpPr>
          <p:nvPr/>
        </p:nvCxnSpPr>
        <p:spPr bwMode="auto">
          <a:xfrm>
            <a:off x="1907704" y="692696"/>
            <a:ext cx="5832648" cy="0"/>
          </a:xfrm>
          <a:prstGeom prst="line">
            <a:avLst/>
          </a:prstGeom>
          <a:solidFill>
            <a:schemeClr val="accent1"/>
          </a:solidFill>
          <a:ln w="38100" cap="flat" cmpd="sng" algn="ctr">
            <a:solidFill>
              <a:srgbClr val="FF0000"/>
            </a:solidFill>
            <a:prstDash val="solid"/>
            <a:round/>
            <a:headEnd type="none" w="sm" len="sm"/>
            <a:tailEnd type="none" w="sm" len="sm"/>
          </a:ln>
          <a:effectLst/>
        </p:spPr>
      </p:cxnSp>
      <p:sp>
        <p:nvSpPr>
          <p:cNvPr id="9" name="Rounded Rectangle 8">
            <a:extLst>
              <a:ext uri="{FF2B5EF4-FFF2-40B4-BE49-F238E27FC236}">
                <a16:creationId xmlns:a16="http://schemas.microsoft.com/office/drawing/2014/main" id="{547D7BD4-DF98-D846-A47F-EFDADAF16F28}"/>
              </a:ext>
            </a:extLst>
          </p:cNvPr>
          <p:cNvSpPr/>
          <p:nvPr/>
        </p:nvSpPr>
        <p:spPr bwMode="auto">
          <a:xfrm>
            <a:off x="5796136" y="116632"/>
            <a:ext cx="2088232" cy="360040"/>
          </a:xfrm>
          <a:prstGeom prst="roundRect">
            <a:avLst/>
          </a:prstGeom>
          <a:solidFill>
            <a:srgbClr val="FF40FF">
              <a:alpha val="38000"/>
            </a:srgb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72548272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FF2E08-82C7-A843-87C3-899DAF514E4A}"/>
              </a:ext>
            </a:extLst>
          </p:cNvPr>
          <p:cNvSpPr>
            <a:spLocks noGrp="1"/>
          </p:cNvSpPr>
          <p:nvPr>
            <p:ph idx="1"/>
          </p:nvPr>
        </p:nvSpPr>
        <p:spPr>
          <a:xfrm>
            <a:off x="612676" y="1600200"/>
            <a:ext cx="7918648" cy="4997152"/>
          </a:xfrm>
        </p:spPr>
        <p:txBody>
          <a:bodyPr/>
          <a:lstStyle/>
          <a:p>
            <a:r>
              <a:rPr lang="tr-TR" sz="2400" err="1">
                <a:cs typeface="Times New Roman" pitchFamily="18" charset="0"/>
              </a:rPr>
              <a:t>Eoma</a:t>
            </a:r>
            <a:r>
              <a:rPr lang="tr-TR" sz="2400">
                <a:cs typeface="Times New Roman" pitchFamily="18" charset="0"/>
              </a:rPr>
              <a:t> / </a:t>
            </a:r>
            <a:r>
              <a:rPr lang="tr-TR" sz="2400" err="1">
                <a:cs typeface="Times New Roman" pitchFamily="18" charset="0"/>
              </a:rPr>
              <a:t>Over</a:t>
            </a:r>
            <a:r>
              <a:rPr lang="tr-TR" sz="2400">
                <a:cs typeface="Times New Roman" pitchFamily="18" charset="0"/>
              </a:rPr>
              <a:t> dışı lezyonlar (DIE, </a:t>
            </a:r>
            <a:r>
              <a:rPr lang="tr-TR" sz="2400" err="1">
                <a:cs typeface="Times New Roman" pitchFamily="18" charset="0"/>
              </a:rPr>
              <a:t>adenomyozis</a:t>
            </a:r>
            <a:r>
              <a:rPr lang="tr-TR" sz="2400">
                <a:cs typeface="Times New Roman" pitchFamily="18" charset="0"/>
              </a:rPr>
              <a:t>, adezyonlar)</a:t>
            </a:r>
          </a:p>
          <a:p>
            <a:r>
              <a:rPr lang="tr-TR" sz="2400">
                <a:cs typeface="Times New Roman" pitchFamily="18" charset="0"/>
              </a:rPr>
              <a:t>N= 255</a:t>
            </a:r>
            <a:r>
              <a:rPr lang="tr-TR" sz="2400">
                <a:solidFill>
                  <a:srgbClr val="FF3399"/>
                </a:solidFill>
                <a:cs typeface="Times New Roman" pitchFamily="18" charset="0"/>
              </a:rPr>
              <a:t>, USG  en az bir </a:t>
            </a:r>
            <a:r>
              <a:rPr lang="tr-TR" sz="2400" err="1">
                <a:solidFill>
                  <a:srgbClr val="FF3399"/>
                </a:solidFill>
                <a:cs typeface="Times New Roman" pitchFamily="18" charset="0"/>
              </a:rPr>
              <a:t>Eoma</a:t>
            </a:r>
            <a:endParaRPr lang="tr-TR" sz="2400">
              <a:cs typeface="Times New Roman" pitchFamily="18" charset="0"/>
            </a:endParaRPr>
          </a:p>
          <a:p>
            <a:pPr marL="0" indent="0">
              <a:buNone/>
            </a:pPr>
            <a:endParaRPr lang="tr-TR" sz="2800">
              <a:solidFill>
                <a:srgbClr val="00FF00"/>
              </a:solidFill>
              <a:cs typeface="Times New Roman" pitchFamily="18" charset="0"/>
            </a:endParaRPr>
          </a:p>
          <a:p>
            <a:pPr marL="0" indent="0">
              <a:buNone/>
            </a:pPr>
            <a:r>
              <a:rPr lang="tr-TR" sz="2800">
                <a:solidFill>
                  <a:srgbClr val="00FF00"/>
                </a:solidFill>
                <a:cs typeface="Times New Roman" pitchFamily="18" charset="0"/>
              </a:rPr>
              <a:t>→ → → L/S                 </a:t>
            </a:r>
          </a:p>
          <a:p>
            <a:r>
              <a:rPr lang="tr-TR" sz="2400" err="1">
                <a:cs typeface="Times New Roman" pitchFamily="18" charset="0"/>
              </a:rPr>
              <a:t>Bilateral</a:t>
            </a:r>
            <a:r>
              <a:rPr lang="tr-TR" sz="2400">
                <a:cs typeface="Times New Roman" pitchFamily="18" charset="0"/>
              </a:rPr>
              <a:t> </a:t>
            </a:r>
            <a:r>
              <a:rPr lang="tr-TR" sz="2400" err="1">
                <a:cs typeface="Times New Roman" pitchFamily="18" charset="0"/>
              </a:rPr>
              <a:t>Eoma</a:t>
            </a:r>
            <a:r>
              <a:rPr lang="tr-TR" sz="2400">
                <a:cs typeface="Times New Roman" pitchFamily="18" charset="0"/>
              </a:rPr>
              <a:t>					% 25</a:t>
            </a:r>
          </a:p>
          <a:p>
            <a:r>
              <a:rPr lang="tr-TR" sz="2400">
                <a:cs typeface="Times New Roman" pitchFamily="18" charset="0"/>
              </a:rPr>
              <a:t>DIE							% 21</a:t>
            </a:r>
          </a:p>
          <a:p>
            <a:r>
              <a:rPr lang="tr-TR" sz="2400">
                <a:cs typeface="Times New Roman" pitchFamily="18" charset="0"/>
              </a:rPr>
              <a:t>En az bir </a:t>
            </a:r>
            <a:r>
              <a:rPr lang="tr-TR" sz="2400" err="1">
                <a:cs typeface="Times New Roman" pitchFamily="18" charset="0"/>
              </a:rPr>
              <a:t>uterosakral</a:t>
            </a:r>
            <a:r>
              <a:rPr lang="tr-TR" sz="2400">
                <a:cs typeface="Times New Roman" pitchFamily="18" charset="0"/>
              </a:rPr>
              <a:t> lig. kalınlaşma 	%  3</a:t>
            </a:r>
          </a:p>
          <a:p>
            <a:r>
              <a:rPr lang="tr-TR" sz="2400">
                <a:cs typeface="Times New Roman" pitchFamily="18" charset="0"/>
              </a:rPr>
              <a:t>Adezyon 					%73  </a:t>
            </a:r>
          </a:p>
          <a:p>
            <a:r>
              <a:rPr lang="tr-TR" sz="2400" err="1">
                <a:cs typeface="Times New Roman" pitchFamily="18" charset="0"/>
              </a:rPr>
              <a:t>Myometrial</a:t>
            </a:r>
            <a:r>
              <a:rPr lang="tr-TR" sz="2400">
                <a:cs typeface="Times New Roman" pitchFamily="18" charset="0"/>
              </a:rPr>
              <a:t> adezyon 				% 53</a:t>
            </a:r>
          </a:p>
          <a:p>
            <a:r>
              <a:rPr lang="tr-TR" sz="2400" u="sng">
                <a:solidFill>
                  <a:srgbClr val="00FFFF"/>
                </a:solidFill>
                <a:cs typeface="Times New Roman" pitchFamily="18" charset="0"/>
              </a:rPr>
              <a:t>Tek mobil izole </a:t>
            </a:r>
            <a:r>
              <a:rPr lang="tr-TR" sz="2400" u="sng" err="1">
                <a:solidFill>
                  <a:srgbClr val="00FFFF"/>
                </a:solidFill>
                <a:cs typeface="Times New Roman" pitchFamily="18" charset="0"/>
              </a:rPr>
              <a:t>Eoma</a:t>
            </a:r>
            <a:r>
              <a:rPr lang="tr-TR" sz="2400">
                <a:solidFill>
                  <a:srgbClr val="00FFFF"/>
                </a:solidFill>
                <a:cs typeface="Times New Roman" pitchFamily="18" charset="0"/>
              </a:rPr>
              <a:t>			% 15</a:t>
            </a:r>
            <a:endParaRPr lang="tr-TR" sz="2400" u="sng">
              <a:solidFill>
                <a:srgbClr val="00FFFF"/>
              </a:solidFill>
              <a:cs typeface="Times New Roman" pitchFamily="18" charset="0"/>
            </a:endParaRPr>
          </a:p>
          <a:p>
            <a:endParaRPr lang="tr-TR" sz="2400"/>
          </a:p>
        </p:txBody>
      </p:sp>
      <p:sp>
        <p:nvSpPr>
          <p:cNvPr id="4" name="2 Başlık">
            <a:extLst>
              <a:ext uri="{FF2B5EF4-FFF2-40B4-BE49-F238E27FC236}">
                <a16:creationId xmlns:a16="http://schemas.microsoft.com/office/drawing/2014/main" id="{6376E438-CA3B-9C4C-B8F4-7025BC0E2EB2}"/>
              </a:ext>
            </a:extLst>
          </p:cNvPr>
          <p:cNvSpPr>
            <a:spLocks noGrp="1"/>
          </p:cNvSpPr>
          <p:nvPr>
            <p:ph type="title"/>
          </p:nvPr>
        </p:nvSpPr>
        <p:spPr>
          <a:xfrm>
            <a:off x="179512" y="188640"/>
            <a:ext cx="8964488" cy="1411560"/>
          </a:xfrm>
        </p:spPr>
        <p:txBody>
          <a:bodyPr>
            <a:noAutofit/>
          </a:bodyPr>
          <a:lstStyle/>
          <a:p>
            <a:r>
              <a:rPr lang="en-US" sz="3200">
                <a:latin typeface="+mn-lt"/>
                <a:cs typeface="Times New Roman" pitchFamily="18" charset="0"/>
              </a:rPr>
              <a:t>The </a:t>
            </a:r>
            <a:r>
              <a:rPr lang="en-US" sz="3200">
                <a:solidFill>
                  <a:srgbClr val="00FFFF"/>
                </a:solidFill>
                <a:latin typeface="+mn-lt"/>
                <a:cs typeface="Times New Roman" pitchFamily="18" charset="0"/>
              </a:rPr>
              <a:t>Isolated</a:t>
            </a:r>
            <a:r>
              <a:rPr lang="en-US" sz="3200">
                <a:latin typeface="+mn-lt"/>
                <a:cs typeface="Times New Roman" pitchFamily="18" charset="0"/>
              </a:rPr>
              <a:t> Ovarian Endometrioma: </a:t>
            </a:r>
            <a:br>
              <a:rPr lang="en-US" sz="3200">
                <a:latin typeface="+mn-lt"/>
                <a:cs typeface="Times New Roman" pitchFamily="18" charset="0"/>
              </a:rPr>
            </a:br>
            <a:r>
              <a:rPr lang="en-US" sz="3200">
                <a:latin typeface="+mn-lt"/>
                <a:cs typeface="Times New Roman" pitchFamily="18" charset="0"/>
              </a:rPr>
              <a:t>a History between Myth and Reality</a:t>
            </a:r>
            <a:r>
              <a:rPr lang="tr-TR" sz="3200">
                <a:latin typeface="+mn-lt"/>
                <a:cs typeface="Times New Roman" pitchFamily="18" charset="0"/>
              </a:rPr>
              <a:t> ?</a:t>
            </a:r>
            <a:br>
              <a:rPr lang="tr-TR" sz="2800">
                <a:latin typeface="+mn-lt"/>
                <a:cs typeface="Times New Roman" pitchFamily="18" charset="0"/>
              </a:rPr>
            </a:br>
            <a:r>
              <a:rPr lang="tr-TR" sz="2400" err="1">
                <a:solidFill>
                  <a:srgbClr val="00FFFF"/>
                </a:solidFill>
                <a:latin typeface="+mn-lt"/>
                <a:cs typeface="Times New Roman" pitchFamily="18" charset="0"/>
              </a:rPr>
              <a:t>Exacoutos</a:t>
            </a:r>
            <a:r>
              <a:rPr lang="tr-TR" sz="2400">
                <a:solidFill>
                  <a:srgbClr val="00FFFF"/>
                </a:solidFill>
                <a:latin typeface="+mn-lt"/>
                <a:cs typeface="Times New Roman" pitchFamily="18" charset="0"/>
              </a:rPr>
              <a:t>,  </a:t>
            </a:r>
            <a:r>
              <a:rPr lang="tr-TR" sz="2400" i="1">
                <a:solidFill>
                  <a:srgbClr val="00FFFF"/>
                </a:solidFill>
                <a:latin typeface="+mn-lt"/>
                <a:cs typeface="Times New Roman" pitchFamily="18" charset="0"/>
              </a:rPr>
              <a:t>et al, </a:t>
            </a:r>
            <a:r>
              <a:rPr lang="tr-TR" sz="2400">
                <a:solidFill>
                  <a:srgbClr val="00FFFF"/>
                </a:solidFill>
                <a:latin typeface="+mn-lt"/>
                <a:cs typeface="Times New Roman" pitchFamily="18" charset="0"/>
              </a:rPr>
              <a:t>JMIG, 2018 </a:t>
            </a:r>
            <a:endParaRPr lang="tr-TR" sz="2800">
              <a:solidFill>
                <a:srgbClr val="00FFFF"/>
              </a:solidFill>
              <a:latin typeface="+mn-lt"/>
              <a:cs typeface="Times New Roman" pitchFamily="18" charset="0"/>
            </a:endParaRPr>
          </a:p>
        </p:txBody>
      </p:sp>
    </p:spTree>
    <p:extLst>
      <p:ext uri="{BB962C8B-B14F-4D97-AF65-F5344CB8AC3E}">
        <p14:creationId xmlns:p14="http://schemas.microsoft.com/office/powerpoint/2010/main" val="3487347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E265E7B-CA25-1445-A976-618AD5DED43D}"/>
              </a:ext>
            </a:extLst>
          </p:cNvPr>
          <p:cNvPicPr>
            <a:picLocks noChangeAspect="1" noChangeArrowheads="1"/>
          </p:cNvPicPr>
          <p:nvPr/>
        </p:nvPicPr>
        <p:blipFill>
          <a:blip r:embed="rId2" cstate="print"/>
          <a:srcRect/>
          <a:stretch>
            <a:fillRect/>
          </a:stretch>
        </p:blipFill>
        <p:spPr bwMode="auto">
          <a:xfrm>
            <a:off x="39639" y="1844824"/>
            <a:ext cx="3956297" cy="4525962"/>
          </a:xfrm>
          <a:prstGeom prst="rect">
            <a:avLst/>
          </a:prstGeom>
          <a:noFill/>
          <a:ln w="9525">
            <a:noFill/>
            <a:miter lim="800000"/>
            <a:headEnd/>
            <a:tailEnd/>
          </a:ln>
        </p:spPr>
      </p:pic>
      <p:pic>
        <p:nvPicPr>
          <p:cNvPr id="5" name="Picture 3">
            <a:extLst>
              <a:ext uri="{FF2B5EF4-FFF2-40B4-BE49-F238E27FC236}">
                <a16:creationId xmlns:a16="http://schemas.microsoft.com/office/drawing/2014/main" id="{A68598CE-BCD0-E344-8BFF-18B7B8E9BDCA}"/>
              </a:ext>
            </a:extLst>
          </p:cNvPr>
          <p:cNvPicPr>
            <a:picLocks noChangeAspect="1" noChangeArrowheads="1"/>
          </p:cNvPicPr>
          <p:nvPr/>
        </p:nvPicPr>
        <p:blipFill>
          <a:blip r:embed="rId3" cstate="print"/>
          <a:srcRect/>
          <a:stretch>
            <a:fillRect/>
          </a:stretch>
        </p:blipFill>
        <p:spPr bwMode="auto">
          <a:xfrm>
            <a:off x="899592" y="0"/>
            <a:ext cx="7362825" cy="1484784"/>
          </a:xfrm>
          <a:prstGeom prst="rect">
            <a:avLst/>
          </a:prstGeom>
          <a:noFill/>
          <a:ln w="9525">
            <a:noFill/>
            <a:miter lim="800000"/>
            <a:headEnd/>
            <a:tailEnd/>
          </a:ln>
        </p:spPr>
      </p:pic>
      <p:sp>
        <p:nvSpPr>
          <p:cNvPr id="7" name="4 Metin kutusu">
            <a:extLst>
              <a:ext uri="{FF2B5EF4-FFF2-40B4-BE49-F238E27FC236}">
                <a16:creationId xmlns:a16="http://schemas.microsoft.com/office/drawing/2014/main" id="{3F518251-04F4-5141-83C1-2C36D60067FB}"/>
              </a:ext>
            </a:extLst>
          </p:cNvPr>
          <p:cNvSpPr txBox="1"/>
          <p:nvPr/>
        </p:nvSpPr>
        <p:spPr>
          <a:xfrm>
            <a:off x="4067944" y="1484784"/>
            <a:ext cx="5076056" cy="6370975"/>
          </a:xfrm>
          <a:prstGeom prst="rect">
            <a:avLst/>
          </a:prstGeom>
          <a:noFill/>
        </p:spPr>
        <p:txBody>
          <a:bodyPr wrap="square" rtlCol="0">
            <a:spAutoFit/>
          </a:bodyPr>
          <a:lstStyle/>
          <a:p>
            <a:r>
              <a:rPr lang="tr-TR">
                <a:latin typeface="+mn-lt"/>
                <a:cs typeface="Times New Roman" pitchFamily="18" charset="0"/>
              </a:rPr>
              <a:t>n= 143 </a:t>
            </a:r>
            <a:r>
              <a:rPr lang="tr-TR" err="1">
                <a:latin typeface="+mn-lt"/>
                <a:cs typeface="Times New Roman" pitchFamily="18" charset="0"/>
              </a:rPr>
              <a:t>Adenomyosis</a:t>
            </a:r>
            <a:r>
              <a:rPr lang="tr-TR">
                <a:latin typeface="+mn-lt"/>
                <a:cs typeface="Times New Roman" pitchFamily="18" charset="0"/>
              </a:rPr>
              <a:t>;</a:t>
            </a:r>
          </a:p>
          <a:p>
            <a:endParaRPr lang="tr-TR">
              <a:latin typeface="+mn-lt"/>
              <a:cs typeface="Times New Roman" pitchFamily="18" charset="0"/>
            </a:endParaRPr>
          </a:p>
          <a:p>
            <a:r>
              <a:rPr lang="tr-TR">
                <a:latin typeface="+mn-lt"/>
                <a:cs typeface="Times New Roman" pitchFamily="18" charset="0"/>
              </a:rPr>
              <a:t>n= 127  (%80.6) </a:t>
            </a:r>
            <a:r>
              <a:rPr lang="tr-TR" err="1">
                <a:latin typeface="+mn-lt"/>
                <a:cs typeface="Times New Roman" pitchFamily="18" charset="0"/>
              </a:rPr>
              <a:t>Adenomyosis</a:t>
            </a:r>
            <a:r>
              <a:rPr lang="tr-TR">
                <a:latin typeface="+mn-lt"/>
                <a:cs typeface="Times New Roman" pitchFamily="18" charset="0"/>
              </a:rPr>
              <a:t> + </a:t>
            </a:r>
            <a:r>
              <a:rPr lang="tr-TR" err="1">
                <a:latin typeface="+mn-lt"/>
                <a:cs typeface="Times New Roman" pitchFamily="18" charset="0"/>
              </a:rPr>
              <a:t>Endometriosis</a:t>
            </a:r>
            <a:r>
              <a:rPr lang="tr-TR">
                <a:latin typeface="+mn-lt"/>
                <a:cs typeface="Times New Roman" pitchFamily="18" charset="0"/>
              </a:rPr>
              <a:t> </a:t>
            </a:r>
          </a:p>
          <a:p>
            <a:endParaRPr lang="tr-TR">
              <a:latin typeface="+mn-lt"/>
              <a:cs typeface="Times New Roman" pitchFamily="18" charset="0"/>
            </a:endParaRPr>
          </a:p>
          <a:p>
            <a:r>
              <a:rPr lang="tr-TR">
                <a:solidFill>
                  <a:srgbClr val="00FF00"/>
                </a:solidFill>
                <a:latin typeface="+mn-lt"/>
                <a:cs typeface="Times New Roman" pitchFamily="18" charset="0"/>
              </a:rPr>
              <a:t>→ Sperm transport yönü</a:t>
            </a:r>
          </a:p>
          <a:p>
            <a:r>
              <a:rPr lang="tr-TR">
                <a:cs typeface="Times New Roman" pitchFamily="18" charset="0"/>
              </a:rPr>
              <a:t>→ </a:t>
            </a:r>
            <a:r>
              <a:rPr lang="tr-TR">
                <a:solidFill>
                  <a:srgbClr val="FF0000"/>
                </a:solidFill>
                <a:cs typeface="Times New Roman" pitchFamily="18" charset="0"/>
              </a:rPr>
              <a:t>Bazal </a:t>
            </a:r>
            <a:r>
              <a:rPr lang="tr-TR" err="1">
                <a:solidFill>
                  <a:srgbClr val="FF0000"/>
                </a:solidFill>
                <a:cs typeface="Times New Roman" pitchFamily="18" charset="0"/>
              </a:rPr>
              <a:t>Stromal</a:t>
            </a:r>
            <a:r>
              <a:rPr lang="tr-TR">
                <a:solidFill>
                  <a:srgbClr val="FF0000"/>
                </a:solidFill>
                <a:cs typeface="Times New Roman" pitchFamily="18" charset="0"/>
              </a:rPr>
              <a:t> hücreler ve </a:t>
            </a:r>
            <a:r>
              <a:rPr lang="tr-TR" err="1">
                <a:solidFill>
                  <a:srgbClr val="FF0000"/>
                </a:solidFill>
                <a:cs typeface="Times New Roman" pitchFamily="18" charset="0"/>
              </a:rPr>
              <a:t>archimyometirum</a:t>
            </a:r>
            <a:r>
              <a:rPr lang="tr-TR">
                <a:solidFill>
                  <a:srgbClr val="FF0000"/>
                </a:solidFill>
                <a:cs typeface="Times New Roman" pitchFamily="18" charset="0"/>
              </a:rPr>
              <a:t> etkileşim yönü</a:t>
            </a:r>
          </a:p>
          <a:p>
            <a:endParaRPr lang="tr-TR">
              <a:latin typeface="+mn-lt"/>
              <a:cs typeface="Times New Roman" pitchFamily="18" charset="0"/>
            </a:endParaRPr>
          </a:p>
          <a:p>
            <a:r>
              <a:rPr lang="tr-TR" err="1">
                <a:solidFill>
                  <a:srgbClr val="00FFFF"/>
                </a:solidFill>
                <a:latin typeface="+mn-lt"/>
                <a:cs typeface="Times New Roman" pitchFamily="18" charset="0"/>
              </a:rPr>
              <a:t>Uterus</a:t>
            </a:r>
            <a:r>
              <a:rPr lang="tr-TR">
                <a:solidFill>
                  <a:srgbClr val="00FFFF"/>
                </a:solidFill>
                <a:latin typeface="+mn-lt"/>
                <a:cs typeface="Times New Roman" pitchFamily="18" charset="0"/>
              </a:rPr>
              <a:t> üst 2/3 te </a:t>
            </a:r>
            <a:r>
              <a:rPr lang="tr-TR" err="1">
                <a:solidFill>
                  <a:srgbClr val="00FFFF"/>
                </a:solidFill>
                <a:latin typeface="+mn-lt"/>
                <a:cs typeface="Times New Roman" pitchFamily="18" charset="0"/>
              </a:rPr>
              <a:t>adenomyotik</a:t>
            </a:r>
            <a:r>
              <a:rPr lang="tr-TR">
                <a:solidFill>
                  <a:srgbClr val="00FFFF"/>
                </a:solidFill>
                <a:latin typeface="+mn-lt"/>
                <a:cs typeface="Times New Roman" pitchFamily="18" charset="0"/>
              </a:rPr>
              <a:t>  lezyonlar saptandı</a:t>
            </a:r>
          </a:p>
          <a:p>
            <a:endParaRPr lang="tr-TR">
              <a:cs typeface="Times New Roman" pitchFamily="18" charset="0"/>
            </a:endParaRPr>
          </a:p>
          <a:p>
            <a:r>
              <a:rPr lang="tr-TR" err="1">
                <a:cs typeface="Times New Roman" pitchFamily="18" charset="0"/>
              </a:rPr>
              <a:t>Strongest</a:t>
            </a:r>
            <a:r>
              <a:rPr lang="tr-TR">
                <a:cs typeface="Times New Roman" pitchFamily="18" charset="0"/>
              </a:rPr>
              <a:t> </a:t>
            </a:r>
            <a:r>
              <a:rPr lang="tr-TR" err="1">
                <a:cs typeface="Times New Roman" pitchFamily="18" charset="0"/>
              </a:rPr>
              <a:t>power</a:t>
            </a:r>
            <a:r>
              <a:rPr lang="tr-TR">
                <a:cs typeface="Times New Roman" pitchFamily="18" charset="0"/>
              </a:rPr>
              <a:t> in </a:t>
            </a:r>
            <a:r>
              <a:rPr lang="tr-TR" err="1">
                <a:cs typeface="Times New Roman" pitchFamily="18" charset="0"/>
              </a:rPr>
              <a:t>the</a:t>
            </a:r>
            <a:r>
              <a:rPr lang="tr-TR">
                <a:cs typeface="Times New Roman" pitchFamily="18" charset="0"/>
              </a:rPr>
              <a:t> </a:t>
            </a:r>
            <a:r>
              <a:rPr lang="tr-TR" err="1">
                <a:cs typeface="Times New Roman" pitchFamily="18" charset="0"/>
              </a:rPr>
              <a:t>upper</a:t>
            </a:r>
            <a:r>
              <a:rPr lang="tr-TR">
                <a:cs typeface="Times New Roman" pitchFamily="18" charset="0"/>
              </a:rPr>
              <a:t> </a:t>
            </a:r>
            <a:r>
              <a:rPr lang="tr-TR" err="1">
                <a:cs typeface="Times New Roman" pitchFamily="18" charset="0"/>
              </a:rPr>
              <a:t>region</a:t>
            </a:r>
            <a:r>
              <a:rPr lang="tr-TR">
                <a:cs typeface="Times New Roman" pitchFamily="18" charset="0"/>
              </a:rPr>
              <a:t> of </a:t>
            </a:r>
            <a:r>
              <a:rPr lang="tr-TR" err="1">
                <a:cs typeface="Times New Roman" pitchFamily="18" charset="0"/>
              </a:rPr>
              <a:t>uterus</a:t>
            </a:r>
            <a:endParaRPr lang="tr-TR">
              <a:cs typeface="Times New Roman" pitchFamily="18" charset="0"/>
            </a:endParaRPr>
          </a:p>
          <a:p>
            <a:endParaRPr lang="tr-TR">
              <a:latin typeface="+mn-lt"/>
              <a:cs typeface="Times New Roman" pitchFamily="18" charset="0"/>
            </a:endParaRPr>
          </a:p>
          <a:p>
            <a:r>
              <a:rPr lang="tr-TR">
                <a:latin typeface="+mn-lt"/>
                <a:cs typeface="Times New Roman" pitchFamily="18" charset="0"/>
              </a:rPr>
              <a:t> </a:t>
            </a:r>
          </a:p>
          <a:p>
            <a:endParaRPr lang="tr-TR">
              <a:latin typeface="+mn-lt"/>
            </a:endParaRPr>
          </a:p>
        </p:txBody>
      </p:sp>
    </p:spTree>
    <p:extLst>
      <p:ext uri="{BB962C8B-B14F-4D97-AF65-F5344CB8AC3E}">
        <p14:creationId xmlns:p14="http://schemas.microsoft.com/office/powerpoint/2010/main" val="329273038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FF2E08-82C7-A843-87C3-899DAF514E4A}"/>
              </a:ext>
            </a:extLst>
          </p:cNvPr>
          <p:cNvSpPr>
            <a:spLocks noGrp="1"/>
          </p:cNvSpPr>
          <p:nvPr>
            <p:ph idx="1"/>
          </p:nvPr>
        </p:nvSpPr>
        <p:spPr>
          <a:xfrm>
            <a:off x="395536" y="2266528"/>
            <a:ext cx="8424936" cy="4402832"/>
          </a:xfrm>
        </p:spPr>
        <p:txBody>
          <a:bodyPr/>
          <a:lstStyle/>
          <a:p>
            <a:r>
              <a:rPr lang="tr-TR" err="1">
                <a:cs typeface="Times New Roman" pitchFamily="18" charset="0"/>
              </a:rPr>
              <a:t>Eoma</a:t>
            </a:r>
            <a:r>
              <a:rPr lang="tr-TR">
                <a:cs typeface="Times New Roman" pitchFamily="18" charset="0"/>
              </a:rPr>
              <a:t>,   </a:t>
            </a:r>
            <a:r>
              <a:rPr lang="tr-TR" err="1">
                <a:cs typeface="Times New Roman" pitchFamily="18" charset="0"/>
              </a:rPr>
              <a:t>pelvik</a:t>
            </a:r>
            <a:r>
              <a:rPr lang="tr-TR">
                <a:cs typeface="Times New Roman" pitchFamily="18" charset="0"/>
              </a:rPr>
              <a:t> </a:t>
            </a:r>
            <a:r>
              <a:rPr lang="tr-TR" err="1">
                <a:cs typeface="Times New Roman" pitchFamily="18" charset="0"/>
              </a:rPr>
              <a:t>endometriozis</a:t>
            </a:r>
            <a:r>
              <a:rPr lang="tr-TR">
                <a:cs typeface="Times New Roman" pitchFamily="18" charset="0"/>
              </a:rPr>
              <a:t> için iyi bir indikatördür  ve nadiren izoledir.</a:t>
            </a:r>
          </a:p>
          <a:p>
            <a:endParaRPr lang="tr-TR">
              <a:cs typeface="Times New Roman" pitchFamily="18" charset="0"/>
            </a:endParaRPr>
          </a:p>
          <a:p>
            <a:r>
              <a:rPr lang="tr-TR">
                <a:cs typeface="Times New Roman" pitchFamily="18" charset="0"/>
              </a:rPr>
              <a:t>Özelikle </a:t>
            </a:r>
            <a:r>
              <a:rPr lang="tr-TR">
                <a:solidFill>
                  <a:srgbClr val="FF3399"/>
                </a:solidFill>
                <a:cs typeface="Times New Roman" pitchFamily="18" charset="0"/>
              </a:rPr>
              <a:t>SOL</a:t>
            </a:r>
            <a:r>
              <a:rPr lang="tr-TR">
                <a:cs typeface="Times New Roman" pitchFamily="18" charset="0"/>
              </a:rPr>
              <a:t> </a:t>
            </a:r>
            <a:r>
              <a:rPr lang="tr-TR" err="1">
                <a:cs typeface="Times New Roman" pitchFamily="18" charset="0"/>
              </a:rPr>
              <a:t>Eoma</a:t>
            </a:r>
            <a:r>
              <a:rPr lang="tr-TR">
                <a:cs typeface="Times New Roman" pitchFamily="18" charset="0"/>
              </a:rPr>
              <a:t>, DIE ve </a:t>
            </a:r>
            <a:r>
              <a:rPr lang="tr-TR">
                <a:solidFill>
                  <a:srgbClr val="FF3399"/>
                </a:solidFill>
                <a:cs typeface="Times New Roman" pitchFamily="18" charset="0"/>
              </a:rPr>
              <a:t>SOL</a:t>
            </a:r>
            <a:r>
              <a:rPr lang="tr-TR">
                <a:cs typeface="Times New Roman" pitchFamily="18" charset="0"/>
              </a:rPr>
              <a:t> </a:t>
            </a:r>
            <a:r>
              <a:rPr lang="tr-TR" err="1">
                <a:cs typeface="Times New Roman" pitchFamily="18" charset="0"/>
              </a:rPr>
              <a:t>uterosakral</a:t>
            </a:r>
            <a:r>
              <a:rPr lang="tr-TR">
                <a:cs typeface="Times New Roman" pitchFamily="18" charset="0"/>
              </a:rPr>
              <a:t> lig. lokalizasyon ile ilişkilidir</a:t>
            </a:r>
          </a:p>
          <a:p>
            <a:endParaRPr lang="tr-TR">
              <a:cs typeface="Times New Roman" pitchFamily="18" charset="0"/>
            </a:endParaRPr>
          </a:p>
          <a:p>
            <a:r>
              <a:rPr lang="tr-TR" err="1">
                <a:cs typeface="Times New Roman" pitchFamily="18" charset="0"/>
              </a:rPr>
              <a:t>Bilateral</a:t>
            </a:r>
            <a:r>
              <a:rPr lang="tr-TR">
                <a:cs typeface="Times New Roman" pitchFamily="18" charset="0"/>
              </a:rPr>
              <a:t> </a:t>
            </a:r>
            <a:r>
              <a:rPr lang="tr-TR" err="1">
                <a:cs typeface="Times New Roman" pitchFamily="18" charset="0"/>
              </a:rPr>
              <a:t>Eoma</a:t>
            </a:r>
            <a:r>
              <a:rPr lang="tr-TR">
                <a:cs typeface="Times New Roman" pitchFamily="18" charset="0"/>
              </a:rPr>
              <a:t>, Douglas </a:t>
            </a:r>
            <a:r>
              <a:rPr lang="tr-TR" err="1">
                <a:cs typeface="Times New Roman" pitchFamily="18" charset="0"/>
              </a:rPr>
              <a:t>obliterasyonu</a:t>
            </a:r>
            <a:r>
              <a:rPr lang="tr-TR">
                <a:cs typeface="Times New Roman" pitchFamily="18" charset="0"/>
              </a:rPr>
              <a:t> ve adezyonla ilişkilidir</a:t>
            </a:r>
          </a:p>
          <a:p>
            <a:endParaRPr lang="tr-TR">
              <a:cs typeface="Times New Roman" pitchFamily="18" charset="0"/>
            </a:endParaRPr>
          </a:p>
          <a:p>
            <a:r>
              <a:rPr lang="tr-TR" err="1">
                <a:cs typeface="Times New Roman" pitchFamily="18" charset="0"/>
              </a:rPr>
              <a:t>Eoma</a:t>
            </a:r>
            <a:r>
              <a:rPr lang="tr-TR">
                <a:cs typeface="Times New Roman" pitchFamily="18" charset="0"/>
              </a:rPr>
              <a:t> büyüklüğü ve DIE arasında bağlantı </a:t>
            </a:r>
            <a:r>
              <a:rPr lang="tr-TR">
                <a:solidFill>
                  <a:srgbClr val="FF0066"/>
                </a:solidFill>
                <a:cs typeface="Times New Roman" pitchFamily="18" charset="0"/>
              </a:rPr>
              <a:t>YOK</a:t>
            </a:r>
            <a:r>
              <a:rPr lang="tr-TR">
                <a:cs typeface="Times New Roman" pitchFamily="18" charset="0"/>
              </a:rPr>
              <a:t> </a:t>
            </a:r>
          </a:p>
          <a:p>
            <a:endParaRPr lang="tr-TR"/>
          </a:p>
        </p:txBody>
      </p:sp>
      <p:sp>
        <p:nvSpPr>
          <p:cNvPr id="2" name="TextBox 1">
            <a:extLst>
              <a:ext uri="{FF2B5EF4-FFF2-40B4-BE49-F238E27FC236}">
                <a16:creationId xmlns:a16="http://schemas.microsoft.com/office/drawing/2014/main" id="{D8658B98-EC7E-5E44-9289-C89945479C01}"/>
              </a:ext>
            </a:extLst>
          </p:cNvPr>
          <p:cNvSpPr txBox="1"/>
          <p:nvPr/>
        </p:nvSpPr>
        <p:spPr>
          <a:xfrm>
            <a:off x="2987824" y="1700808"/>
            <a:ext cx="3168352" cy="523220"/>
          </a:xfrm>
          <a:prstGeom prst="rect">
            <a:avLst/>
          </a:prstGeom>
          <a:solidFill>
            <a:srgbClr val="FF0000"/>
          </a:solidFill>
        </p:spPr>
        <p:txBody>
          <a:bodyPr wrap="square" rtlCol="0">
            <a:spAutoFit/>
          </a:bodyPr>
          <a:lstStyle/>
          <a:p>
            <a:pPr algn="ctr"/>
            <a:r>
              <a:rPr lang="tr-TR" sz="2800">
                <a:effectLst>
                  <a:innerShdw blurRad="63500" dist="50800" dir="10800000">
                    <a:prstClr val="black">
                      <a:alpha val="50000"/>
                    </a:prstClr>
                  </a:innerShdw>
                </a:effectLst>
              </a:rPr>
              <a:t>CONCLUSION</a:t>
            </a:r>
          </a:p>
        </p:txBody>
      </p:sp>
      <p:sp>
        <p:nvSpPr>
          <p:cNvPr id="7" name="2 Başlık">
            <a:extLst>
              <a:ext uri="{FF2B5EF4-FFF2-40B4-BE49-F238E27FC236}">
                <a16:creationId xmlns:a16="http://schemas.microsoft.com/office/drawing/2014/main" id="{2CC41D62-FC56-8741-ABD1-5190200006F9}"/>
              </a:ext>
            </a:extLst>
          </p:cNvPr>
          <p:cNvSpPr>
            <a:spLocks noGrp="1"/>
          </p:cNvSpPr>
          <p:nvPr>
            <p:ph type="title"/>
          </p:nvPr>
        </p:nvSpPr>
        <p:spPr>
          <a:xfrm>
            <a:off x="179512" y="188640"/>
            <a:ext cx="8964488" cy="1411560"/>
          </a:xfrm>
        </p:spPr>
        <p:txBody>
          <a:bodyPr>
            <a:noAutofit/>
          </a:bodyPr>
          <a:lstStyle/>
          <a:p>
            <a:r>
              <a:rPr lang="en-US" sz="3200">
                <a:latin typeface="+mn-lt"/>
                <a:cs typeface="Times New Roman" pitchFamily="18" charset="0"/>
              </a:rPr>
              <a:t>The </a:t>
            </a:r>
            <a:r>
              <a:rPr lang="en-US" sz="3200">
                <a:solidFill>
                  <a:srgbClr val="00FFFF"/>
                </a:solidFill>
                <a:latin typeface="+mn-lt"/>
                <a:cs typeface="Times New Roman" pitchFamily="18" charset="0"/>
              </a:rPr>
              <a:t>Isolated</a:t>
            </a:r>
            <a:r>
              <a:rPr lang="en-US" sz="3200">
                <a:latin typeface="+mn-lt"/>
                <a:cs typeface="Times New Roman" pitchFamily="18" charset="0"/>
              </a:rPr>
              <a:t> Ovarian Endometrioma: </a:t>
            </a:r>
            <a:br>
              <a:rPr lang="en-US" sz="3200">
                <a:latin typeface="+mn-lt"/>
                <a:cs typeface="Times New Roman" pitchFamily="18" charset="0"/>
              </a:rPr>
            </a:br>
            <a:r>
              <a:rPr lang="en-US" sz="3200">
                <a:latin typeface="+mn-lt"/>
                <a:cs typeface="Times New Roman" pitchFamily="18" charset="0"/>
              </a:rPr>
              <a:t>a History between Myth and Reality</a:t>
            </a:r>
            <a:r>
              <a:rPr lang="tr-TR" sz="3200">
                <a:latin typeface="+mn-lt"/>
                <a:cs typeface="Times New Roman" pitchFamily="18" charset="0"/>
              </a:rPr>
              <a:t> ?</a:t>
            </a:r>
            <a:br>
              <a:rPr lang="tr-TR" sz="2800">
                <a:latin typeface="+mn-lt"/>
                <a:cs typeface="Times New Roman" pitchFamily="18" charset="0"/>
              </a:rPr>
            </a:br>
            <a:r>
              <a:rPr lang="tr-TR" sz="2400" err="1">
                <a:solidFill>
                  <a:srgbClr val="00FFFF"/>
                </a:solidFill>
                <a:latin typeface="+mn-lt"/>
                <a:cs typeface="Times New Roman" pitchFamily="18" charset="0"/>
              </a:rPr>
              <a:t>Exacoutos</a:t>
            </a:r>
            <a:r>
              <a:rPr lang="tr-TR" sz="2400">
                <a:solidFill>
                  <a:srgbClr val="00FFFF"/>
                </a:solidFill>
                <a:latin typeface="+mn-lt"/>
                <a:cs typeface="Times New Roman" pitchFamily="18" charset="0"/>
              </a:rPr>
              <a:t>,  </a:t>
            </a:r>
            <a:r>
              <a:rPr lang="tr-TR" sz="2400" i="1">
                <a:solidFill>
                  <a:srgbClr val="00FFFF"/>
                </a:solidFill>
                <a:latin typeface="+mn-lt"/>
                <a:cs typeface="Times New Roman" pitchFamily="18" charset="0"/>
              </a:rPr>
              <a:t>et al, </a:t>
            </a:r>
            <a:r>
              <a:rPr lang="tr-TR" sz="2400">
                <a:solidFill>
                  <a:srgbClr val="00FFFF"/>
                </a:solidFill>
                <a:latin typeface="+mn-lt"/>
                <a:cs typeface="Times New Roman" pitchFamily="18" charset="0"/>
              </a:rPr>
              <a:t>JMIG, 2018 </a:t>
            </a:r>
            <a:endParaRPr lang="tr-TR" sz="2800">
              <a:solidFill>
                <a:srgbClr val="00FFFF"/>
              </a:solidFill>
              <a:latin typeface="+mn-lt"/>
              <a:cs typeface="Times New Roman" pitchFamily="18" charset="0"/>
            </a:endParaRPr>
          </a:p>
        </p:txBody>
      </p:sp>
    </p:spTree>
    <p:extLst>
      <p:ext uri="{BB962C8B-B14F-4D97-AF65-F5344CB8AC3E}">
        <p14:creationId xmlns:p14="http://schemas.microsoft.com/office/powerpoint/2010/main" val="351395630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071688"/>
            <a:ext cx="7772400" cy="2214562"/>
          </a:xfrm>
        </p:spPr>
        <p:txBody>
          <a:bodyPr/>
          <a:lstStyle/>
          <a:p>
            <a:pPr algn="ctr">
              <a:defRPr/>
            </a:pPr>
            <a:r>
              <a:rPr lang="tr-TR" sz="6000"/>
              <a:t>ADENOMYOZIS</a:t>
            </a:r>
            <a:br>
              <a:rPr lang="tr-TR" sz="6000"/>
            </a:br>
            <a:r>
              <a:rPr lang="tr-TR" sz="6000">
                <a:solidFill>
                  <a:srgbClr val="00FFFF"/>
                </a:solidFill>
              </a:rPr>
              <a:t>INFERTILITE</a:t>
            </a:r>
            <a:endParaRPr lang="en-US" sz="6000">
              <a:solidFill>
                <a:srgbClr val="00FFFF"/>
              </a:solidFill>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22263" y="542912"/>
            <a:ext cx="8651875" cy="1028700"/>
          </a:xfrm>
        </p:spPr>
        <p:txBody>
          <a:bodyPr/>
          <a:lstStyle/>
          <a:p>
            <a:r>
              <a:rPr lang="tr-TR" sz="2800"/>
              <a:t>İnfertilite  </a:t>
            </a:r>
          </a:p>
        </p:txBody>
      </p:sp>
      <p:sp>
        <p:nvSpPr>
          <p:cNvPr id="3" name="Content Placeholder 2"/>
          <p:cNvSpPr>
            <a:spLocks noGrp="1"/>
          </p:cNvSpPr>
          <p:nvPr>
            <p:ph idx="1"/>
          </p:nvPr>
        </p:nvSpPr>
        <p:spPr>
          <a:xfrm>
            <a:off x="685800" y="1714488"/>
            <a:ext cx="7772400" cy="4114800"/>
          </a:xfrm>
        </p:spPr>
        <p:txBody>
          <a:bodyPr/>
          <a:lstStyle/>
          <a:p>
            <a:endParaRPr lang="tr-TR"/>
          </a:p>
          <a:p>
            <a:r>
              <a:rPr lang="tr-TR"/>
              <a:t>Adenomyozis ve subfertilite arasındaki nedensel ilişki teyid edilememiştir</a:t>
            </a:r>
          </a:p>
          <a:p>
            <a:endParaRPr lang="tr-TR"/>
          </a:p>
          <a:p>
            <a:r>
              <a:rPr lang="tr-TR"/>
              <a:t>Adenomyozisli kadında subfertilitenin insidansı tanımlanmamıştır</a:t>
            </a:r>
          </a:p>
          <a:p>
            <a:endParaRPr lang="tr-TR"/>
          </a:p>
          <a:p>
            <a:r>
              <a:rPr lang="tr-TR"/>
              <a:t>Endometriozisle yakın birliktelik – olguların </a:t>
            </a:r>
          </a:p>
          <a:p>
            <a:pPr>
              <a:buNone/>
            </a:pPr>
            <a:r>
              <a:rPr lang="tr-TR"/>
              <a:t>% 54-90’ </a:t>
            </a:r>
            <a:r>
              <a:rPr lang="tr-TR" err="1"/>
              <a:t>ında</a:t>
            </a:r>
            <a:r>
              <a:rPr lang="tr-TR"/>
              <a:t> görülebilir</a:t>
            </a:r>
          </a:p>
          <a:p>
            <a:endParaRPr lang="tr-TR"/>
          </a:p>
          <a:p>
            <a:endParaRPr lang="tr-TR"/>
          </a:p>
          <a:p>
            <a:endParaRPr lang="tr-TR"/>
          </a:p>
        </p:txBody>
      </p:sp>
    </p:spTree>
    <p:extLst>
      <p:ext uri="{BB962C8B-B14F-4D97-AF65-F5344CB8AC3E}">
        <p14:creationId xmlns:p14="http://schemas.microsoft.com/office/powerpoint/2010/main" val="1567399538"/>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0" y="857232"/>
            <a:ext cx="9143999" cy="6000768"/>
          </a:xfrm>
        </p:spPr>
        <p:txBody>
          <a:bodyPr/>
          <a:lstStyle/>
          <a:p>
            <a:r>
              <a:rPr lang="en-US" sz="2400" i="1">
                <a:solidFill>
                  <a:srgbClr val="FF0000"/>
                </a:solidFill>
              </a:rPr>
              <a:t>Some </a:t>
            </a:r>
            <a:r>
              <a:rPr lang="en-US" sz="2400" i="1" u="sng">
                <a:solidFill>
                  <a:srgbClr val="FF0000"/>
                </a:solidFill>
              </a:rPr>
              <a:t>observational</a:t>
            </a:r>
            <a:r>
              <a:rPr lang="tr-TR" sz="2400" i="1" u="sng">
                <a:solidFill>
                  <a:srgbClr val="FF0000"/>
                </a:solidFill>
              </a:rPr>
              <a:t> </a:t>
            </a:r>
            <a:r>
              <a:rPr lang="en-US" sz="2400" i="1" u="sng">
                <a:solidFill>
                  <a:srgbClr val="FF0000"/>
                </a:solidFill>
              </a:rPr>
              <a:t>studies </a:t>
            </a:r>
            <a:r>
              <a:rPr lang="en-US" sz="2400" i="1">
                <a:solidFill>
                  <a:srgbClr val="FF0000"/>
                </a:solidFill>
              </a:rPr>
              <a:t>have shown a negative effect on implantation rates and</a:t>
            </a:r>
            <a:r>
              <a:rPr lang="tr-TR" sz="2400" i="1">
                <a:solidFill>
                  <a:srgbClr val="FF0000"/>
                </a:solidFill>
              </a:rPr>
              <a:t> </a:t>
            </a:r>
            <a:r>
              <a:rPr lang="en-US" sz="2400" i="1">
                <a:solidFill>
                  <a:srgbClr val="FF0000"/>
                </a:solidFill>
              </a:rPr>
              <a:t>increase in miscarriage risk </a:t>
            </a:r>
            <a:endParaRPr lang="tr-TR" sz="2400" i="1">
              <a:solidFill>
                <a:srgbClr val="FF0000"/>
              </a:solidFill>
            </a:endParaRPr>
          </a:p>
          <a:p>
            <a:pPr lvl="1" algn="r">
              <a:buFontTx/>
              <a:buNone/>
            </a:pPr>
            <a:r>
              <a:rPr lang="en-US" sz="2400">
                <a:solidFill>
                  <a:srgbClr val="00FFFF"/>
                </a:solidFill>
              </a:rPr>
              <a:t>Kunz et al., 2005; </a:t>
            </a:r>
            <a:r>
              <a:rPr lang="en-US" sz="2400" err="1">
                <a:solidFill>
                  <a:srgbClr val="00FFFF"/>
                </a:solidFill>
              </a:rPr>
              <a:t>Piver</a:t>
            </a:r>
            <a:r>
              <a:rPr lang="en-US" sz="2400">
                <a:solidFill>
                  <a:srgbClr val="00FFFF"/>
                </a:solidFill>
              </a:rPr>
              <a:t>, 2005; </a:t>
            </a:r>
            <a:r>
              <a:rPr lang="en-US" sz="2400" err="1">
                <a:solidFill>
                  <a:srgbClr val="00FFFF"/>
                </a:solidFill>
              </a:rPr>
              <a:t>Maubon</a:t>
            </a:r>
            <a:r>
              <a:rPr lang="tr-TR" sz="2400">
                <a:solidFill>
                  <a:srgbClr val="00FFFF"/>
                </a:solidFill>
              </a:rPr>
              <a:t> </a:t>
            </a:r>
            <a:r>
              <a:rPr lang="en-US" sz="2400">
                <a:solidFill>
                  <a:srgbClr val="00FFFF"/>
                </a:solidFill>
              </a:rPr>
              <a:t>et al., 2010; Martinez-</a:t>
            </a:r>
            <a:r>
              <a:rPr lang="en-US" sz="2400" err="1">
                <a:solidFill>
                  <a:srgbClr val="00FFFF"/>
                </a:solidFill>
              </a:rPr>
              <a:t>Conejero</a:t>
            </a:r>
            <a:r>
              <a:rPr lang="en-US" sz="2400">
                <a:solidFill>
                  <a:srgbClr val="00FFFF"/>
                </a:solidFill>
              </a:rPr>
              <a:t> et al., 2011; </a:t>
            </a:r>
            <a:r>
              <a:rPr lang="en-US" sz="2400" err="1">
                <a:solidFill>
                  <a:srgbClr val="00FFFF"/>
                </a:solidFill>
              </a:rPr>
              <a:t>Tremellen</a:t>
            </a:r>
            <a:r>
              <a:rPr lang="en-US" sz="2400">
                <a:solidFill>
                  <a:srgbClr val="00FFFF"/>
                </a:solidFill>
              </a:rPr>
              <a:t> and Russell,</a:t>
            </a:r>
            <a:r>
              <a:rPr lang="tr-TR" sz="2400">
                <a:solidFill>
                  <a:srgbClr val="00FFFF"/>
                </a:solidFill>
              </a:rPr>
              <a:t> </a:t>
            </a:r>
            <a:r>
              <a:rPr lang="da-DK" sz="2400">
                <a:solidFill>
                  <a:srgbClr val="00FFFF"/>
                </a:solidFill>
              </a:rPr>
              <a:t>2011; Youm et al., 2011; Ballester et al., 2012 </a:t>
            </a:r>
            <a:endParaRPr lang="tr-TR" sz="2400">
              <a:solidFill>
                <a:srgbClr val="00FFFF"/>
              </a:solidFill>
            </a:endParaRPr>
          </a:p>
          <a:p>
            <a:r>
              <a:rPr lang="tr-TR" sz="2400" i="1">
                <a:solidFill>
                  <a:srgbClr val="66FF33"/>
                </a:solidFill>
              </a:rPr>
              <a:t>Ot</a:t>
            </a:r>
            <a:r>
              <a:rPr lang="da-DK" sz="2400" i="1">
                <a:solidFill>
                  <a:srgbClr val="66FF33"/>
                </a:solidFill>
              </a:rPr>
              <a:t>hers</a:t>
            </a:r>
            <a:r>
              <a:rPr lang="tr-TR" sz="2400" i="1">
                <a:solidFill>
                  <a:srgbClr val="66FF33"/>
                </a:solidFill>
              </a:rPr>
              <a:t> </a:t>
            </a:r>
            <a:r>
              <a:rPr lang="en-US" sz="2400" i="1">
                <a:solidFill>
                  <a:srgbClr val="66FF33"/>
                </a:solidFill>
              </a:rPr>
              <a:t>have shown no reproductive deficit at all</a:t>
            </a:r>
            <a:r>
              <a:rPr lang="tr-TR" sz="2400" i="1">
                <a:solidFill>
                  <a:srgbClr val="66FF33"/>
                </a:solidFill>
              </a:rPr>
              <a:t>!!!</a:t>
            </a:r>
          </a:p>
          <a:p>
            <a:pPr lvl="1" algn="r">
              <a:buFontTx/>
              <a:buNone/>
            </a:pPr>
            <a:r>
              <a:rPr lang="en-US" sz="2400"/>
              <a:t> </a:t>
            </a:r>
            <a:r>
              <a:rPr lang="en-US" sz="2400" err="1">
                <a:solidFill>
                  <a:srgbClr val="00FFFF"/>
                </a:solidFill>
              </a:rPr>
              <a:t>Camargo</a:t>
            </a:r>
            <a:r>
              <a:rPr lang="en-US" sz="2400">
                <a:solidFill>
                  <a:srgbClr val="00FFFF"/>
                </a:solidFill>
              </a:rPr>
              <a:t> et al., 2001;</a:t>
            </a:r>
            <a:r>
              <a:rPr lang="tr-TR" sz="2400">
                <a:solidFill>
                  <a:srgbClr val="00FFFF"/>
                </a:solidFill>
              </a:rPr>
              <a:t> </a:t>
            </a:r>
            <a:r>
              <a:rPr lang="en-US" sz="2400">
                <a:solidFill>
                  <a:srgbClr val="00FFFF"/>
                </a:solidFill>
              </a:rPr>
              <a:t>Shimizu et al., 2002; </a:t>
            </a:r>
            <a:r>
              <a:rPr lang="en-US" sz="2400" err="1">
                <a:solidFill>
                  <a:srgbClr val="00FFFF"/>
                </a:solidFill>
              </a:rPr>
              <a:t>Mijatovic</a:t>
            </a:r>
            <a:r>
              <a:rPr lang="en-US" sz="2400">
                <a:solidFill>
                  <a:srgbClr val="00FFFF"/>
                </a:solidFill>
              </a:rPr>
              <a:t> et al., 2010; Costello et al., 2011 </a:t>
            </a:r>
            <a:endParaRPr lang="tr-TR" sz="2400">
              <a:solidFill>
                <a:srgbClr val="00FFFF"/>
              </a:solidFill>
            </a:endParaRPr>
          </a:p>
          <a:p>
            <a:r>
              <a:rPr lang="en-US" sz="2400" i="1">
                <a:solidFill>
                  <a:schemeClr val="tx2"/>
                </a:solidFill>
              </a:rPr>
              <a:t>A</a:t>
            </a:r>
            <a:r>
              <a:rPr lang="tr-TR" sz="2400" i="1">
                <a:solidFill>
                  <a:schemeClr val="tx2"/>
                </a:solidFill>
              </a:rPr>
              <a:t> </a:t>
            </a:r>
            <a:r>
              <a:rPr lang="en-US" sz="2400" i="1">
                <a:solidFill>
                  <a:schemeClr val="tx2"/>
                </a:solidFill>
              </a:rPr>
              <a:t>recent systematic review </a:t>
            </a:r>
            <a:r>
              <a:rPr lang="tr-TR" sz="2400" i="1">
                <a:solidFill>
                  <a:schemeClr val="tx2"/>
                </a:solidFill>
              </a:rPr>
              <a:t>has </a:t>
            </a:r>
            <a:r>
              <a:rPr lang="tr-TR" sz="2400" i="1" err="1">
                <a:solidFill>
                  <a:schemeClr val="tx2"/>
                </a:solidFill>
              </a:rPr>
              <a:t>revealed</a:t>
            </a:r>
            <a:r>
              <a:rPr lang="en-US" sz="2400" i="1">
                <a:solidFill>
                  <a:schemeClr val="tx2"/>
                </a:solidFill>
              </a:rPr>
              <a:t> that further studies </a:t>
            </a:r>
            <a:r>
              <a:rPr lang="en-US" sz="2400" i="1" u="sng">
                <a:solidFill>
                  <a:schemeClr val="tx2"/>
                </a:solidFill>
              </a:rPr>
              <a:t>are still</a:t>
            </a:r>
            <a:r>
              <a:rPr lang="tr-TR" sz="2400" i="1" u="sng">
                <a:solidFill>
                  <a:schemeClr val="tx2"/>
                </a:solidFill>
              </a:rPr>
              <a:t> </a:t>
            </a:r>
            <a:r>
              <a:rPr lang="en-US" sz="2400" i="1" u="sng">
                <a:solidFill>
                  <a:schemeClr val="tx2"/>
                </a:solidFill>
              </a:rPr>
              <a:t>required </a:t>
            </a:r>
            <a:r>
              <a:rPr lang="en-US" sz="2400" i="1">
                <a:solidFill>
                  <a:schemeClr val="tx2"/>
                </a:solidFill>
              </a:rPr>
              <a:t>to determine the true impact of </a:t>
            </a:r>
            <a:r>
              <a:rPr lang="en-US" sz="2400" i="1" err="1">
                <a:solidFill>
                  <a:schemeClr val="tx2"/>
                </a:solidFill>
              </a:rPr>
              <a:t>adenomyosis</a:t>
            </a:r>
            <a:r>
              <a:rPr lang="en-US" sz="2400" i="1">
                <a:solidFill>
                  <a:schemeClr val="tx2"/>
                </a:solidFill>
              </a:rPr>
              <a:t> on IVF</a:t>
            </a:r>
            <a:r>
              <a:rPr lang="tr-TR" sz="2400" i="1">
                <a:solidFill>
                  <a:schemeClr val="tx2"/>
                </a:solidFill>
              </a:rPr>
              <a:t> </a:t>
            </a:r>
            <a:r>
              <a:rPr lang="en-US" sz="2400" i="1">
                <a:solidFill>
                  <a:schemeClr val="tx2"/>
                </a:solidFill>
              </a:rPr>
              <a:t>success rates</a:t>
            </a:r>
            <a:r>
              <a:rPr lang="tr-TR" sz="2000">
                <a:solidFill>
                  <a:srgbClr val="00FFFF"/>
                </a:solidFill>
              </a:rPr>
              <a:t>	</a:t>
            </a:r>
            <a:r>
              <a:rPr lang="en-US" sz="2400" b="0" err="1">
                <a:solidFill>
                  <a:srgbClr val="00FFFF"/>
                </a:solidFill>
                <a:latin typeface="Times New Roman" pitchFamily="18" charset="0"/>
                <a:cs typeface="Times New Roman" pitchFamily="18" charset="0"/>
              </a:rPr>
              <a:t>Maheshwari</a:t>
            </a:r>
            <a:r>
              <a:rPr lang="en-US" sz="2400" b="0">
                <a:solidFill>
                  <a:srgbClr val="00FFFF"/>
                </a:solidFill>
                <a:latin typeface="Times New Roman" pitchFamily="18" charset="0"/>
                <a:cs typeface="Times New Roman" pitchFamily="18" charset="0"/>
              </a:rPr>
              <a:t> et al., 2012</a:t>
            </a:r>
            <a:endParaRPr lang="tr-TR" sz="2400" b="0">
              <a:solidFill>
                <a:srgbClr val="00FFFF"/>
              </a:solidFill>
              <a:latin typeface="Times New Roman" pitchFamily="18" charset="0"/>
              <a:cs typeface="Times New Roman" pitchFamily="18" charset="0"/>
            </a:endParaRPr>
          </a:p>
          <a:p>
            <a:endParaRPr lang="tr-TR" sz="2400" i="1">
              <a:solidFill>
                <a:srgbClr val="00FF00"/>
              </a:solidFill>
            </a:endParaRPr>
          </a:p>
          <a:p>
            <a:r>
              <a:rPr lang="en-US" sz="2400" i="1">
                <a:solidFill>
                  <a:srgbClr val="00FF00"/>
                </a:solidFill>
              </a:rPr>
              <a:t>A</a:t>
            </a:r>
            <a:r>
              <a:rPr lang="tr-TR" sz="2400" i="1">
                <a:solidFill>
                  <a:srgbClr val="00FF00"/>
                </a:solidFill>
              </a:rPr>
              <a:t> </a:t>
            </a:r>
            <a:r>
              <a:rPr lang="en-US" sz="2400" i="1">
                <a:solidFill>
                  <a:srgbClr val="00FF00"/>
                </a:solidFill>
              </a:rPr>
              <a:t>recent</a:t>
            </a:r>
            <a:r>
              <a:rPr lang="tr-TR" sz="2400" i="1">
                <a:solidFill>
                  <a:srgbClr val="00FF00"/>
                </a:solidFill>
              </a:rPr>
              <a:t> meta-</a:t>
            </a:r>
            <a:r>
              <a:rPr lang="tr-TR" sz="2400" i="1" err="1">
                <a:solidFill>
                  <a:srgbClr val="00FF00"/>
                </a:solidFill>
              </a:rPr>
              <a:t>analysis</a:t>
            </a:r>
            <a:r>
              <a:rPr lang="tr-TR" sz="2400" i="1">
                <a:solidFill>
                  <a:srgbClr val="00FF00"/>
                </a:solidFill>
              </a:rPr>
              <a:t> has </a:t>
            </a:r>
            <a:r>
              <a:rPr lang="tr-TR" sz="2400" i="1" err="1">
                <a:solidFill>
                  <a:srgbClr val="00FF00"/>
                </a:solidFill>
              </a:rPr>
              <a:t>shown</a:t>
            </a:r>
            <a:r>
              <a:rPr lang="tr-TR" sz="2400" i="1">
                <a:solidFill>
                  <a:srgbClr val="00FF00"/>
                </a:solidFill>
              </a:rPr>
              <a:t> </a:t>
            </a:r>
            <a:r>
              <a:rPr lang="tr-TR" sz="2400" i="1" err="1">
                <a:solidFill>
                  <a:srgbClr val="00FF00"/>
                </a:solidFill>
              </a:rPr>
              <a:t>that</a:t>
            </a:r>
            <a:r>
              <a:rPr lang="tr-TR" sz="2400" i="1">
                <a:solidFill>
                  <a:srgbClr val="00FF00"/>
                </a:solidFill>
              </a:rPr>
              <a:t> </a:t>
            </a:r>
            <a:r>
              <a:rPr lang="tr-TR" sz="2400" i="1">
                <a:solidFill>
                  <a:srgbClr val="FFC000"/>
                </a:solidFill>
              </a:rPr>
              <a:t>s</a:t>
            </a:r>
            <a:r>
              <a:rPr lang="en-US" sz="2400" i="1" err="1">
                <a:solidFill>
                  <a:srgbClr val="FFC000"/>
                </a:solidFill>
              </a:rPr>
              <a:t>creening</a:t>
            </a:r>
            <a:r>
              <a:rPr lang="en-US" sz="2400" i="1">
                <a:solidFill>
                  <a:srgbClr val="FFC000"/>
                </a:solidFill>
              </a:rPr>
              <a:t> </a:t>
            </a:r>
            <a:r>
              <a:rPr lang="tr-TR" sz="2400" i="1">
                <a:solidFill>
                  <a:srgbClr val="FFC000"/>
                </a:solidFill>
              </a:rPr>
              <a:t> </a:t>
            </a:r>
            <a:r>
              <a:rPr lang="en-US" sz="2400" i="1">
                <a:solidFill>
                  <a:srgbClr val="FFC000"/>
                </a:solidFill>
              </a:rPr>
              <a:t>for</a:t>
            </a:r>
            <a:r>
              <a:rPr lang="tr-TR" sz="2400" i="1">
                <a:solidFill>
                  <a:srgbClr val="FFC000"/>
                </a:solidFill>
              </a:rPr>
              <a:t> </a:t>
            </a:r>
            <a:r>
              <a:rPr lang="en-US" sz="2400" i="1" err="1">
                <a:solidFill>
                  <a:srgbClr val="FFC000"/>
                </a:solidFill>
              </a:rPr>
              <a:t>adenomyosis</a:t>
            </a:r>
            <a:r>
              <a:rPr lang="en-US" sz="2400" i="1">
                <a:solidFill>
                  <a:srgbClr val="FFC000"/>
                </a:solidFill>
              </a:rPr>
              <a:t> </a:t>
            </a:r>
            <a:r>
              <a:rPr lang="en-US" sz="2400" i="1"/>
              <a:t>before assisted reproductive procedures </a:t>
            </a:r>
            <a:r>
              <a:rPr lang="en-US" sz="2400" i="1" u="sng">
                <a:solidFill>
                  <a:srgbClr val="FF9900"/>
                </a:solidFill>
              </a:rPr>
              <a:t>should be encouraged</a:t>
            </a:r>
            <a:r>
              <a:rPr lang="en-US" sz="2400" i="1">
                <a:solidFill>
                  <a:srgbClr val="FF9900"/>
                </a:solidFill>
              </a:rPr>
              <a:t>. </a:t>
            </a:r>
            <a:r>
              <a:rPr lang="tr-TR" sz="2400">
                <a:solidFill>
                  <a:srgbClr val="FF9900"/>
                </a:solidFill>
              </a:rPr>
              <a:t>			</a:t>
            </a:r>
            <a:r>
              <a:rPr lang="tr-TR" sz="2400" b="0" err="1">
                <a:solidFill>
                  <a:srgbClr val="00FFFF"/>
                </a:solidFill>
                <a:latin typeface="Times New Roman" pitchFamily="18" charset="0"/>
                <a:cs typeface="Times New Roman" pitchFamily="18" charset="0"/>
              </a:rPr>
              <a:t>Vercellini</a:t>
            </a:r>
            <a:r>
              <a:rPr lang="en-US" sz="2400" b="0">
                <a:solidFill>
                  <a:srgbClr val="00FFFF"/>
                </a:solidFill>
                <a:latin typeface="Times New Roman" pitchFamily="18" charset="0"/>
                <a:cs typeface="Times New Roman" pitchFamily="18" charset="0"/>
              </a:rPr>
              <a:t> et al., 201</a:t>
            </a:r>
            <a:r>
              <a:rPr lang="tr-TR" sz="2400" b="0">
                <a:solidFill>
                  <a:srgbClr val="00FFFF"/>
                </a:solidFill>
                <a:latin typeface="Times New Roman" pitchFamily="18" charset="0"/>
                <a:cs typeface="Times New Roman" pitchFamily="18" charset="0"/>
              </a:rPr>
              <a:t>4</a:t>
            </a:r>
            <a:endParaRPr lang="tr-TR" sz="2000" b="0">
              <a:solidFill>
                <a:srgbClr val="00FFFF"/>
              </a:solidFill>
              <a:latin typeface="Times New Roman" pitchFamily="18" charset="0"/>
              <a:cs typeface="Times New Roman" pitchFamily="18" charset="0"/>
            </a:endParaRPr>
          </a:p>
          <a:p>
            <a:endParaRPr lang="tr-TR" sz="2400" b="0">
              <a:solidFill>
                <a:srgbClr val="00FFFF"/>
              </a:solidFill>
              <a:latin typeface="Times New Roman" pitchFamily="18" charset="0"/>
              <a:cs typeface="Times New Roman" pitchFamily="18" charset="0"/>
            </a:endParaRPr>
          </a:p>
          <a:p>
            <a:endParaRPr lang="en-US" sz="2400" b="0">
              <a:solidFill>
                <a:srgbClr val="00FFFF"/>
              </a:solidFill>
              <a:latin typeface="Times New Roman" pitchFamily="18" charset="0"/>
              <a:cs typeface="Times New Roman" pitchFamily="18" charset="0"/>
            </a:endParaRPr>
          </a:p>
        </p:txBody>
      </p:sp>
      <p:sp>
        <p:nvSpPr>
          <p:cNvPr id="43011" name="Title 1"/>
          <p:cNvSpPr>
            <a:spLocks noGrp="1"/>
          </p:cNvSpPr>
          <p:nvPr>
            <p:ph type="title"/>
          </p:nvPr>
        </p:nvSpPr>
        <p:spPr>
          <a:xfrm>
            <a:off x="0" y="-24"/>
            <a:ext cx="9143999" cy="857271"/>
          </a:xfrm>
        </p:spPr>
        <p:txBody>
          <a:bodyPr/>
          <a:lstStyle/>
          <a:p>
            <a:r>
              <a:rPr lang="tr-TR"/>
              <a:t>ADENOMYOSIS - </a:t>
            </a:r>
            <a:r>
              <a:rPr lang="tr-TR">
                <a:solidFill>
                  <a:srgbClr val="00FFFF"/>
                </a:solidFill>
              </a:rPr>
              <a:t>INFERTILITY - ART</a:t>
            </a:r>
            <a:endParaRPr lang="en-US">
              <a:solidFill>
                <a:srgbClr val="00FFFF"/>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285752" y="253536"/>
            <a:ext cx="9501222" cy="583176"/>
          </a:xfrm>
        </p:spPr>
        <p:txBody>
          <a:bodyPr rIns="91440">
            <a:normAutofit fontScale="90000"/>
            <a:scene3d>
              <a:camera prst="orthographicFront"/>
              <a:lightRig rig="soft" dir="t">
                <a:rot lat="0" lon="0" rev="2400000"/>
              </a:lightRig>
            </a:scene3d>
            <a:sp3d>
              <a:bevelT w="19050" h="12700"/>
            </a:sp3d>
          </a:bodyPr>
          <a:lstStyle/>
          <a:p>
            <a:pPr marL="54864" eaLnBrk="1" fontAlgn="auto" hangingPunct="1">
              <a:spcAft>
                <a:spcPts val="0"/>
              </a:spcAft>
              <a:defRPr/>
            </a:pPr>
            <a:r>
              <a:rPr lang="tr-TR" sz="4400" i="1">
                <a:solidFill>
                  <a:srgbClr val="FFFF00"/>
                </a:solidFill>
                <a:effectLst>
                  <a:outerShdw blurRad="38100" dist="25500" dir="5400000" algn="tl" rotWithShape="0">
                    <a:srgbClr val="000000">
                      <a:satMod val="180000"/>
                      <a:alpha val="75000"/>
                    </a:srgbClr>
                  </a:outerShdw>
                </a:effectLst>
              </a:rPr>
              <a:t>‘</a:t>
            </a:r>
            <a:r>
              <a:rPr lang="tr-TR" sz="4400" i="1" err="1">
                <a:solidFill>
                  <a:srgbClr val="FFFF00"/>
                </a:solidFill>
                <a:effectLst>
                  <a:outerShdw blurRad="38100" dist="25500" dir="5400000" algn="tl" rotWithShape="0">
                    <a:srgbClr val="000000">
                      <a:satMod val="180000"/>
                      <a:alpha val="75000"/>
                    </a:srgbClr>
                  </a:outerShdw>
                </a:effectLst>
              </a:rPr>
              <a:t>Junctional</a:t>
            </a:r>
            <a:r>
              <a:rPr lang="tr-TR" sz="4400" i="1">
                <a:solidFill>
                  <a:srgbClr val="FFFF00"/>
                </a:solidFill>
                <a:effectLst>
                  <a:outerShdw blurRad="38100" dist="25500" dir="5400000" algn="tl" rotWithShape="0">
                    <a:srgbClr val="000000">
                      <a:satMod val="180000"/>
                      <a:alpha val="75000"/>
                    </a:srgbClr>
                  </a:outerShdw>
                </a:effectLst>
              </a:rPr>
              <a:t> </a:t>
            </a:r>
            <a:r>
              <a:rPr lang="tr-TR" sz="4400" i="1" err="1">
                <a:solidFill>
                  <a:srgbClr val="FFFF00"/>
                </a:solidFill>
                <a:effectLst>
                  <a:outerShdw blurRad="38100" dist="25500" dir="5400000" algn="tl" rotWithShape="0">
                    <a:srgbClr val="000000">
                      <a:satMod val="180000"/>
                      <a:alpha val="75000"/>
                    </a:srgbClr>
                  </a:outerShdw>
                </a:effectLst>
              </a:rPr>
              <a:t>Zone</a:t>
            </a:r>
            <a:r>
              <a:rPr lang="tr-TR" sz="4400" i="1">
                <a:solidFill>
                  <a:srgbClr val="FFFF00"/>
                </a:solidFill>
                <a:effectLst>
                  <a:outerShdw blurRad="38100" dist="25500" dir="5400000" algn="tl" rotWithShape="0">
                    <a:srgbClr val="000000">
                      <a:satMod val="180000"/>
                      <a:alpha val="75000"/>
                    </a:srgbClr>
                  </a:outerShdw>
                </a:effectLst>
              </a:rPr>
              <a:t> </a:t>
            </a:r>
            <a:r>
              <a:rPr lang="tr-TR" sz="2800" i="1">
                <a:solidFill>
                  <a:srgbClr val="FFFF00"/>
                </a:solidFill>
                <a:effectLst>
                  <a:outerShdw blurRad="38100" dist="25500" dir="5400000" algn="tl" rotWithShape="0">
                    <a:srgbClr val="000000">
                      <a:satMod val="180000"/>
                      <a:alpha val="75000"/>
                    </a:srgbClr>
                  </a:outerShdw>
                </a:effectLst>
              </a:rPr>
              <a:t>(</a:t>
            </a:r>
            <a:r>
              <a:rPr lang="tr-TR" sz="2800" i="1" err="1">
                <a:solidFill>
                  <a:srgbClr val="FFFF00"/>
                </a:solidFill>
                <a:effectLst>
                  <a:outerShdw blurRad="38100" dist="25500" dir="5400000" algn="tl" rotWithShape="0">
                    <a:srgbClr val="000000">
                      <a:satMod val="180000"/>
                      <a:alpha val="75000"/>
                    </a:srgbClr>
                  </a:outerShdw>
                </a:effectLst>
              </a:rPr>
              <a:t>inner</a:t>
            </a:r>
            <a:r>
              <a:rPr lang="tr-TR" sz="2800" i="1">
                <a:solidFill>
                  <a:srgbClr val="FFFF00"/>
                </a:solidFill>
                <a:effectLst>
                  <a:outerShdw blurRad="38100" dist="25500" dir="5400000" algn="tl" rotWithShape="0">
                    <a:srgbClr val="000000">
                      <a:satMod val="180000"/>
                      <a:alpha val="75000"/>
                    </a:srgbClr>
                  </a:outerShdw>
                </a:effectLst>
              </a:rPr>
              <a:t> </a:t>
            </a:r>
            <a:r>
              <a:rPr lang="tr-TR" sz="2800" i="1" err="1">
                <a:solidFill>
                  <a:srgbClr val="FFFF00"/>
                </a:solidFill>
                <a:effectLst>
                  <a:outerShdw blurRad="38100" dist="25500" dir="5400000" algn="tl" rotWithShape="0">
                    <a:srgbClr val="000000">
                      <a:satMod val="180000"/>
                      <a:alpha val="75000"/>
                    </a:srgbClr>
                  </a:outerShdw>
                </a:effectLst>
              </a:rPr>
              <a:t>myometrium</a:t>
            </a:r>
            <a:r>
              <a:rPr lang="tr-TR" sz="2800" i="1">
                <a:solidFill>
                  <a:srgbClr val="FFFF00"/>
                </a:solidFill>
                <a:effectLst>
                  <a:outerShdw blurRad="38100" dist="25500" dir="5400000" algn="tl" rotWithShape="0">
                    <a:srgbClr val="000000">
                      <a:satMod val="180000"/>
                      <a:alpha val="75000"/>
                    </a:srgbClr>
                  </a:outerShdw>
                </a:effectLst>
              </a:rPr>
              <a:t>)</a:t>
            </a:r>
            <a:r>
              <a:rPr lang="tr-TR" sz="4400" i="1">
                <a:solidFill>
                  <a:srgbClr val="FFFF00"/>
                </a:solidFill>
                <a:effectLst>
                  <a:outerShdw blurRad="38100" dist="25500" dir="5400000" algn="tl" rotWithShape="0">
                    <a:srgbClr val="000000">
                      <a:satMod val="180000"/>
                      <a:alpha val="75000"/>
                    </a:srgbClr>
                  </a:outerShdw>
                </a:effectLst>
              </a:rPr>
              <a:t>’ </a:t>
            </a:r>
            <a:r>
              <a:rPr lang="tr-TR" sz="4400" err="1">
                <a:solidFill>
                  <a:srgbClr val="FFFF00"/>
                </a:solidFill>
                <a:effectLst>
                  <a:outerShdw blurRad="38100" dist="25500" dir="5400000" algn="tl" rotWithShape="0">
                    <a:srgbClr val="000000">
                      <a:satMod val="180000"/>
                      <a:alpha val="75000"/>
                    </a:srgbClr>
                  </a:outerShdw>
                </a:effectLst>
              </a:rPr>
              <a:t>Defekti</a:t>
            </a:r>
            <a:endParaRPr lang="tr-TR" sz="4600">
              <a:solidFill>
                <a:srgbClr val="FFFF00"/>
              </a:solidFill>
              <a:effectLst>
                <a:outerShdw blurRad="38100" dist="25500" dir="5400000" algn="tl" rotWithShape="0">
                  <a:srgbClr val="000000">
                    <a:satMod val="180000"/>
                    <a:alpha val="75000"/>
                  </a:srgbClr>
                </a:outerShdw>
              </a:effectLst>
            </a:endParaRPr>
          </a:p>
        </p:txBody>
      </p:sp>
      <p:sp>
        <p:nvSpPr>
          <p:cNvPr id="46083" name="2 İçerik Yer Tutucusu"/>
          <p:cNvSpPr>
            <a:spLocks noGrp="1"/>
          </p:cNvSpPr>
          <p:nvPr>
            <p:ph idx="4294967295"/>
          </p:nvPr>
        </p:nvSpPr>
        <p:spPr>
          <a:xfrm>
            <a:off x="0" y="765199"/>
            <a:ext cx="9144000" cy="6021387"/>
          </a:xfrm>
        </p:spPr>
        <p:txBody>
          <a:bodyPr lIns="91440" tIns="45720"/>
          <a:lstStyle/>
          <a:p>
            <a:pPr marL="0" indent="0" eaLnBrk="1" hangingPunct="1">
              <a:lnSpc>
                <a:spcPct val="150000"/>
              </a:lnSpc>
              <a:buFontTx/>
              <a:buNone/>
            </a:pPr>
            <a:r>
              <a:rPr lang="tr-TR" sz="2400">
                <a:solidFill>
                  <a:srgbClr val="00FFFF"/>
                </a:solidFill>
              </a:rPr>
              <a:t> *</a:t>
            </a:r>
            <a:r>
              <a:rPr lang="tr-TR" sz="2400" err="1">
                <a:solidFill>
                  <a:srgbClr val="00FFFF"/>
                </a:solidFill>
              </a:rPr>
              <a:t>Uterin</a:t>
            </a:r>
            <a:r>
              <a:rPr lang="tr-TR" sz="2400">
                <a:solidFill>
                  <a:srgbClr val="00FFFF"/>
                </a:solidFill>
              </a:rPr>
              <a:t> </a:t>
            </a:r>
            <a:r>
              <a:rPr lang="tr-TR" sz="2400" err="1">
                <a:solidFill>
                  <a:srgbClr val="00FFFF"/>
                </a:solidFill>
              </a:rPr>
              <a:t>peristaltik</a:t>
            </a:r>
            <a:r>
              <a:rPr lang="tr-TR" sz="2400">
                <a:solidFill>
                  <a:srgbClr val="00FFFF"/>
                </a:solidFill>
              </a:rPr>
              <a:t> aktiviteyi yönetir </a:t>
            </a:r>
          </a:p>
          <a:p>
            <a:pPr marL="0" indent="0" eaLnBrk="1" hangingPunct="1">
              <a:lnSpc>
                <a:spcPct val="150000"/>
              </a:lnSpc>
              <a:buFontTx/>
              <a:buNone/>
            </a:pPr>
            <a:r>
              <a:rPr lang="tr-TR" sz="2400">
                <a:solidFill>
                  <a:srgbClr val="00FFFF"/>
                </a:solidFill>
              </a:rPr>
              <a:t>  Sperm transportu,  </a:t>
            </a:r>
            <a:r>
              <a:rPr lang="tr-TR" sz="2400" err="1">
                <a:solidFill>
                  <a:srgbClr val="00FFFF"/>
                </a:solidFill>
              </a:rPr>
              <a:t>implantasyon</a:t>
            </a:r>
            <a:r>
              <a:rPr lang="tr-TR" sz="2400">
                <a:solidFill>
                  <a:srgbClr val="00FFFF"/>
                </a:solidFill>
              </a:rPr>
              <a:t>  ve </a:t>
            </a:r>
            <a:r>
              <a:rPr lang="tr-TR" sz="2400" err="1">
                <a:solidFill>
                  <a:srgbClr val="00FFFF"/>
                </a:solidFill>
              </a:rPr>
              <a:t>menstruasyonda</a:t>
            </a:r>
            <a:r>
              <a:rPr lang="tr-TR" sz="2400">
                <a:solidFill>
                  <a:srgbClr val="00FFFF"/>
                </a:solidFill>
              </a:rPr>
              <a:t> rol oynar</a:t>
            </a:r>
          </a:p>
          <a:p>
            <a:pPr marL="0" indent="0" eaLnBrk="1" hangingPunct="1">
              <a:lnSpc>
                <a:spcPct val="150000"/>
              </a:lnSpc>
              <a:buFontTx/>
              <a:buNone/>
            </a:pPr>
            <a:endParaRPr lang="tr-TR" sz="2400">
              <a:solidFill>
                <a:srgbClr val="00FFFF"/>
              </a:solidFill>
            </a:endParaRPr>
          </a:p>
          <a:p>
            <a:pPr marL="0" indent="0" eaLnBrk="1" hangingPunct="1">
              <a:lnSpc>
                <a:spcPct val="150000"/>
              </a:lnSpc>
              <a:buFontTx/>
              <a:buNone/>
            </a:pPr>
            <a:endParaRPr lang="tr-TR" sz="2400">
              <a:solidFill>
                <a:srgbClr val="00FFFF"/>
              </a:solidFill>
            </a:endParaRPr>
          </a:p>
          <a:p>
            <a:pPr marL="0" indent="0" eaLnBrk="1" hangingPunct="1">
              <a:lnSpc>
                <a:spcPct val="150000"/>
              </a:lnSpc>
              <a:buFontTx/>
              <a:buNone/>
            </a:pPr>
            <a:endParaRPr lang="tr-TR" sz="2400">
              <a:solidFill>
                <a:srgbClr val="00FFFF"/>
              </a:solidFill>
            </a:endParaRPr>
          </a:p>
          <a:p>
            <a:pPr marL="0" indent="0" eaLnBrk="1" hangingPunct="1">
              <a:lnSpc>
                <a:spcPct val="150000"/>
              </a:lnSpc>
              <a:buFontTx/>
              <a:buNone/>
            </a:pPr>
            <a:r>
              <a:rPr lang="tr-TR" sz="2400">
                <a:solidFill>
                  <a:srgbClr val="00FFFF"/>
                </a:solidFill>
              </a:rPr>
              <a:t>*</a:t>
            </a:r>
            <a:r>
              <a:rPr lang="tr-TR" sz="2400" err="1">
                <a:solidFill>
                  <a:srgbClr val="00FFFF"/>
                </a:solidFill>
              </a:rPr>
              <a:t>Nidasyon</a:t>
            </a:r>
            <a:r>
              <a:rPr lang="tr-TR" sz="2400">
                <a:solidFill>
                  <a:srgbClr val="00FFFF"/>
                </a:solidFill>
              </a:rPr>
              <a:t> ve </a:t>
            </a:r>
            <a:r>
              <a:rPr lang="tr-TR" sz="2400" err="1">
                <a:solidFill>
                  <a:srgbClr val="00FFFF"/>
                </a:solidFill>
              </a:rPr>
              <a:t>plasentasyonda</a:t>
            </a:r>
            <a:r>
              <a:rPr lang="tr-TR" sz="2400">
                <a:solidFill>
                  <a:srgbClr val="00FFFF"/>
                </a:solidFill>
              </a:rPr>
              <a:t> önemli</a:t>
            </a:r>
            <a:r>
              <a:rPr lang="tr-TR" sz="2400">
                <a:solidFill>
                  <a:srgbClr val="00FFFF"/>
                </a:solidFill>
                <a:sym typeface="Symbol" pitchFamily="18" charset="2"/>
              </a:rPr>
              <a:t>  </a:t>
            </a:r>
            <a:r>
              <a:rPr lang="tr-TR" sz="2400" err="1">
                <a:solidFill>
                  <a:srgbClr val="00FFFF"/>
                </a:solidFill>
                <a:sym typeface="Symbol" pitchFamily="18" charset="2"/>
              </a:rPr>
              <a:t>preeklampsi</a:t>
            </a:r>
            <a:r>
              <a:rPr lang="tr-TR" sz="2400">
                <a:solidFill>
                  <a:srgbClr val="00FFFF"/>
                </a:solidFill>
                <a:sym typeface="Symbol" pitchFamily="18" charset="2"/>
              </a:rPr>
              <a:t> , RPL , </a:t>
            </a:r>
            <a:r>
              <a:rPr lang="tr-TR" sz="2400" err="1">
                <a:solidFill>
                  <a:srgbClr val="00FFFF"/>
                </a:solidFill>
                <a:sym typeface="Symbol" pitchFamily="18" charset="2"/>
              </a:rPr>
              <a:t>preterm</a:t>
            </a:r>
            <a:r>
              <a:rPr lang="tr-TR" sz="2400">
                <a:solidFill>
                  <a:srgbClr val="00FFFF"/>
                </a:solidFill>
                <a:sym typeface="Symbol" pitchFamily="18" charset="2"/>
              </a:rPr>
              <a:t> doğum ,</a:t>
            </a:r>
            <a:endParaRPr lang="tr-TR" sz="2400">
              <a:solidFill>
                <a:srgbClr val="00FFFF"/>
              </a:solidFill>
            </a:endParaRPr>
          </a:p>
          <a:p>
            <a:pPr marL="0" indent="0" eaLnBrk="1" hangingPunct="1">
              <a:lnSpc>
                <a:spcPct val="150000"/>
              </a:lnSpc>
              <a:buFontTx/>
              <a:buNone/>
            </a:pPr>
            <a:endParaRPr lang="tr-TR" sz="2000">
              <a:solidFill>
                <a:srgbClr val="00FFFF"/>
              </a:solidFill>
            </a:endParaRPr>
          </a:p>
        </p:txBody>
      </p:sp>
      <p:pic>
        <p:nvPicPr>
          <p:cNvPr id="46084" name="Picture 8"/>
          <p:cNvPicPr>
            <a:picLocks noChangeAspect="1" noChangeArrowheads="1"/>
          </p:cNvPicPr>
          <p:nvPr/>
        </p:nvPicPr>
        <p:blipFill>
          <a:blip r:embed="rId3" cstate="print"/>
          <a:srcRect l="6104" t="22440" r="4346" b="13477"/>
          <a:stretch>
            <a:fillRect/>
          </a:stretch>
        </p:blipFill>
        <p:spPr bwMode="auto">
          <a:xfrm>
            <a:off x="131763" y="2517775"/>
            <a:ext cx="5232400" cy="2054225"/>
          </a:xfrm>
          <a:prstGeom prst="rect">
            <a:avLst/>
          </a:prstGeom>
          <a:noFill/>
          <a:ln w="9525">
            <a:noFill/>
            <a:miter lim="800000"/>
            <a:headEnd/>
            <a:tailEnd/>
          </a:ln>
        </p:spPr>
      </p:pic>
      <p:pic>
        <p:nvPicPr>
          <p:cNvPr id="46085" name="Picture 2"/>
          <p:cNvPicPr>
            <a:picLocks noChangeAspect="1" noChangeArrowheads="1"/>
          </p:cNvPicPr>
          <p:nvPr/>
        </p:nvPicPr>
        <p:blipFill>
          <a:blip r:embed="rId4" cstate="print"/>
          <a:srcRect/>
          <a:stretch>
            <a:fillRect/>
          </a:stretch>
        </p:blipFill>
        <p:spPr bwMode="auto">
          <a:xfrm>
            <a:off x="6227763" y="2589213"/>
            <a:ext cx="1744662" cy="2054225"/>
          </a:xfrm>
          <a:prstGeom prst="rect">
            <a:avLst/>
          </a:prstGeom>
          <a:noFill/>
          <a:ln w="9525">
            <a:noFill/>
            <a:miter lim="800000"/>
            <a:headEnd/>
            <a:tailEnd/>
          </a:ln>
        </p:spPr>
      </p:pic>
      <p:pic>
        <p:nvPicPr>
          <p:cNvPr id="46086" name="Picture 2"/>
          <p:cNvPicPr>
            <a:picLocks noChangeAspect="1" noChangeArrowheads="1"/>
          </p:cNvPicPr>
          <p:nvPr/>
        </p:nvPicPr>
        <p:blipFill>
          <a:blip r:embed="rId5" cstate="print"/>
          <a:srcRect l="30469" t="22705" r="15039" b="56787"/>
          <a:stretch>
            <a:fillRect/>
          </a:stretch>
        </p:blipFill>
        <p:spPr bwMode="auto">
          <a:xfrm>
            <a:off x="214282" y="5522937"/>
            <a:ext cx="5954713" cy="1406525"/>
          </a:xfrm>
          <a:prstGeom prst="rect">
            <a:avLst/>
          </a:prstGeom>
          <a:noFill/>
          <a:ln w="9525">
            <a:noFill/>
            <a:miter lim="800000"/>
            <a:headEnd/>
            <a:tailEnd/>
          </a:ln>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0178" name="Picture 2"/>
          <p:cNvPicPr>
            <a:picLocks noChangeAspect="1" noChangeArrowheads="1"/>
          </p:cNvPicPr>
          <p:nvPr/>
        </p:nvPicPr>
        <p:blipFill>
          <a:blip r:embed="rId3" cstate="print"/>
          <a:srcRect/>
          <a:stretch>
            <a:fillRect/>
          </a:stretch>
        </p:blipFill>
        <p:spPr bwMode="auto">
          <a:xfrm>
            <a:off x="0" y="0"/>
            <a:ext cx="9215470" cy="6858000"/>
          </a:xfrm>
          <a:prstGeom prst="rect">
            <a:avLst/>
          </a:prstGeom>
          <a:noFill/>
          <a:ln w="9525">
            <a:noFill/>
            <a:miter lim="800000"/>
            <a:headEnd/>
            <a:tailEnd/>
          </a:ln>
          <a:effectLst/>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4400" err="1"/>
              <a:t>Adenomyosis</a:t>
            </a:r>
            <a:r>
              <a:rPr lang="tr-TR" sz="4400"/>
              <a:t> - </a:t>
            </a:r>
            <a:r>
              <a:rPr lang="en-US" sz="4400"/>
              <a:t>IVF/ICSI Outcome</a:t>
            </a:r>
            <a:br>
              <a:rPr lang="tr-TR"/>
            </a:br>
            <a:r>
              <a:rPr lang="en-US" sz="3600">
                <a:solidFill>
                  <a:srgbClr val="00FFFF"/>
                </a:solidFill>
              </a:rPr>
              <a:t>Mechanisms</a:t>
            </a:r>
            <a:endParaRPr lang="en-US">
              <a:solidFill>
                <a:srgbClr val="00FFFF"/>
              </a:solidFill>
            </a:endParaRPr>
          </a:p>
        </p:txBody>
      </p:sp>
      <p:sp>
        <p:nvSpPr>
          <p:cNvPr id="3" name="Content Placeholder 2"/>
          <p:cNvSpPr>
            <a:spLocks noGrp="1"/>
          </p:cNvSpPr>
          <p:nvPr>
            <p:ph idx="1"/>
          </p:nvPr>
        </p:nvSpPr>
        <p:spPr>
          <a:xfrm>
            <a:off x="357158" y="2143116"/>
            <a:ext cx="8429684" cy="5286388"/>
          </a:xfrm>
        </p:spPr>
        <p:txBody>
          <a:bodyPr/>
          <a:lstStyle/>
          <a:p>
            <a:pPr algn="just"/>
            <a:r>
              <a:rPr lang="en-US"/>
              <a:t>Chronic inflammation</a:t>
            </a:r>
            <a:r>
              <a:rPr lang="tr-TR"/>
              <a:t>										</a:t>
            </a:r>
            <a:r>
              <a:rPr lang="en-US" sz="2000" err="1">
                <a:solidFill>
                  <a:srgbClr val="FF0000"/>
                </a:solidFill>
              </a:rPr>
              <a:t>Tremellen</a:t>
            </a:r>
            <a:r>
              <a:rPr lang="tr-TR" sz="2000">
                <a:solidFill>
                  <a:srgbClr val="FF0000"/>
                </a:solidFill>
              </a:rPr>
              <a:t> </a:t>
            </a:r>
            <a:r>
              <a:rPr lang="en-US" sz="2000">
                <a:solidFill>
                  <a:srgbClr val="FF0000"/>
                </a:solidFill>
              </a:rPr>
              <a:t>and Russell</a:t>
            </a:r>
            <a:r>
              <a:rPr lang="tr-TR" sz="2000">
                <a:solidFill>
                  <a:srgbClr val="FF0000"/>
                </a:solidFill>
              </a:rPr>
              <a:t>, </a:t>
            </a:r>
            <a:r>
              <a:rPr lang="en-US" sz="2000">
                <a:solidFill>
                  <a:srgbClr val="FF0000"/>
                </a:solidFill>
              </a:rPr>
              <a:t>2012</a:t>
            </a:r>
            <a:r>
              <a:rPr lang="en-US"/>
              <a:t> </a:t>
            </a:r>
            <a:endParaRPr lang="tr-TR"/>
          </a:p>
          <a:p>
            <a:pPr algn="just"/>
            <a:r>
              <a:rPr lang="en-US"/>
              <a:t>Over expression of endometrial cP450 </a:t>
            </a:r>
            <a:endParaRPr lang="tr-TR"/>
          </a:p>
          <a:p>
            <a:pPr algn="just">
              <a:buNone/>
            </a:pPr>
            <a:r>
              <a:rPr lang="tr-TR"/>
              <a:t>						</a:t>
            </a:r>
            <a:r>
              <a:rPr lang="en-US" sz="2000" err="1">
                <a:solidFill>
                  <a:srgbClr val="FF0000"/>
                </a:solidFill>
              </a:rPr>
              <a:t>Brosens</a:t>
            </a:r>
            <a:r>
              <a:rPr lang="tr-TR" sz="2000">
                <a:solidFill>
                  <a:srgbClr val="FF0000"/>
                </a:solidFill>
              </a:rPr>
              <a:t> </a:t>
            </a:r>
            <a:r>
              <a:rPr lang="en-US" sz="2000" i="1">
                <a:solidFill>
                  <a:srgbClr val="FF0000"/>
                </a:solidFill>
              </a:rPr>
              <a:t>et al</a:t>
            </a:r>
            <a:r>
              <a:rPr lang="tr-TR" sz="2000">
                <a:solidFill>
                  <a:srgbClr val="FF0000"/>
                </a:solidFill>
              </a:rPr>
              <a:t>, </a:t>
            </a:r>
            <a:r>
              <a:rPr lang="en-US" sz="2000">
                <a:solidFill>
                  <a:srgbClr val="FF0000"/>
                </a:solidFill>
              </a:rPr>
              <a:t>2004</a:t>
            </a:r>
            <a:endParaRPr lang="tr-TR"/>
          </a:p>
          <a:p>
            <a:pPr algn="just"/>
            <a:r>
              <a:rPr lang="en-US" err="1"/>
              <a:t>Dysperistalsis</a:t>
            </a:r>
            <a:r>
              <a:rPr lang="tr-TR"/>
              <a:t>												</a:t>
            </a:r>
            <a:r>
              <a:rPr lang="en-US" sz="2000" err="1">
                <a:solidFill>
                  <a:srgbClr val="FF0000"/>
                </a:solidFill>
              </a:rPr>
              <a:t>Kissler</a:t>
            </a:r>
            <a:r>
              <a:rPr lang="tr-TR" sz="2000">
                <a:solidFill>
                  <a:srgbClr val="FF0000"/>
                </a:solidFill>
              </a:rPr>
              <a:t> </a:t>
            </a:r>
            <a:r>
              <a:rPr lang="en-US" sz="2000" i="1">
                <a:solidFill>
                  <a:srgbClr val="FF0000"/>
                </a:solidFill>
              </a:rPr>
              <a:t>et al</a:t>
            </a:r>
            <a:r>
              <a:rPr lang="tr-TR" sz="2000">
                <a:solidFill>
                  <a:srgbClr val="FF0000"/>
                </a:solidFill>
              </a:rPr>
              <a:t>, 2</a:t>
            </a:r>
            <a:r>
              <a:rPr lang="en-US" sz="2000">
                <a:solidFill>
                  <a:srgbClr val="FF0000"/>
                </a:solidFill>
              </a:rPr>
              <a:t>006</a:t>
            </a:r>
            <a:endParaRPr lang="tr-TR"/>
          </a:p>
          <a:p>
            <a:pPr algn="just"/>
            <a:r>
              <a:rPr lang="en-US"/>
              <a:t>Alterations of adhesion molecules, cell proliferation, apoptosis, free radical metabolism </a:t>
            </a:r>
            <a:r>
              <a:rPr lang="tr-TR"/>
              <a:t>								</a:t>
            </a:r>
            <a:r>
              <a:rPr lang="en-US" sz="2000" err="1">
                <a:solidFill>
                  <a:srgbClr val="FF0000"/>
                </a:solidFill>
              </a:rPr>
              <a:t>Benagiano</a:t>
            </a:r>
            <a:r>
              <a:rPr lang="tr-TR" sz="2000">
                <a:solidFill>
                  <a:srgbClr val="FF0000"/>
                </a:solidFill>
              </a:rPr>
              <a:t> </a:t>
            </a:r>
            <a:r>
              <a:rPr lang="en-US" sz="2000">
                <a:solidFill>
                  <a:srgbClr val="FF0000"/>
                </a:solidFill>
              </a:rPr>
              <a:t>et al</a:t>
            </a:r>
            <a:r>
              <a:rPr lang="tr-TR" sz="2000">
                <a:solidFill>
                  <a:srgbClr val="FF0000"/>
                </a:solidFill>
              </a:rPr>
              <a:t>, 2</a:t>
            </a:r>
            <a:r>
              <a:rPr lang="en-US" sz="2000">
                <a:solidFill>
                  <a:srgbClr val="FF0000"/>
                </a:solidFill>
              </a:rPr>
              <a:t>012, 2013</a:t>
            </a:r>
            <a:endParaRPr lang="en-US">
              <a:solidFill>
                <a:srgbClr val="FF0000"/>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428736"/>
            <a:ext cx="8215370" cy="5000660"/>
          </a:xfrm>
        </p:spPr>
        <p:txBody>
          <a:bodyPr/>
          <a:lstStyle/>
          <a:p>
            <a:pPr>
              <a:buNone/>
            </a:pPr>
            <a:r>
              <a:rPr lang="en-US"/>
              <a:t>In 262 pregnancies (248 patients) with </a:t>
            </a:r>
            <a:r>
              <a:rPr lang="en-US" err="1"/>
              <a:t>adenomyosis</a:t>
            </a:r>
            <a:r>
              <a:rPr lang="en-US"/>
              <a:t>,</a:t>
            </a:r>
            <a:r>
              <a:rPr lang="tr-TR"/>
              <a:t> </a:t>
            </a:r>
            <a:r>
              <a:rPr lang="en-US"/>
              <a:t>189 pregnancies (72.1%) showed pregnancy complications</a:t>
            </a:r>
            <a:r>
              <a:rPr lang="tr-TR"/>
              <a:t>:</a:t>
            </a:r>
          </a:p>
          <a:p>
            <a:pPr>
              <a:buNone/>
            </a:pPr>
            <a:endParaRPr lang="en-US"/>
          </a:p>
          <a:p>
            <a:r>
              <a:rPr lang="en-US"/>
              <a:t>abortion before 12 weeks of pregnancy</a:t>
            </a:r>
            <a:r>
              <a:rPr lang="tr-TR"/>
              <a:t> </a:t>
            </a:r>
            <a:r>
              <a:rPr lang="en-US"/>
              <a:t>(14.8%)</a:t>
            </a:r>
            <a:endParaRPr lang="tr-TR"/>
          </a:p>
          <a:p>
            <a:r>
              <a:rPr lang="en-US"/>
              <a:t>abortion after 12 weeks (9.9%)</a:t>
            </a:r>
            <a:endParaRPr lang="tr-TR"/>
          </a:p>
          <a:p>
            <a:r>
              <a:rPr lang="tr-TR"/>
              <a:t>t</a:t>
            </a:r>
            <a:r>
              <a:rPr lang="en-US" err="1"/>
              <a:t>hreatened</a:t>
            </a:r>
            <a:r>
              <a:rPr lang="tr-TR"/>
              <a:t> </a:t>
            </a:r>
            <a:r>
              <a:rPr lang="en-US"/>
              <a:t>abortion (16.4%)</a:t>
            </a:r>
            <a:endParaRPr lang="tr-TR"/>
          </a:p>
          <a:p>
            <a:r>
              <a:rPr lang="en-US"/>
              <a:t>preterm delivery (24.4%)</a:t>
            </a:r>
            <a:endParaRPr lang="tr-TR"/>
          </a:p>
          <a:p>
            <a:r>
              <a:rPr lang="tr-TR"/>
              <a:t>t</a:t>
            </a:r>
            <a:r>
              <a:rPr lang="en-US" err="1"/>
              <a:t>hreatened</a:t>
            </a:r>
            <a:r>
              <a:rPr lang="tr-TR"/>
              <a:t> </a:t>
            </a:r>
            <a:r>
              <a:rPr lang="en-US"/>
              <a:t>preterm delivery (22.5%)</a:t>
            </a:r>
            <a:endParaRPr lang="tr-TR"/>
          </a:p>
          <a:p>
            <a:r>
              <a:rPr lang="en-US"/>
              <a:t>fetal growth restriction</a:t>
            </a:r>
            <a:r>
              <a:rPr lang="tr-TR"/>
              <a:t> </a:t>
            </a:r>
            <a:r>
              <a:rPr lang="en-US"/>
              <a:t>(11.8%)</a:t>
            </a:r>
            <a:endParaRPr lang="tr-TR"/>
          </a:p>
          <a:p>
            <a:r>
              <a:rPr lang="en-US"/>
              <a:t>pregnancy-induced hypertension (9.9%)</a:t>
            </a:r>
            <a:endParaRPr lang="tr-TR"/>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err="1">
                <a:solidFill>
                  <a:srgbClr val="FF0000"/>
                </a:solidFill>
                <a:effectLst>
                  <a:outerShdw blurRad="38100" dist="38100" dir="2700000" algn="tl">
                    <a:srgbClr val="000000">
                      <a:alpha val="43137"/>
                    </a:srgbClr>
                  </a:outerShdw>
                </a:effectLst>
              </a:rPr>
              <a:t>Minegishi</a:t>
            </a:r>
            <a:r>
              <a:rPr lang="tr-TR" sz="1800">
                <a:solidFill>
                  <a:srgbClr val="FF0000"/>
                </a:solidFill>
                <a:effectLst>
                  <a:outerShdw blurRad="38100" dist="38100" dir="2700000" algn="tl">
                    <a:srgbClr val="000000">
                      <a:alpha val="43137"/>
                    </a:srgbClr>
                  </a:outerShdw>
                </a:effectLst>
              </a:rPr>
              <a:t>, </a:t>
            </a:r>
            <a:r>
              <a:rPr lang="tr-TR" sz="1800" i="1">
                <a:solidFill>
                  <a:srgbClr val="FF0000"/>
                </a:solidFill>
                <a:effectLst>
                  <a:outerShdw blurRad="38100" dist="38100" dir="2700000" algn="tl">
                    <a:srgbClr val="000000">
                      <a:alpha val="43137"/>
                    </a:srgbClr>
                  </a:outerShdw>
                </a:effectLst>
              </a:rPr>
              <a:t>et al.,</a:t>
            </a:r>
            <a:r>
              <a:rPr lang="tr-TR" sz="1800">
                <a:solidFill>
                  <a:srgbClr val="FF0000"/>
                </a:solidFill>
                <a:effectLst>
                  <a:outerShdw blurRad="38100" dist="38100" dir="2700000" algn="tl">
                    <a:srgbClr val="000000">
                      <a:alpha val="43137"/>
                    </a:srgbClr>
                  </a:outerShdw>
                </a:effectLst>
              </a:rPr>
              <a:t> 2014</a:t>
            </a:r>
            <a:endParaRPr lang="en-US" sz="180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err="1"/>
              <a:t>Adenomyosis</a:t>
            </a:r>
            <a:br>
              <a:rPr lang="tr-TR"/>
            </a:br>
            <a:r>
              <a:rPr lang="tr-TR" sz="3200" err="1">
                <a:solidFill>
                  <a:srgbClr val="00FFFF"/>
                </a:solidFill>
              </a:rPr>
              <a:t>Pregnancy</a:t>
            </a:r>
            <a:r>
              <a:rPr lang="tr-TR" sz="3200">
                <a:solidFill>
                  <a:srgbClr val="00FFFF"/>
                </a:solidFill>
              </a:rPr>
              <a:t> </a:t>
            </a:r>
            <a:r>
              <a:rPr lang="tr-TR" sz="3200" err="1">
                <a:solidFill>
                  <a:srgbClr val="00FFFF"/>
                </a:solidFill>
              </a:rPr>
              <a:t>complications</a:t>
            </a:r>
            <a:endParaRPr lang="en-US">
              <a:solidFill>
                <a:srgbClr val="00FFFF"/>
              </a:solidFill>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215370" cy="4786346"/>
          </a:xfrm>
        </p:spPr>
        <p:txBody>
          <a:bodyPr/>
          <a:lstStyle/>
          <a:p>
            <a:endParaRPr lang="tr-TR"/>
          </a:p>
          <a:p>
            <a:r>
              <a:rPr lang="en-US"/>
              <a:t>intrauterine infection (7.3%)</a:t>
            </a:r>
            <a:endParaRPr lang="tr-TR"/>
          </a:p>
          <a:p>
            <a:r>
              <a:rPr lang="en-US"/>
              <a:t>cervical incompetency</a:t>
            </a:r>
            <a:r>
              <a:rPr lang="tr-TR"/>
              <a:t> </a:t>
            </a:r>
            <a:r>
              <a:rPr lang="en-US"/>
              <a:t>(5.3%)</a:t>
            </a:r>
            <a:endParaRPr lang="tr-TR"/>
          </a:p>
          <a:p>
            <a:r>
              <a:rPr lang="en-US"/>
              <a:t>preterm rupture of membranes (4.6%),</a:t>
            </a:r>
            <a:endParaRPr lang="tr-TR"/>
          </a:p>
          <a:p>
            <a:r>
              <a:rPr lang="tr-TR"/>
              <a:t>p</a:t>
            </a:r>
            <a:r>
              <a:rPr lang="en-US" err="1"/>
              <a:t>lacenta</a:t>
            </a:r>
            <a:r>
              <a:rPr lang="tr-TR"/>
              <a:t> </a:t>
            </a:r>
            <a:r>
              <a:rPr lang="en-US" err="1"/>
              <a:t>previa</a:t>
            </a:r>
            <a:r>
              <a:rPr lang="en-US"/>
              <a:t> (2.7%)</a:t>
            </a:r>
            <a:r>
              <a:rPr lang="tr-TR"/>
              <a:t> </a:t>
            </a:r>
          </a:p>
          <a:p>
            <a:r>
              <a:rPr lang="en-US" err="1"/>
              <a:t>atonic</a:t>
            </a:r>
            <a:r>
              <a:rPr lang="en-US"/>
              <a:t> bleeding (1.5%)</a:t>
            </a:r>
            <a:endParaRPr lang="tr-TR"/>
          </a:p>
          <a:p>
            <a:r>
              <a:rPr lang="en-US"/>
              <a:t>intrauterine fetal</a:t>
            </a:r>
            <a:r>
              <a:rPr lang="tr-TR"/>
              <a:t> </a:t>
            </a:r>
            <a:r>
              <a:rPr lang="en-US"/>
              <a:t>death (1.5%)</a:t>
            </a:r>
            <a:endParaRPr lang="tr-TR"/>
          </a:p>
          <a:p>
            <a:r>
              <a:rPr lang="en-US"/>
              <a:t>uterine rupture (0.4%)</a:t>
            </a:r>
            <a:endParaRPr lang="tr-TR"/>
          </a:p>
          <a:p>
            <a:r>
              <a:rPr lang="en-US" err="1"/>
              <a:t>abruptio</a:t>
            </a:r>
            <a:r>
              <a:rPr lang="en-US"/>
              <a:t> </a:t>
            </a:r>
            <a:r>
              <a:rPr lang="en-US" err="1"/>
              <a:t>placentae</a:t>
            </a:r>
            <a:r>
              <a:rPr lang="tr-TR"/>
              <a:t> </a:t>
            </a:r>
            <a:r>
              <a:rPr lang="en-US"/>
              <a:t>(0.4%)</a:t>
            </a:r>
            <a:endParaRPr lang="tr-TR"/>
          </a:p>
          <a:p>
            <a:endParaRPr lang="tr-TR"/>
          </a:p>
          <a:p>
            <a:pPr>
              <a:buNone/>
            </a:pPr>
            <a:endParaRPr lang="tr-TR"/>
          </a:p>
          <a:p>
            <a:endParaRPr lang="en-US"/>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err="1">
                <a:solidFill>
                  <a:srgbClr val="FF0000"/>
                </a:solidFill>
                <a:effectLst>
                  <a:outerShdw blurRad="38100" dist="38100" dir="2700000" algn="tl">
                    <a:srgbClr val="000000">
                      <a:alpha val="43137"/>
                    </a:srgbClr>
                  </a:outerShdw>
                </a:effectLst>
              </a:rPr>
              <a:t>Minegishi</a:t>
            </a:r>
            <a:r>
              <a:rPr lang="tr-TR" sz="1800">
                <a:solidFill>
                  <a:srgbClr val="FF0000"/>
                </a:solidFill>
                <a:effectLst>
                  <a:outerShdw blurRad="38100" dist="38100" dir="2700000" algn="tl">
                    <a:srgbClr val="000000">
                      <a:alpha val="43137"/>
                    </a:srgbClr>
                  </a:outerShdw>
                </a:effectLst>
              </a:rPr>
              <a:t>, </a:t>
            </a:r>
            <a:r>
              <a:rPr lang="tr-TR" sz="1800" i="1">
                <a:solidFill>
                  <a:srgbClr val="FF0000"/>
                </a:solidFill>
                <a:effectLst>
                  <a:outerShdw blurRad="38100" dist="38100" dir="2700000" algn="tl">
                    <a:srgbClr val="000000">
                      <a:alpha val="43137"/>
                    </a:srgbClr>
                  </a:outerShdw>
                </a:effectLst>
              </a:rPr>
              <a:t>et al.,</a:t>
            </a:r>
            <a:r>
              <a:rPr lang="tr-TR" sz="1800">
                <a:solidFill>
                  <a:srgbClr val="FF0000"/>
                </a:solidFill>
                <a:effectLst>
                  <a:outerShdw blurRad="38100" dist="38100" dir="2700000" algn="tl">
                    <a:srgbClr val="000000">
                      <a:alpha val="43137"/>
                    </a:srgbClr>
                  </a:outerShdw>
                </a:effectLst>
              </a:rPr>
              <a:t> 2014</a:t>
            </a:r>
            <a:endParaRPr lang="en-US" sz="180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err="1"/>
              <a:t>Adenomyosis</a:t>
            </a:r>
            <a:br>
              <a:rPr lang="tr-TR"/>
            </a:br>
            <a:r>
              <a:rPr lang="tr-TR" sz="3200" err="1">
                <a:solidFill>
                  <a:srgbClr val="00FFFF"/>
                </a:solidFill>
              </a:rPr>
              <a:t>Pregnancy</a:t>
            </a:r>
            <a:r>
              <a:rPr lang="tr-TR" sz="3200">
                <a:solidFill>
                  <a:srgbClr val="00FFFF"/>
                </a:solidFill>
              </a:rPr>
              <a:t> </a:t>
            </a:r>
            <a:r>
              <a:rPr lang="tr-TR" sz="3200" err="1">
                <a:solidFill>
                  <a:srgbClr val="00FFFF"/>
                </a:solidFill>
              </a:rPr>
              <a:t>complications</a:t>
            </a:r>
            <a:endParaRPr lang="en-US">
              <a:solidFill>
                <a:srgbClr val="00FFFF"/>
              </a:solidFill>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a:stretch>
            <a:fillRect/>
          </a:stretch>
        </p:blipFill>
        <p:spPr bwMode="auto">
          <a:xfrm>
            <a:off x="-34245" y="0"/>
            <a:ext cx="9178245" cy="6857999"/>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571500" y="1214438"/>
            <a:ext cx="8243888" cy="5572125"/>
          </a:xfrm>
        </p:spPr>
        <p:txBody>
          <a:bodyPr/>
          <a:lstStyle/>
          <a:p>
            <a:pPr>
              <a:defRPr/>
            </a:pPr>
            <a:r>
              <a:rPr lang="tr-TR" sz="2400" dirty="0"/>
              <a:t>A</a:t>
            </a:r>
            <a:r>
              <a:rPr lang="en-US" sz="2400" dirty="0" err="1"/>
              <a:t>ffects</a:t>
            </a:r>
            <a:r>
              <a:rPr lang="en-US" sz="2400" dirty="0"/>
              <a:t> </a:t>
            </a:r>
            <a:r>
              <a:rPr lang="tr-TR" sz="2400" dirty="0">
                <a:solidFill>
                  <a:srgbClr val="FFC000"/>
                </a:solidFill>
              </a:rPr>
              <a:t>1-</a:t>
            </a:r>
            <a:r>
              <a:rPr lang="en-US" sz="2400" dirty="0">
                <a:solidFill>
                  <a:srgbClr val="FFC000"/>
                </a:solidFill>
              </a:rPr>
              <a:t>20% of women</a:t>
            </a:r>
            <a:r>
              <a:rPr lang="en-US" sz="2400" dirty="0"/>
              <a:t>, but</a:t>
            </a:r>
            <a:r>
              <a:rPr lang="tr-TR" sz="2400" dirty="0"/>
              <a:t> </a:t>
            </a:r>
            <a:r>
              <a:rPr lang="en-US" sz="2400" dirty="0"/>
              <a:t>is most prevalent among those who are </a:t>
            </a:r>
            <a:r>
              <a:rPr lang="en-US" sz="2400" dirty="0">
                <a:solidFill>
                  <a:srgbClr val="FFC000"/>
                </a:solidFill>
              </a:rPr>
              <a:t>perimenopausal</a:t>
            </a:r>
            <a:r>
              <a:rPr lang="en-US" sz="2400" dirty="0"/>
              <a:t> and </a:t>
            </a:r>
            <a:r>
              <a:rPr lang="en-US" sz="2400" dirty="0">
                <a:solidFill>
                  <a:srgbClr val="FFC000"/>
                </a:solidFill>
              </a:rPr>
              <a:t>multiparous</a:t>
            </a:r>
            <a:r>
              <a:rPr lang="tr-TR" sz="1600" dirty="0"/>
              <a:t>			</a:t>
            </a:r>
            <a:r>
              <a:rPr lang="tr-TR" sz="1800" dirty="0" err="1">
                <a:solidFill>
                  <a:srgbClr val="FF0000"/>
                </a:solidFill>
              </a:rPr>
              <a:t>Garcia</a:t>
            </a:r>
            <a:r>
              <a:rPr lang="tr-TR" sz="1800" dirty="0">
                <a:solidFill>
                  <a:srgbClr val="FF0000"/>
                </a:solidFill>
              </a:rPr>
              <a:t> L, 2011; </a:t>
            </a:r>
            <a:r>
              <a:rPr lang="en-US" sz="1800" dirty="0">
                <a:solidFill>
                  <a:srgbClr val="FF0000"/>
                </a:solidFill>
              </a:rPr>
              <a:t>Dietrich, 2010;</a:t>
            </a:r>
            <a:r>
              <a:rPr lang="tr-TR" sz="1800" dirty="0">
                <a:solidFill>
                  <a:srgbClr val="FF0000"/>
                </a:solidFill>
              </a:rPr>
              <a:t> </a:t>
            </a:r>
            <a:r>
              <a:rPr lang="en-US" sz="1800" dirty="0" err="1">
                <a:solidFill>
                  <a:srgbClr val="FF0000"/>
                </a:solidFill>
              </a:rPr>
              <a:t>Benagiano</a:t>
            </a:r>
            <a:r>
              <a:rPr lang="en-US" sz="1800" dirty="0">
                <a:solidFill>
                  <a:srgbClr val="FF0000"/>
                </a:solidFill>
              </a:rPr>
              <a:t>, 2006</a:t>
            </a:r>
            <a:r>
              <a:rPr lang="tr-TR" sz="1800" dirty="0">
                <a:solidFill>
                  <a:srgbClr val="FF0000"/>
                </a:solidFill>
              </a:rPr>
              <a:t>; </a:t>
            </a:r>
            <a:r>
              <a:rPr lang="en-US" sz="1800" dirty="0" err="1">
                <a:solidFill>
                  <a:srgbClr val="FF0000"/>
                </a:solidFill>
              </a:rPr>
              <a:t>Benagiano</a:t>
            </a:r>
            <a:r>
              <a:rPr lang="en-US" sz="1800" dirty="0">
                <a:solidFill>
                  <a:srgbClr val="FF0000"/>
                </a:solidFill>
              </a:rPr>
              <a:t>, 2009;</a:t>
            </a:r>
            <a:r>
              <a:rPr lang="tr-TR" sz="1800" dirty="0">
                <a:solidFill>
                  <a:srgbClr val="FF0000"/>
                </a:solidFill>
              </a:rPr>
              <a:t> </a:t>
            </a:r>
            <a:r>
              <a:rPr lang="en-US" sz="1800" dirty="0" err="1">
                <a:solidFill>
                  <a:srgbClr val="FF0000"/>
                </a:solidFill>
              </a:rPr>
              <a:t>Benagiano</a:t>
            </a:r>
            <a:r>
              <a:rPr lang="en-US" sz="1800" dirty="0">
                <a:solidFill>
                  <a:srgbClr val="FF0000"/>
                </a:solidFill>
              </a:rPr>
              <a:t>, 2012</a:t>
            </a:r>
            <a:r>
              <a:rPr lang="tr-TR" sz="1800" dirty="0">
                <a:solidFill>
                  <a:srgbClr val="FF0000"/>
                </a:solidFill>
              </a:rPr>
              <a:t>; </a:t>
            </a:r>
            <a:r>
              <a:rPr lang="tr-TR" sz="1800" dirty="0" err="1">
                <a:solidFill>
                  <a:srgbClr val="FF0000"/>
                </a:solidFill>
              </a:rPr>
              <a:t>Vercellini</a:t>
            </a:r>
            <a:r>
              <a:rPr lang="tr-TR" sz="1800" dirty="0">
                <a:solidFill>
                  <a:srgbClr val="FF0000"/>
                </a:solidFill>
              </a:rPr>
              <a:t>, 2006 </a:t>
            </a:r>
            <a:endParaRPr lang="tr-TR" dirty="0"/>
          </a:p>
          <a:p>
            <a:pPr>
              <a:defRPr/>
            </a:pPr>
            <a:r>
              <a:rPr lang="tr-TR" sz="2400" dirty="0" err="1"/>
              <a:t>More</a:t>
            </a:r>
            <a:r>
              <a:rPr lang="tr-TR" sz="2400" dirty="0"/>
              <a:t> </a:t>
            </a:r>
            <a:r>
              <a:rPr lang="tr-TR" sz="2400" dirty="0" err="1"/>
              <a:t>frequent</a:t>
            </a:r>
            <a:r>
              <a:rPr lang="tr-TR" sz="2400" dirty="0"/>
              <a:t> in </a:t>
            </a:r>
            <a:r>
              <a:rPr lang="en-US" sz="2400" dirty="0">
                <a:solidFill>
                  <a:srgbClr val="00FA00"/>
                </a:solidFill>
              </a:rPr>
              <a:t>multiparous</a:t>
            </a:r>
            <a:r>
              <a:rPr lang="en-US" sz="2400" dirty="0"/>
              <a:t> patients </a:t>
            </a:r>
            <a:endParaRPr lang="tr-TR" sz="2400" dirty="0"/>
          </a:p>
          <a:p>
            <a:pPr>
              <a:defRPr/>
            </a:pPr>
            <a:r>
              <a:rPr lang="tr-TR" sz="2400" dirty="0" err="1"/>
              <a:t>More</a:t>
            </a:r>
            <a:r>
              <a:rPr lang="tr-TR" sz="2400" dirty="0"/>
              <a:t> </a:t>
            </a:r>
            <a:r>
              <a:rPr lang="tr-TR" sz="2400" dirty="0" err="1"/>
              <a:t>frequent</a:t>
            </a:r>
            <a:r>
              <a:rPr lang="tr-TR" sz="2400" dirty="0"/>
              <a:t> </a:t>
            </a:r>
            <a:r>
              <a:rPr lang="tr-TR" sz="2400" dirty="0" err="1"/>
              <a:t>between</a:t>
            </a:r>
            <a:r>
              <a:rPr lang="tr-TR" sz="2400" dirty="0"/>
              <a:t> </a:t>
            </a:r>
            <a:r>
              <a:rPr lang="tr-TR" sz="2400" dirty="0" err="1">
                <a:solidFill>
                  <a:srgbClr val="00FA00"/>
                </a:solidFill>
              </a:rPr>
              <a:t>ages</a:t>
            </a:r>
            <a:r>
              <a:rPr lang="tr-TR" sz="2400" dirty="0">
                <a:solidFill>
                  <a:srgbClr val="00FA00"/>
                </a:solidFill>
              </a:rPr>
              <a:t> 40-50</a:t>
            </a:r>
          </a:p>
          <a:p>
            <a:pPr>
              <a:defRPr/>
            </a:pPr>
            <a:r>
              <a:rPr lang="tr-TR" sz="2400" dirty="0" err="1"/>
              <a:t>More</a:t>
            </a:r>
            <a:r>
              <a:rPr lang="tr-TR" sz="2400" dirty="0"/>
              <a:t> </a:t>
            </a:r>
            <a:r>
              <a:rPr lang="tr-TR" sz="2400" dirty="0" err="1"/>
              <a:t>frequent</a:t>
            </a:r>
            <a:r>
              <a:rPr lang="tr-TR" sz="2400" dirty="0"/>
              <a:t> in </a:t>
            </a:r>
            <a:r>
              <a:rPr lang="tr-TR" sz="2400" dirty="0" err="1"/>
              <a:t>women</a:t>
            </a:r>
            <a:r>
              <a:rPr lang="tr-TR" sz="2400" dirty="0"/>
              <a:t> </a:t>
            </a:r>
            <a:r>
              <a:rPr lang="tr-TR" sz="2400" dirty="0" err="1"/>
              <a:t>with</a:t>
            </a:r>
            <a:r>
              <a:rPr lang="tr-TR" sz="2400" dirty="0"/>
              <a:t> </a:t>
            </a:r>
            <a:r>
              <a:rPr lang="tr-TR" sz="2400" dirty="0" err="1">
                <a:solidFill>
                  <a:srgbClr val="00FA00"/>
                </a:solidFill>
              </a:rPr>
              <a:t>low</a:t>
            </a:r>
            <a:r>
              <a:rPr lang="tr-TR" sz="2400" dirty="0">
                <a:solidFill>
                  <a:srgbClr val="00FA00"/>
                </a:solidFill>
              </a:rPr>
              <a:t> </a:t>
            </a:r>
            <a:r>
              <a:rPr lang="tr-TR" sz="2400" i="1" dirty="0">
                <a:solidFill>
                  <a:srgbClr val="00FA00"/>
                </a:solidFill>
              </a:rPr>
              <a:t>BMI</a:t>
            </a:r>
            <a:r>
              <a:rPr lang="tr-TR" sz="2400" i="1" dirty="0"/>
              <a:t>	</a:t>
            </a:r>
            <a:r>
              <a:rPr lang="tr-TR" sz="1600" dirty="0" err="1">
                <a:solidFill>
                  <a:srgbClr val="FF0000"/>
                </a:solidFill>
              </a:rPr>
              <a:t>Vitonis</a:t>
            </a:r>
            <a:r>
              <a:rPr lang="tr-TR" sz="1600" dirty="0">
                <a:solidFill>
                  <a:srgbClr val="FF0000"/>
                </a:solidFill>
              </a:rPr>
              <a:t>, 2010</a:t>
            </a:r>
            <a:endParaRPr lang="tr-TR" sz="1400" dirty="0">
              <a:solidFill>
                <a:srgbClr val="FF0000"/>
              </a:solidFill>
            </a:endParaRPr>
          </a:p>
          <a:p>
            <a:pPr>
              <a:defRPr/>
            </a:pPr>
            <a:endParaRPr lang="tr-TR" sz="2400" dirty="0"/>
          </a:p>
          <a:p>
            <a:pPr>
              <a:defRPr/>
            </a:pPr>
            <a:r>
              <a:rPr lang="tr-TR" sz="2400" dirty="0" err="1"/>
              <a:t>More</a:t>
            </a:r>
            <a:r>
              <a:rPr lang="tr-TR" sz="2400" dirty="0"/>
              <a:t> </a:t>
            </a:r>
            <a:r>
              <a:rPr lang="tr-TR" sz="2400" dirty="0" err="1"/>
              <a:t>frequent</a:t>
            </a:r>
            <a:r>
              <a:rPr lang="tr-TR" sz="2400" dirty="0"/>
              <a:t> in </a:t>
            </a:r>
            <a:r>
              <a:rPr lang="tr-TR" sz="2400" dirty="0" err="1">
                <a:solidFill>
                  <a:srgbClr val="FF40FF"/>
                </a:solidFill>
              </a:rPr>
              <a:t>endometriosis</a:t>
            </a:r>
            <a:r>
              <a:rPr lang="tr-TR" sz="2400" dirty="0"/>
              <a:t> </a:t>
            </a:r>
            <a:r>
              <a:rPr lang="tr-TR" sz="2400" dirty="0" err="1"/>
              <a:t>cases</a:t>
            </a:r>
            <a:r>
              <a:rPr lang="tr-TR" sz="2400" dirty="0"/>
              <a:t>	   </a:t>
            </a:r>
            <a:r>
              <a:rPr lang="en-US" sz="1800" dirty="0" err="1">
                <a:solidFill>
                  <a:srgbClr val="FF0000"/>
                </a:solidFill>
              </a:rPr>
              <a:t>Ferenczy</a:t>
            </a:r>
            <a:r>
              <a:rPr lang="en-US" sz="1800" dirty="0">
                <a:solidFill>
                  <a:srgbClr val="FF0000"/>
                </a:solidFill>
              </a:rPr>
              <a:t>, 1998 </a:t>
            </a:r>
            <a:endParaRPr lang="tr-TR" sz="2400" dirty="0"/>
          </a:p>
          <a:p>
            <a:pPr>
              <a:defRPr/>
            </a:pPr>
            <a:r>
              <a:rPr lang="en-US" sz="2400" dirty="0">
                <a:solidFill>
                  <a:srgbClr val="FF40FF"/>
                </a:solidFill>
              </a:rPr>
              <a:t>Endometriosis</a:t>
            </a:r>
            <a:r>
              <a:rPr lang="en-US" sz="2400" dirty="0"/>
              <a:t> is observed in 6</a:t>
            </a:r>
            <a:r>
              <a:rPr lang="tr-TR" sz="2400" dirty="0"/>
              <a:t>-</a:t>
            </a:r>
            <a:r>
              <a:rPr lang="en-US" sz="2400" dirty="0"/>
              <a:t>22% of patients with </a:t>
            </a:r>
            <a:r>
              <a:rPr lang="en-US" sz="2400" u="sng" dirty="0"/>
              <a:t>adenomyosis</a:t>
            </a:r>
            <a:r>
              <a:rPr lang="tr-TR" sz="2400" dirty="0"/>
              <a:t>. </a:t>
            </a:r>
          </a:p>
          <a:p>
            <a:pPr>
              <a:defRPr/>
            </a:pPr>
            <a:r>
              <a:rPr lang="tr-TR" dirty="0"/>
              <a:t>P</a:t>
            </a:r>
            <a:r>
              <a:rPr lang="en-US" dirty="0" err="1"/>
              <a:t>revalence</a:t>
            </a:r>
            <a:r>
              <a:rPr lang="tr-TR" dirty="0"/>
              <a:t> in </a:t>
            </a:r>
            <a:r>
              <a:rPr lang="tr-TR" dirty="0" err="1"/>
              <a:t>hysterectomy</a:t>
            </a:r>
            <a:r>
              <a:rPr lang="tr-TR" dirty="0"/>
              <a:t>: </a:t>
            </a:r>
            <a:r>
              <a:rPr lang="en-US" dirty="0"/>
              <a:t>5</a:t>
            </a:r>
            <a:r>
              <a:rPr lang="tr-TR" dirty="0"/>
              <a:t>-</a:t>
            </a:r>
            <a:r>
              <a:rPr lang="en-US" dirty="0"/>
              <a:t>70%</a:t>
            </a:r>
            <a:r>
              <a:rPr lang="tr-TR" dirty="0"/>
              <a:t>	</a:t>
            </a:r>
            <a:endParaRPr lang="tr-TR" dirty="0">
              <a:solidFill>
                <a:srgbClr val="FF0000"/>
              </a:solidFill>
            </a:endParaRPr>
          </a:p>
          <a:p>
            <a:pPr lvl="1">
              <a:defRPr/>
            </a:pPr>
            <a:r>
              <a:rPr lang="tr-TR" dirty="0"/>
              <a:t>3 </a:t>
            </a:r>
            <a:r>
              <a:rPr lang="tr-TR" dirty="0" err="1"/>
              <a:t>sections</a:t>
            </a:r>
            <a:r>
              <a:rPr lang="tr-TR" dirty="0">
                <a:sym typeface="Wingdings" pitchFamily="2" charset="2"/>
              </a:rPr>
              <a:t> </a:t>
            </a:r>
            <a:r>
              <a:rPr lang="tr-TR" dirty="0"/>
              <a:t>31% ; 6 </a:t>
            </a:r>
            <a:r>
              <a:rPr lang="tr-TR" dirty="0" err="1"/>
              <a:t>sections</a:t>
            </a:r>
            <a:r>
              <a:rPr lang="tr-TR" dirty="0">
                <a:sym typeface="Wingdings" pitchFamily="2" charset="2"/>
              </a:rPr>
              <a:t> 61%	</a:t>
            </a:r>
            <a:r>
              <a:rPr lang="tr-TR" sz="2800" dirty="0">
                <a:solidFill>
                  <a:srgbClr val="FF0000"/>
                </a:solidFill>
              </a:rPr>
              <a:t> </a:t>
            </a:r>
            <a:r>
              <a:rPr lang="tr-TR" sz="1800" b="1" dirty="0" err="1">
                <a:solidFill>
                  <a:srgbClr val="FF0000"/>
                </a:solidFill>
                <a:latin typeface="+mn-lt"/>
              </a:rPr>
              <a:t>Azziz</a:t>
            </a:r>
            <a:r>
              <a:rPr lang="tr-TR" sz="1800" b="1" dirty="0">
                <a:solidFill>
                  <a:srgbClr val="FF0000"/>
                </a:solidFill>
                <a:latin typeface="+mn-lt"/>
              </a:rPr>
              <a:t>, 1989</a:t>
            </a:r>
            <a:endParaRPr lang="tr-TR" b="1" dirty="0">
              <a:latin typeface="+mn-lt"/>
            </a:endParaRPr>
          </a:p>
        </p:txBody>
      </p:sp>
      <p:sp>
        <p:nvSpPr>
          <p:cNvPr id="11267" name="Title 1"/>
          <p:cNvSpPr>
            <a:spLocks noGrp="1"/>
          </p:cNvSpPr>
          <p:nvPr>
            <p:ph type="title"/>
          </p:nvPr>
        </p:nvSpPr>
        <p:spPr>
          <a:xfrm>
            <a:off x="685800" y="-142875"/>
            <a:ext cx="7772400" cy="1285875"/>
          </a:xfrm>
        </p:spPr>
        <p:txBody>
          <a:bodyPr/>
          <a:lstStyle/>
          <a:p>
            <a:r>
              <a:rPr lang="tr-TR" err="1"/>
              <a:t>Adenomyosis</a:t>
            </a:r>
            <a:br>
              <a:rPr lang="tr-TR"/>
            </a:br>
            <a:r>
              <a:rPr lang="tr-TR" sz="3200" err="1">
                <a:solidFill>
                  <a:srgbClr val="00FFFF"/>
                </a:solidFill>
              </a:rPr>
              <a:t>Epidemiology</a:t>
            </a:r>
            <a:endParaRPr lang="tr-TR">
              <a:solidFill>
                <a:srgbClr val="00FFFF"/>
              </a:solidFill>
            </a:endParaRPr>
          </a:p>
        </p:txBody>
      </p:sp>
    </p:spTree>
    <p:extLst>
      <p:ext uri="{BB962C8B-B14F-4D97-AF65-F5344CB8AC3E}">
        <p14:creationId xmlns:p14="http://schemas.microsoft.com/office/powerpoint/2010/main" val="338940940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358246" cy="4786346"/>
          </a:xfrm>
        </p:spPr>
        <p:txBody>
          <a:bodyPr/>
          <a:lstStyle/>
          <a:p>
            <a:r>
              <a:rPr lang="tr-TR"/>
              <a:t>I</a:t>
            </a:r>
            <a:r>
              <a:rPr lang="en-US"/>
              <a:t>t has been suggested that alterations in the </a:t>
            </a:r>
            <a:r>
              <a:rPr lang="en-US">
                <a:solidFill>
                  <a:srgbClr val="00FFFF"/>
                </a:solidFill>
              </a:rPr>
              <a:t>inner</a:t>
            </a:r>
            <a:r>
              <a:rPr lang="tr-TR">
                <a:solidFill>
                  <a:srgbClr val="00FFFF"/>
                </a:solidFill>
              </a:rPr>
              <a:t> </a:t>
            </a:r>
            <a:r>
              <a:rPr lang="en-US" err="1">
                <a:solidFill>
                  <a:srgbClr val="00FFFF"/>
                </a:solidFill>
              </a:rPr>
              <a:t>myometrium</a:t>
            </a:r>
            <a:r>
              <a:rPr lang="en-US"/>
              <a:t> of women with </a:t>
            </a:r>
            <a:r>
              <a:rPr lang="en-US" err="1"/>
              <a:t>adenomyosis</a:t>
            </a:r>
            <a:r>
              <a:rPr lang="en-US"/>
              <a:t> may result in </a:t>
            </a:r>
            <a:r>
              <a:rPr lang="en-US" u="sng"/>
              <a:t>defective </a:t>
            </a:r>
            <a:r>
              <a:rPr lang="en-US" u="sng" err="1"/>
              <a:t>remodelling</a:t>
            </a:r>
            <a:r>
              <a:rPr lang="tr-TR" u="sng"/>
              <a:t> </a:t>
            </a:r>
            <a:r>
              <a:rPr lang="en-US" u="sng"/>
              <a:t>of the spiral arteries from the onset of </a:t>
            </a:r>
            <a:r>
              <a:rPr lang="en-US" u="sng" err="1"/>
              <a:t>decidualization</a:t>
            </a:r>
            <a:endParaRPr lang="en-US" u="sng"/>
          </a:p>
          <a:p>
            <a:endParaRPr lang="tr-TR"/>
          </a:p>
          <a:p>
            <a:r>
              <a:rPr lang="en-US"/>
              <a:t>This would lead to vascular resistance and</a:t>
            </a:r>
            <a:r>
              <a:rPr lang="tr-TR"/>
              <a:t> </a:t>
            </a:r>
            <a:r>
              <a:rPr lang="en-US"/>
              <a:t>increased risk of defective deep </a:t>
            </a:r>
            <a:r>
              <a:rPr lang="en-US" err="1"/>
              <a:t>placentation</a:t>
            </a:r>
            <a:r>
              <a:rPr lang="en-US"/>
              <a:t>. </a:t>
            </a:r>
            <a:endParaRPr lang="tr-TR"/>
          </a:p>
          <a:p>
            <a:endParaRPr lang="tr-TR"/>
          </a:p>
          <a:p>
            <a:r>
              <a:rPr lang="en-US"/>
              <a:t>Therefore, fetal health</a:t>
            </a:r>
            <a:r>
              <a:rPr lang="tr-TR"/>
              <a:t> </a:t>
            </a:r>
            <a:r>
              <a:rPr lang="en-US"/>
              <a:t>should be carefully assessed and considered as a major outcome</a:t>
            </a:r>
            <a:r>
              <a:rPr lang="tr-TR"/>
              <a:t>,</a:t>
            </a:r>
            <a:r>
              <a:rPr lang="en-US"/>
              <a:t> too</a:t>
            </a:r>
            <a:r>
              <a:rPr lang="tr-TR"/>
              <a:t>.</a:t>
            </a:r>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err="1">
                <a:solidFill>
                  <a:srgbClr val="FF0000"/>
                </a:solidFill>
                <a:effectLst>
                  <a:outerShdw blurRad="38100" dist="38100" dir="2700000" algn="tl">
                    <a:srgbClr val="000000">
                      <a:alpha val="43137"/>
                    </a:srgbClr>
                  </a:outerShdw>
                </a:effectLst>
              </a:rPr>
              <a:t>Brosens</a:t>
            </a:r>
            <a:r>
              <a:rPr lang="tr-TR" sz="1800">
                <a:solidFill>
                  <a:srgbClr val="FF0000"/>
                </a:solidFill>
                <a:effectLst>
                  <a:outerShdw blurRad="38100" dist="38100" dir="2700000" algn="tl">
                    <a:srgbClr val="000000">
                      <a:alpha val="43137"/>
                    </a:srgbClr>
                  </a:outerShdw>
                </a:effectLst>
              </a:rPr>
              <a:t>, </a:t>
            </a:r>
            <a:r>
              <a:rPr lang="tr-TR" sz="1800" i="1">
                <a:solidFill>
                  <a:srgbClr val="FF0000"/>
                </a:solidFill>
                <a:effectLst>
                  <a:outerShdw blurRad="38100" dist="38100" dir="2700000" algn="tl">
                    <a:srgbClr val="000000">
                      <a:alpha val="43137"/>
                    </a:srgbClr>
                  </a:outerShdw>
                </a:effectLst>
              </a:rPr>
              <a:t>et al.,</a:t>
            </a:r>
            <a:r>
              <a:rPr lang="tr-TR" sz="1800">
                <a:solidFill>
                  <a:srgbClr val="FF0000"/>
                </a:solidFill>
                <a:effectLst>
                  <a:outerShdw blurRad="38100" dist="38100" dir="2700000" algn="tl">
                    <a:srgbClr val="000000">
                      <a:alpha val="43137"/>
                    </a:srgbClr>
                  </a:outerShdw>
                </a:effectLst>
              </a:rPr>
              <a:t> 2013</a:t>
            </a:r>
            <a:endParaRPr lang="en-US" sz="180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err="1"/>
              <a:t>Adenomyosis</a:t>
            </a:r>
            <a:br>
              <a:rPr lang="tr-TR"/>
            </a:br>
            <a:r>
              <a:rPr lang="tr-TR" sz="3200" err="1">
                <a:solidFill>
                  <a:srgbClr val="00FFFF"/>
                </a:solidFill>
              </a:rPr>
              <a:t>Pregnancy</a:t>
            </a:r>
            <a:r>
              <a:rPr lang="tr-TR" sz="3200">
                <a:solidFill>
                  <a:srgbClr val="00FFFF"/>
                </a:solidFill>
              </a:rPr>
              <a:t> </a:t>
            </a:r>
            <a:r>
              <a:rPr lang="tr-TR" sz="3200" err="1">
                <a:solidFill>
                  <a:srgbClr val="00FFFF"/>
                </a:solidFill>
              </a:rPr>
              <a:t>complications</a:t>
            </a:r>
            <a:endParaRPr lang="en-US">
              <a:solidFill>
                <a:srgbClr val="00FFFF"/>
              </a:solidFill>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4"/>
            <a:ext cx="7772400" cy="1143000"/>
          </a:xfrm>
        </p:spPr>
        <p:txBody>
          <a:bodyPr/>
          <a:lstStyle/>
          <a:p>
            <a:r>
              <a:rPr lang="tr-TR" err="1"/>
              <a:t>Adenomyosis</a:t>
            </a:r>
            <a:br>
              <a:rPr lang="tr-TR"/>
            </a:br>
            <a:r>
              <a:rPr lang="tr-TR" sz="3200" err="1">
                <a:solidFill>
                  <a:srgbClr val="00FFFF"/>
                </a:solidFill>
              </a:rPr>
              <a:t>Pregnancy</a:t>
            </a:r>
            <a:r>
              <a:rPr lang="tr-TR" sz="3200">
                <a:solidFill>
                  <a:srgbClr val="00FFFF"/>
                </a:solidFill>
              </a:rPr>
              <a:t> </a:t>
            </a:r>
            <a:r>
              <a:rPr lang="tr-TR" sz="3200" err="1">
                <a:solidFill>
                  <a:srgbClr val="00FFFF"/>
                </a:solidFill>
              </a:rPr>
              <a:t>complications</a:t>
            </a:r>
            <a:endParaRPr lang="en-US">
              <a:solidFill>
                <a:srgbClr val="00FFFF"/>
              </a:solidFill>
            </a:endParaRPr>
          </a:p>
        </p:txBody>
      </p:sp>
      <p:sp>
        <p:nvSpPr>
          <p:cNvPr id="3" name="Content Placeholder 2"/>
          <p:cNvSpPr>
            <a:spLocks noGrp="1"/>
          </p:cNvSpPr>
          <p:nvPr>
            <p:ph idx="1"/>
          </p:nvPr>
        </p:nvSpPr>
        <p:spPr>
          <a:xfrm>
            <a:off x="500034" y="1142984"/>
            <a:ext cx="8215370" cy="5572140"/>
          </a:xfrm>
        </p:spPr>
        <p:txBody>
          <a:bodyPr/>
          <a:lstStyle/>
          <a:p>
            <a:r>
              <a:rPr lang="tr-TR" sz="2400">
                <a:solidFill>
                  <a:srgbClr val="00FF00"/>
                </a:solidFill>
              </a:rPr>
              <a:t>T</a:t>
            </a:r>
            <a:r>
              <a:rPr lang="en-US" sz="2400">
                <a:solidFill>
                  <a:srgbClr val="00FF00"/>
                </a:solidFill>
              </a:rPr>
              <a:t>he rates of pregnancy complications</a:t>
            </a:r>
            <a:r>
              <a:rPr lang="tr-TR" sz="2400">
                <a:solidFill>
                  <a:srgbClr val="00FF00"/>
                </a:solidFill>
              </a:rPr>
              <a:t> </a:t>
            </a:r>
            <a:r>
              <a:rPr lang="en-US" sz="2400">
                <a:solidFill>
                  <a:srgbClr val="00FF00"/>
                </a:solidFill>
              </a:rPr>
              <a:t>were </a:t>
            </a:r>
            <a:r>
              <a:rPr lang="en-US" sz="2400" u="sng">
                <a:solidFill>
                  <a:schemeClr val="tx2"/>
                </a:solidFill>
              </a:rPr>
              <a:t>higher</a:t>
            </a:r>
            <a:r>
              <a:rPr lang="en-US" sz="2400">
                <a:solidFill>
                  <a:srgbClr val="00FF00"/>
                </a:solidFill>
              </a:rPr>
              <a:t> in the </a:t>
            </a:r>
            <a:r>
              <a:rPr lang="en-US" sz="2400" u="sng">
                <a:solidFill>
                  <a:schemeClr val="tx2"/>
                </a:solidFill>
              </a:rPr>
              <a:t>diffuse type </a:t>
            </a:r>
            <a:r>
              <a:rPr lang="en-US" sz="2400"/>
              <a:t>of </a:t>
            </a:r>
            <a:r>
              <a:rPr lang="en-US" sz="2400" err="1"/>
              <a:t>adenomyosis</a:t>
            </a:r>
            <a:r>
              <a:rPr lang="en-US" sz="2400"/>
              <a:t> compared</a:t>
            </a:r>
            <a:r>
              <a:rPr lang="tr-TR" sz="2400"/>
              <a:t> </a:t>
            </a:r>
            <a:r>
              <a:rPr lang="en-US" sz="2400"/>
              <a:t>with the focal type, especially </a:t>
            </a:r>
            <a:endParaRPr lang="tr-TR" sz="2400"/>
          </a:p>
          <a:p>
            <a:pPr lvl="1"/>
            <a:r>
              <a:rPr lang="tr-TR" sz="2400"/>
              <a:t>p</a:t>
            </a:r>
            <a:r>
              <a:rPr lang="en-US" sz="2400" err="1"/>
              <a:t>regnancy</a:t>
            </a:r>
            <a:r>
              <a:rPr lang="tr-TR" sz="2400"/>
              <a:t> </a:t>
            </a:r>
            <a:r>
              <a:rPr lang="en-US" sz="2400"/>
              <a:t>induced</a:t>
            </a:r>
            <a:r>
              <a:rPr lang="tr-TR" sz="2400"/>
              <a:t> </a:t>
            </a:r>
            <a:r>
              <a:rPr lang="de-DE" sz="2400" err="1"/>
              <a:t>hypertension</a:t>
            </a:r>
            <a:r>
              <a:rPr lang="de-DE" sz="2400"/>
              <a:t> (13.8% </a:t>
            </a:r>
            <a:r>
              <a:rPr lang="de-DE" sz="2400" err="1"/>
              <a:t>vs</a:t>
            </a:r>
            <a:r>
              <a:rPr lang="de-DE" sz="2400"/>
              <a:t> 5.1%)</a:t>
            </a:r>
            <a:endParaRPr lang="tr-TR" sz="2400"/>
          </a:p>
          <a:p>
            <a:pPr lvl="1"/>
            <a:r>
              <a:rPr lang="de-DE" sz="2400"/>
              <a:t>intrauterine</a:t>
            </a:r>
            <a:r>
              <a:rPr lang="tr-TR" sz="2400"/>
              <a:t> </a:t>
            </a:r>
            <a:r>
              <a:rPr lang="en-US" sz="2400"/>
              <a:t>infection (10.9% </a:t>
            </a:r>
            <a:r>
              <a:rPr lang="en-US" sz="2400" err="1"/>
              <a:t>vs</a:t>
            </a:r>
            <a:r>
              <a:rPr lang="en-US" sz="2400"/>
              <a:t> 2.0%).</a:t>
            </a:r>
            <a:endParaRPr lang="tr-TR" sz="2400"/>
          </a:p>
          <a:p>
            <a:endParaRPr lang="tr-TR" sz="2400"/>
          </a:p>
          <a:p>
            <a:r>
              <a:rPr lang="en-US" sz="2400">
                <a:solidFill>
                  <a:srgbClr val="FFC000"/>
                </a:solidFill>
              </a:rPr>
              <a:t>In the focal type</a:t>
            </a:r>
            <a:r>
              <a:rPr lang="en-US" sz="2400"/>
              <a:t>, the rates of</a:t>
            </a:r>
            <a:r>
              <a:rPr lang="tr-TR" sz="2400"/>
              <a:t> </a:t>
            </a:r>
            <a:r>
              <a:rPr lang="en-US" sz="2400"/>
              <a:t>pregnancy complications </a:t>
            </a:r>
            <a:r>
              <a:rPr lang="en-US" sz="2400">
                <a:solidFill>
                  <a:srgbClr val="FF0000"/>
                </a:solidFill>
              </a:rPr>
              <a:t>were not affected </a:t>
            </a:r>
            <a:r>
              <a:rPr lang="en-US" sz="2400"/>
              <a:t>by pretreatment</a:t>
            </a:r>
            <a:r>
              <a:rPr lang="tr-TR" sz="2400"/>
              <a:t> </a:t>
            </a:r>
            <a:r>
              <a:rPr lang="en-US" sz="2400"/>
              <a:t>for </a:t>
            </a:r>
            <a:r>
              <a:rPr lang="en-US" sz="2400" err="1"/>
              <a:t>adenomyosis</a:t>
            </a:r>
            <a:r>
              <a:rPr lang="en-US" sz="2400"/>
              <a:t>.</a:t>
            </a:r>
            <a:r>
              <a:rPr lang="tr-TR" sz="2400"/>
              <a:t> </a:t>
            </a:r>
          </a:p>
          <a:p>
            <a:r>
              <a:rPr lang="en-US" sz="2400">
                <a:solidFill>
                  <a:srgbClr val="00FFFF"/>
                </a:solidFill>
              </a:rPr>
              <a:t>In the </a:t>
            </a:r>
            <a:r>
              <a:rPr lang="en-US" sz="2400" u="sng">
                <a:solidFill>
                  <a:schemeClr val="tx2"/>
                </a:solidFill>
              </a:rPr>
              <a:t>diffuse type</a:t>
            </a:r>
            <a:r>
              <a:rPr lang="en-US" sz="2400">
                <a:solidFill>
                  <a:srgbClr val="00FFFF"/>
                </a:solidFill>
              </a:rPr>
              <a:t>,</a:t>
            </a:r>
            <a:r>
              <a:rPr lang="tr-TR" sz="2400">
                <a:solidFill>
                  <a:srgbClr val="00FFFF"/>
                </a:solidFill>
              </a:rPr>
              <a:t> </a:t>
            </a:r>
            <a:r>
              <a:rPr lang="en-US" sz="2400"/>
              <a:t>rates of abortion after 12 weeks, preterm</a:t>
            </a:r>
            <a:r>
              <a:rPr lang="tr-TR" sz="2400"/>
              <a:t>  d</a:t>
            </a:r>
            <a:r>
              <a:rPr lang="en-US" sz="2400" err="1"/>
              <a:t>elivery</a:t>
            </a:r>
            <a:r>
              <a:rPr lang="en-US" sz="2400"/>
              <a:t>, threatened preterm delivery, fetal growth</a:t>
            </a:r>
            <a:r>
              <a:rPr lang="tr-TR" sz="2400"/>
              <a:t> </a:t>
            </a:r>
            <a:r>
              <a:rPr lang="en-US" sz="2400"/>
              <a:t>restriction, pregnancy-induced hypertension and</a:t>
            </a:r>
            <a:r>
              <a:rPr lang="tr-TR" sz="2400"/>
              <a:t> </a:t>
            </a:r>
            <a:r>
              <a:rPr lang="en-US" sz="2400"/>
              <a:t>intrauterine infection </a:t>
            </a:r>
            <a:r>
              <a:rPr lang="en-US" sz="2400">
                <a:solidFill>
                  <a:srgbClr val="00FFFF"/>
                </a:solidFill>
              </a:rPr>
              <a:t>were decreased after surgical</a:t>
            </a:r>
            <a:r>
              <a:rPr lang="tr-TR" sz="2400">
                <a:solidFill>
                  <a:srgbClr val="00FFFF"/>
                </a:solidFill>
              </a:rPr>
              <a:t> </a:t>
            </a:r>
            <a:r>
              <a:rPr lang="en-US" sz="2400">
                <a:solidFill>
                  <a:srgbClr val="00FFFF"/>
                </a:solidFill>
              </a:rPr>
              <a:t>pre-treatment for </a:t>
            </a:r>
            <a:r>
              <a:rPr lang="en-US" sz="2400" err="1">
                <a:solidFill>
                  <a:srgbClr val="00FFFF"/>
                </a:solidFill>
              </a:rPr>
              <a:t>adenomyosis</a:t>
            </a:r>
            <a:r>
              <a:rPr lang="en-US" sz="2400">
                <a:solidFill>
                  <a:srgbClr val="00FFFF"/>
                </a:solidFill>
              </a:rPr>
              <a:t>.</a:t>
            </a:r>
            <a:endParaRPr lang="tr-TR" sz="2400">
              <a:solidFill>
                <a:srgbClr val="00FFFF"/>
              </a:solidFill>
            </a:endParaRPr>
          </a:p>
          <a:p>
            <a:endParaRPr lang="en-US" sz="240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err="1">
                <a:solidFill>
                  <a:srgbClr val="FF0000"/>
                </a:solidFill>
                <a:effectLst>
                  <a:outerShdw blurRad="38100" dist="38100" dir="2700000" algn="tl">
                    <a:srgbClr val="000000">
                      <a:alpha val="43137"/>
                    </a:srgbClr>
                  </a:outerShdw>
                </a:effectLst>
              </a:rPr>
              <a:t>Minegishi</a:t>
            </a:r>
            <a:r>
              <a:rPr lang="tr-TR" sz="1800">
                <a:solidFill>
                  <a:srgbClr val="FF0000"/>
                </a:solidFill>
                <a:effectLst>
                  <a:outerShdw blurRad="38100" dist="38100" dir="2700000" algn="tl">
                    <a:srgbClr val="000000">
                      <a:alpha val="43137"/>
                    </a:srgbClr>
                  </a:outerShdw>
                </a:effectLst>
              </a:rPr>
              <a:t>, </a:t>
            </a:r>
            <a:r>
              <a:rPr lang="tr-TR" sz="1800" i="1">
                <a:solidFill>
                  <a:srgbClr val="FF0000"/>
                </a:solidFill>
                <a:effectLst>
                  <a:outerShdw blurRad="38100" dist="38100" dir="2700000" algn="tl">
                    <a:srgbClr val="000000">
                      <a:alpha val="43137"/>
                    </a:srgbClr>
                  </a:outerShdw>
                </a:effectLst>
              </a:rPr>
              <a:t>et al.,</a:t>
            </a:r>
            <a:r>
              <a:rPr lang="tr-TR" sz="1800">
                <a:solidFill>
                  <a:srgbClr val="FF0000"/>
                </a:solidFill>
                <a:effectLst>
                  <a:outerShdw blurRad="38100" dist="38100" dir="2700000" algn="tl">
                    <a:srgbClr val="000000">
                      <a:alpha val="43137"/>
                    </a:srgbClr>
                  </a:outerShdw>
                </a:effectLst>
              </a:rPr>
              <a:t> 2014</a:t>
            </a:r>
            <a:endParaRPr lang="en-US" sz="180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endParaRPr lang="tr-TR"/>
          </a:p>
        </p:txBody>
      </p:sp>
      <p:sp>
        <p:nvSpPr>
          <p:cNvPr id="47107" name="Content Placeholder 2"/>
          <p:cNvSpPr>
            <a:spLocks noGrp="1"/>
          </p:cNvSpPr>
          <p:nvPr>
            <p:ph idx="1"/>
          </p:nvPr>
        </p:nvSpPr>
        <p:spPr>
          <a:xfrm>
            <a:off x="142874" y="3929063"/>
            <a:ext cx="9215471" cy="2571750"/>
          </a:xfrm>
        </p:spPr>
        <p:txBody>
          <a:bodyPr/>
          <a:lstStyle/>
          <a:p>
            <a:r>
              <a:rPr lang="en-US"/>
              <a:t>A </a:t>
            </a:r>
            <a:r>
              <a:rPr lang="en-US" u="sng"/>
              <a:t>retrospective</a:t>
            </a:r>
            <a:r>
              <a:rPr lang="en-US"/>
              <a:t> cohort</a:t>
            </a:r>
            <a:r>
              <a:rPr lang="tr-TR"/>
              <a:t> </a:t>
            </a:r>
            <a:r>
              <a:rPr lang="tr-TR" err="1"/>
              <a:t>study</a:t>
            </a:r>
            <a:endParaRPr lang="en-US"/>
          </a:p>
          <a:p>
            <a:r>
              <a:rPr lang="en-US"/>
              <a:t>IVF/ICSI treatment at IVF</a:t>
            </a:r>
            <a:r>
              <a:rPr lang="tr-TR"/>
              <a:t> </a:t>
            </a:r>
            <a:r>
              <a:rPr lang="en-US"/>
              <a:t>Australia-East</a:t>
            </a:r>
            <a:r>
              <a:rPr lang="tr-TR"/>
              <a:t>, </a:t>
            </a:r>
            <a:r>
              <a:rPr lang="en-US"/>
              <a:t>2000</a:t>
            </a:r>
            <a:r>
              <a:rPr lang="tr-TR"/>
              <a:t>-</a:t>
            </a:r>
            <a:r>
              <a:rPr lang="en-US"/>
              <a:t>2006</a:t>
            </a:r>
            <a:endParaRPr lang="tr-TR"/>
          </a:p>
          <a:p>
            <a:r>
              <a:rPr lang="en-US"/>
              <a:t>201 patients (37 in Group A</a:t>
            </a:r>
            <a:r>
              <a:rPr lang="tr-TR" err="1"/>
              <a:t>dnmy</a:t>
            </a:r>
            <a:r>
              <a:rPr lang="en-US"/>
              <a:t>, 164 in group NA</a:t>
            </a:r>
            <a:r>
              <a:rPr lang="tr-TR" err="1"/>
              <a:t>dnmy</a:t>
            </a:r>
            <a:r>
              <a:rPr lang="en-US"/>
              <a:t>) </a:t>
            </a:r>
            <a:endParaRPr lang="tr-TR"/>
          </a:p>
          <a:p>
            <a:r>
              <a:rPr lang="en-US"/>
              <a:t>Single</a:t>
            </a:r>
            <a:r>
              <a:rPr lang="tr-TR"/>
              <a:t> </a:t>
            </a:r>
            <a:r>
              <a:rPr lang="en-US"/>
              <a:t>IVF/ICSI</a:t>
            </a:r>
            <a:r>
              <a:rPr lang="tr-TR"/>
              <a:t> </a:t>
            </a:r>
            <a:r>
              <a:rPr lang="tr-TR" err="1"/>
              <a:t>cycle</a:t>
            </a:r>
            <a:r>
              <a:rPr lang="tr-TR"/>
              <a:t> </a:t>
            </a:r>
            <a:r>
              <a:rPr lang="tr-TR" sz="2000" i="1"/>
              <a:t>(</a:t>
            </a:r>
            <a:r>
              <a:rPr lang="tr-TR" sz="2000" i="1" err="1"/>
              <a:t>long</a:t>
            </a:r>
            <a:r>
              <a:rPr lang="tr-TR" sz="2000" i="1"/>
              <a:t> </a:t>
            </a:r>
            <a:r>
              <a:rPr lang="tr-TR" sz="2000" i="1" err="1"/>
              <a:t>down</a:t>
            </a:r>
            <a:r>
              <a:rPr lang="tr-TR" sz="2000" i="1"/>
              <a:t> </a:t>
            </a:r>
            <a:r>
              <a:rPr lang="tr-TR" sz="2000" i="1" err="1"/>
              <a:t>regulation</a:t>
            </a:r>
            <a:r>
              <a:rPr lang="tr-TR" sz="2000" i="1"/>
              <a:t>)</a:t>
            </a:r>
            <a:endParaRPr lang="tr-TR" i="1"/>
          </a:p>
          <a:p>
            <a:r>
              <a:rPr lang="en-US"/>
              <a:t>The presence of </a:t>
            </a:r>
            <a:r>
              <a:rPr lang="tr-TR"/>
              <a:t>TV-US </a:t>
            </a:r>
            <a:r>
              <a:rPr lang="en-US"/>
              <a:t>diagnosed </a:t>
            </a:r>
            <a:r>
              <a:rPr lang="en-US" err="1"/>
              <a:t>adenomyosis</a:t>
            </a:r>
            <a:r>
              <a:rPr lang="en-US"/>
              <a:t> </a:t>
            </a:r>
            <a:r>
              <a:rPr lang="en-US" u="sng">
                <a:solidFill>
                  <a:srgbClr val="66FF33"/>
                </a:solidFill>
              </a:rPr>
              <a:t>did not </a:t>
            </a:r>
            <a:r>
              <a:rPr lang="en-US"/>
              <a:t>adversely affect</a:t>
            </a:r>
            <a:r>
              <a:rPr lang="tr-TR"/>
              <a:t> </a:t>
            </a:r>
            <a:r>
              <a:rPr lang="en-US"/>
              <a:t>outcome in IVF/ICSI treatment</a:t>
            </a:r>
          </a:p>
        </p:txBody>
      </p:sp>
      <p:pic>
        <p:nvPicPr>
          <p:cNvPr id="47108" name="Picture 2"/>
          <p:cNvPicPr>
            <a:picLocks noChangeAspect="1" noChangeArrowheads="1"/>
          </p:cNvPicPr>
          <p:nvPr/>
        </p:nvPicPr>
        <p:blipFill>
          <a:blip r:embed="rId3" cstate="print"/>
          <a:srcRect/>
          <a:stretch>
            <a:fillRect/>
          </a:stretch>
        </p:blipFill>
        <p:spPr bwMode="auto">
          <a:xfrm>
            <a:off x="0" y="0"/>
            <a:ext cx="9144000" cy="3794125"/>
          </a:xfrm>
          <a:prstGeom prst="rect">
            <a:avLst/>
          </a:prstGeom>
          <a:noFill/>
          <a:ln w="9525">
            <a:noFill/>
            <a:miter lim="800000"/>
            <a:headEnd/>
            <a:tailEnd/>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cstate="print"/>
          <a:srcRect/>
          <a:stretch>
            <a:fillRect/>
          </a:stretch>
        </p:blipFill>
        <p:spPr bwMode="auto">
          <a:xfrm>
            <a:off x="0" y="0"/>
            <a:ext cx="9202360" cy="6858000"/>
          </a:xfrm>
          <a:prstGeom prst="rect">
            <a:avLst/>
          </a:prstGeom>
          <a:noFill/>
          <a:ln w="9525">
            <a:noFill/>
            <a:miter lim="800000"/>
            <a:headEnd/>
            <a:tailEnd/>
          </a:ln>
          <a:effectLst/>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4" name="Content Placeholder 2"/>
          <p:cNvSpPr>
            <a:spLocks noGrp="1"/>
          </p:cNvSpPr>
          <p:nvPr>
            <p:ph idx="1"/>
          </p:nvPr>
        </p:nvSpPr>
        <p:spPr>
          <a:xfrm>
            <a:off x="685800" y="2000250"/>
            <a:ext cx="7958138" cy="4643438"/>
          </a:xfrm>
        </p:spPr>
        <p:txBody>
          <a:bodyPr/>
          <a:lstStyle/>
          <a:p>
            <a:r>
              <a:rPr lang="en-US" sz="2400"/>
              <a:t>Retrospective study in 74 infertile patients with surgically proven endometriosis</a:t>
            </a:r>
            <a:endParaRPr lang="tr-TR" sz="2400"/>
          </a:p>
          <a:p>
            <a:endParaRPr lang="tr-TR" sz="2400"/>
          </a:p>
          <a:p>
            <a:r>
              <a:rPr lang="en-US" sz="2400"/>
              <a:t>The diagnosis of </a:t>
            </a:r>
            <a:r>
              <a:rPr lang="en-US" sz="2400" err="1"/>
              <a:t>adenomyosis</a:t>
            </a:r>
            <a:r>
              <a:rPr lang="en-US" sz="2400"/>
              <a:t> was based on </a:t>
            </a:r>
            <a:r>
              <a:rPr lang="en-US" sz="2400" err="1"/>
              <a:t>transvaginal</a:t>
            </a:r>
            <a:r>
              <a:rPr lang="en-US" sz="2400"/>
              <a:t> ultrasound criteria</a:t>
            </a:r>
            <a:endParaRPr lang="tr-TR" sz="2400"/>
          </a:p>
          <a:p>
            <a:endParaRPr lang="tr-TR" sz="2400"/>
          </a:p>
          <a:p>
            <a:r>
              <a:rPr lang="en-US" sz="2400"/>
              <a:t>All patients were pretreated with long-term (</a:t>
            </a:r>
            <a:r>
              <a:rPr lang="en-US" sz="2400">
                <a:sym typeface="Symbol" pitchFamily="18" charset="2"/>
              </a:rPr>
              <a:t></a:t>
            </a:r>
            <a:r>
              <a:rPr lang="en-US" sz="2400"/>
              <a:t>3 months) </a:t>
            </a:r>
            <a:r>
              <a:rPr lang="en-US" sz="2400" err="1"/>
              <a:t>GnRH</a:t>
            </a:r>
            <a:r>
              <a:rPr lang="en-US" sz="2400"/>
              <a:t>-agonist prior to IVF/ICSI.</a:t>
            </a:r>
            <a:endParaRPr lang="tr-TR" sz="2400"/>
          </a:p>
          <a:p>
            <a:endParaRPr lang="tr-TR" sz="2400"/>
          </a:p>
          <a:p>
            <a:r>
              <a:rPr lang="en-US" sz="2400"/>
              <a:t> </a:t>
            </a:r>
            <a:r>
              <a:rPr lang="tr-TR" sz="2400"/>
              <a:t>E</a:t>
            </a:r>
            <a:r>
              <a:rPr lang="en-US" sz="2400" err="1"/>
              <a:t>ndometriosis</a:t>
            </a:r>
            <a:r>
              <a:rPr lang="en-US" sz="2400"/>
              <a:t> </a:t>
            </a:r>
            <a:r>
              <a:rPr lang="en-US" sz="2400" err="1"/>
              <a:t>rASRM</a:t>
            </a:r>
            <a:r>
              <a:rPr lang="en-US" sz="2400"/>
              <a:t> stages III-IV</a:t>
            </a:r>
            <a:r>
              <a:rPr lang="tr-TR" sz="2400"/>
              <a:t> + </a:t>
            </a:r>
            <a:r>
              <a:rPr lang="tr-TR" sz="2400" err="1"/>
              <a:t>adenomyosis</a:t>
            </a:r>
            <a:endParaRPr lang="en-US" sz="2400"/>
          </a:p>
        </p:txBody>
      </p:sp>
      <p:pic>
        <p:nvPicPr>
          <p:cNvPr id="49155" name="Picture 2"/>
          <p:cNvPicPr>
            <a:picLocks noChangeAspect="1" noChangeArrowheads="1"/>
          </p:cNvPicPr>
          <p:nvPr/>
        </p:nvPicPr>
        <p:blipFill>
          <a:blip r:embed="rId3"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49156" name="Picture 3"/>
          <p:cNvPicPr>
            <a:picLocks noChangeAspect="1" noChangeArrowheads="1"/>
          </p:cNvPicPr>
          <p:nvPr/>
        </p:nvPicPr>
        <p:blipFill>
          <a:blip r:embed="rId4"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2000250"/>
            <a:ext cx="7958138" cy="4643438"/>
          </a:xfrm>
        </p:spPr>
        <p:txBody>
          <a:bodyPr/>
          <a:lstStyle/>
          <a:p>
            <a:r>
              <a:rPr lang="en-US" sz="2400" err="1"/>
              <a:t>Retrospe</a:t>
            </a:r>
            <a:r>
              <a:rPr lang="tr-TR" sz="2400" err="1"/>
              <a:t>ktif</a:t>
            </a:r>
            <a:r>
              <a:rPr lang="tr-TR" sz="2400"/>
              <a:t> , </a:t>
            </a:r>
            <a:r>
              <a:rPr lang="en-US" sz="2400"/>
              <a:t>74 </a:t>
            </a:r>
            <a:r>
              <a:rPr lang="en-US" sz="2400" err="1"/>
              <a:t>infertil</a:t>
            </a:r>
            <a:r>
              <a:rPr lang="tr-TR" sz="2400"/>
              <a:t> olgu, cerrahi olarak </a:t>
            </a:r>
            <a:r>
              <a:rPr lang="tr-TR" sz="2400" err="1"/>
              <a:t>endometriozis</a:t>
            </a:r>
            <a:r>
              <a:rPr lang="tr-TR" sz="2400"/>
              <a:t> saptanmış</a:t>
            </a:r>
          </a:p>
          <a:p>
            <a:endParaRPr lang="tr-TR" sz="2400"/>
          </a:p>
          <a:p>
            <a:r>
              <a:rPr lang="tr-TR" sz="2400"/>
              <a:t>A</a:t>
            </a:r>
            <a:r>
              <a:rPr lang="en-US" sz="2400" err="1"/>
              <a:t>denomyo</a:t>
            </a:r>
            <a:r>
              <a:rPr lang="tr-TR" sz="2400"/>
              <a:t>z</a:t>
            </a:r>
            <a:r>
              <a:rPr lang="en-US" sz="2400"/>
              <a:t>is </a:t>
            </a:r>
            <a:r>
              <a:rPr lang="tr-TR" sz="2400"/>
              <a:t>tanısı TV-US ile koyulmuş (olguların %27’sinde…)</a:t>
            </a:r>
          </a:p>
          <a:p>
            <a:endParaRPr lang="tr-TR" sz="2400"/>
          </a:p>
          <a:p>
            <a:r>
              <a:rPr lang="tr-TR" sz="2400"/>
              <a:t>Tüm olgularda, </a:t>
            </a:r>
            <a:r>
              <a:rPr lang="en-US" sz="2400"/>
              <a:t>IVF/ICSI </a:t>
            </a:r>
            <a:r>
              <a:rPr lang="tr-TR" sz="2400"/>
              <a:t> öncesi, uzun  süreli </a:t>
            </a:r>
            <a:r>
              <a:rPr lang="en-US" sz="2400"/>
              <a:t>(</a:t>
            </a:r>
            <a:r>
              <a:rPr lang="en-US" sz="2400">
                <a:sym typeface="Symbol" pitchFamily="18" charset="2"/>
              </a:rPr>
              <a:t></a:t>
            </a:r>
            <a:r>
              <a:rPr lang="en-US" sz="2400"/>
              <a:t>3 </a:t>
            </a:r>
            <a:r>
              <a:rPr lang="tr-TR" sz="2400"/>
              <a:t>ay</a:t>
            </a:r>
            <a:r>
              <a:rPr lang="en-US" sz="2400"/>
              <a:t>) </a:t>
            </a:r>
            <a:r>
              <a:rPr lang="en-US" sz="2400" err="1"/>
              <a:t>GnRH</a:t>
            </a:r>
            <a:r>
              <a:rPr lang="en-US" sz="2400"/>
              <a:t>-agonist</a:t>
            </a:r>
            <a:r>
              <a:rPr lang="tr-TR" sz="2400"/>
              <a:t>i kullanılmış</a:t>
            </a:r>
            <a:r>
              <a:rPr lang="en-US" sz="2400"/>
              <a:t>.</a:t>
            </a:r>
            <a:endParaRPr lang="tr-TR" sz="2400"/>
          </a:p>
          <a:p>
            <a:endParaRPr lang="tr-TR" sz="2400"/>
          </a:p>
          <a:p>
            <a:r>
              <a:rPr lang="en-US" sz="2400"/>
              <a:t> </a:t>
            </a:r>
            <a:r>
              <a:rPr lang="tr-TR" sz="2400"/>
              <a:t>E</a:t>
            </a:r>
            <a:r>
              <a:rPr lang="en-US" sz="2400" err="1"/>
              <a:t>ndometrio</a:t>
            </a:r>
            <a:r>
              <a:rPr lang="tr-TR" sz="2400"/>
              <a:t>z</a:t>
            </a:r>
            <a:r>
              <a:rPr lang="en-US" sz="2400"/>
              <a:t>is </a:t>
            </a:r>
            <a:r>
              <a:rPr lang="en-US" sz="2400" err="1"/>
              <a:t>rASRM</a:t>
            </a:r>
            <a:r>
              <a:rPr lang="en-US" sz="2400"/>
              <a:t> </a:t>
            </a:r>
            <a:r>
              <a:rPr lang="tr-TR" sz="2400"/>
              <a:t>evre </a:t>
            </a:r>
            <a:r>
              <a:rPr lang="en-US" sz="2400"/>
              <a:t>III-IV</a:t>
            </a:r>
            <a:r>
              <a:rPr lang="tr-TR" sz="2400"/>
              <a:t> + </a:t>
            </a:r>
            <a:r>
              <a:rPr lang="tr-TR" sz="2400" err="1"/>
              <a:t>adenomyozis</a:t>
            </a:r>
            <a:endParaRPr lang="en-US" sz="2400"/>
          </a:p>
        </p:txBody>
      </p:sp>
      <p:pic>
        <p:nvPicPr>
          <p:cNvPr id="50179" name="Picture 2"/>
          <p:cNvPicPr>
            <a:picLocks noChangeAspect="1" noChangeArrowheads="1"/>
          </p:cNvPicPr>
          <p:nvPr/>
        </p:nvPicPr>
        <p:blipFill>
          <a:blip r:embed="rId3"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0180" name="Picture 3"/>
          <p:cNvPicPr>
            <a:picLocks noChangeAspect="1" noChangeArrowheads="1"/>
          </p:cNvPicPr>
          <p:nvPr/>
        </p:nvPicPr>
        <p:blipFill>
          <a:blip r:embed="rId4"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357188" y="2243138"/>
            <a:ext cx="8358187" cy="4114800"/>
          </a:xfrm>
        </p:spPr>
        <p:txBody>
          <a:bodyPr/>
          <a:lstStyle/>
          <a:p>
            <a:r>
              <a:rPr lang="tr-TR" sz="2400"/>
              <a:t>mean </a:t>
            </a:r>
            <a:r>
              <a:rPr lang="en-US" sz="2400"/>
              <a:t>dosage of FSH used </a:t>
            </a:r>
            <a:r>
              <a:rPr lang="tr-TR" sz="2400"/>
              <a:t>was</a:t>
            </a:r>
            <a:r>
              <a:rPr lang="en-US" sz="2400"/>
              <a:t> 208IU </a:t>
            </a:r>
            <a:endParaRPr lang="tr-TR" sz="2400"/>
          </a:p>
          <a:p>
            <a:r>
              <a:rPr lang="en-US" sz="2400"/>
              <a:t>the mean number of oocytes retrieved was 8.73</a:t>
            </a:r>
            <a:endParaRPr lang="tr-TR" sz="2400"/>
          </a:p>
          <a:p>
            <a:r>
              <a:rPr lang="en-US" sz="2400"/>
              <a:t>the mean number of embryos obtained was 3.86</a:t>
            </a:r>
            <a:endParaRPr lang="tr-TR" sz="2400"/>
          </a:p>
          <a:p>
            <a:r>
              <a:rPr lang="en-US" sz="2400"/>
              <a:t>the mean number of embryos transferred was 1.6</a:t>
            </a:r>
            <a:endParaRPr lang="tr-TR" sz="2400"/>
          </a:p>
          <a:p>
            <a:r>
              <a:rPr lang="en-US" sz="2400"/>
              <a:t>a mean fertilization rate of 43.6%</a:t>
            </a:r>
            <a:endParaRPr lang="tr-TR" sz="2400"/>
          </a:p>
          <a:p>
            <a:r>
              <a:rPr lang="en-US" sz="2400"/>
              <a:t>a mean implantation rate of 26.3% </a:t>
            </a:r>
            <a:endParaRPr lang="tr-TR" sz="2400"/>
          </a:p>
          <a:p>
            <a:r>
              <a:rPr lang="en-US" sz="2400"/>
              <a:t>a mean miscarriage rate of 24.3%</a:t>
            </a:r>
            <a:endParaRPr lang="tr-TR" sz="2400"/>
          </a:p>
          <a:p>
            <a:r>
              <a:rPr lang="en-US" sz="2400"/>
              <a:t>and a clinical pregnancy rate</a:t>
            </a:r>
            <a:r>
              <a:rPr lang="tr-TR" sz="2400"/>
              <a:t> </a:t>
            </a:r>
            <a:r>
              <a:rPr lang="tr-TR" sz="2000"/>
              <a:t>(</a:t>
            </a:r>
            <a:r>
              <a:rPr lang="tr-TR" sz="2000">
                <a:sym typeface="Symbol" pitchFamily="18" charset="2"/>
              </a:rPr>
              <a:t>12 gw)</a:t>
            </a:r>
            <a:r>
              <a:rPr lang="en-US" sz="2000"/>
              <a:t> </a:t>
            </a:r>
            <a:r>
              <a:rPr lang="en-US" sz="2400"/>
              <a:t>of 31.7%</a:t>
            </a:r>
            <a:endParaRPr lang="tr-TR" sz="2400"/>
          </a:p>
        </p:txBody>
      </p:sp>
      <p:pic>
        <p:nvPicPr>
          <p:cNvPr id="51203"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1204"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357188" y="2243138"/>
            <a:ext cx="8358187" cy="4114800"/>
          </a:xfrm>
        </p:spPr>
        <p:txBody>
          <a:bodyPr/>
          <a:lstStyle/>
          <a:p>
            <a:r>
              <a:rPr lang="tr-TR" sz="2400"/>
              <a:t>Ort. </a:t>
            </a:r>
            <a:r>
              <a:rPr lang="en-US" sz="2400"/>
              <a:t>FSH</a:t>
            </a:r>
            <a:r>
              <a:rPr lang="tr-TR" sz="2400"/>
              <a:t> dozu: 			</a:t>
            </a:r>
            <a:r>
              <a:rPr lang="en-US" sz="2400"/>
              <a:t>208IU </a:t>
            </a:r>
            <a:endParaRPr lang="tr-TR" sz="2400"/>
          </a:p>
          <a:p>
            <a:r>
              <a:rPr lang="tr-TR" sz="2400"/>
              <a:t>Ort. elde edilen oosit: 		</a:t>
            </a:r>
            <a:r>
              <a:rPr lang="en-US" sz="2400"/>
              <a:t>8.73</a:t>
            </a:r>
            <a:endParaRPr lang="tr-TR" sz="2400"/>
          </a:p>
          <a:p>
            <a:r>
              <a:rPr lang="tr-TR" sz="2400"/>
              <a:t>Ort. elde edilen embriyo: 		3</a:t>
            </a:r>
            <a:r>
              <a:rPr lang="en-US" sz="2400"/>
              <a:t>.86</a:t>
            </a:r>
            <a:endParaRPr lang="tr-TR" sz="2400"/>
          </a:p>
          <a:p>
            <a:r>
              <a:rPr lang="tr-TR" sz="2400"/>
              <a:t>Ort. Tr edilen embriyo: 		</a:t>
            </a:r>
            <a:r>
              <a:rPr lang="en-US" sz="2400"/>
              <a:t>1.6</a:t>
            </a:r>
            <a:endParaRPr lang="tr-TR" sz="2400"/>
          </a:p>
          <a:p>
            <a:r>
              <a:rPr lang="tr-TR" sz="2400"/>
              <a:t>Ort. </a:t>
            </a:r>
            <a:r>
              <a:rPr lang="en-US" sz="2400"/>
              <a:t>Fertiliza</a:t>
            </a:r>
            <a:r>
              <a:rPr lang="tr-TR" sz="2400"/>
              <a:t>syon oranı:		%</a:t>
            </a:r>
            <a:r>
              <a:rPr lang="en-US" sz="2400"/>
              <a:t>43.6</a:t>
            </a:r>
            <a:endParaRPr lang="tr-TR" sz="2400"/>
          </a:p>
          <a:p>
            <a:r>
              <a:rPr lang="tr-TR" sz="2400"/>
              <a:t>Ort. Implantasyon oranı:		%</a:t>
            </a:r>
            <a:r>
              <a:rPr lang="en-US" sz="2400"/>
              <a:t>26.3 </a:t>
            </a:r>
            <a:endParaRPr lang="tr-TR" sz="2400"/>
          </a:p>
          <a:p>
            <a:r>
              <a:rPr lang="tr-TR" sz="2400"/>
              <a:t>Ort. Gebelik kaybı:			%</a:t>
            </a:r>
            <a:r>
              <a:rPr lang="en-US" sz="2400"/>
              <a:t>24.3</a:t>
            </a:r>
            <a:endParaRPr lang="tr-TR" sz="2400"/>
          </a:p>
          <a:p>
            <a:r>
              <a:rPr lang="tr-TR" sz="2400"/>
              <a:t>Ort. Kl. Gebelik oranı </a:t>
            </a:r>
            <a:r>
              <a:rPr lang="tr-TR" sz="2000"/>
              <a:t>(</a:t>
            </a:r>
            <a:r>
              <a:rPr lang="tr-TR" sz="2000">
                <a:sym typeface="Symbol" pitchFamily="18" charset="2"/>
              </a:rPr>
              <a:t>12 gh):	</a:t>
            </a:r>
            <a:r>
              <a:rPr lang="en-US" sz="2000"/>
              <a:t> </a:t>
            </a:r>
            <a:r>
              <a:rPr lang="tr-TR" sz="2000"/>
              <a:t>%</a:t>
            </a:r>
            <a:r>
              <a:rPr lang="en-US" sz="2400"/>
              <a:t>31.7</a:t>
            </a:r>
            <a:endParaRPr lang="tr-TR" sz="2400"/>
          </a:p>
        </p:txBody>
      </p:sp>
      <p:pic>
        <p:nvPicPr>
          <p:cNvPr id="52227"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2228"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500063" y="2262188"/>
            <a:ext cx="7929562" cy="3952875"/>
          </a:xfrm>
        </p:spPr>
        <p:txBody>
          <a:bodyPr/>
          <a:lstStyle/>
          <a:p>
            <a:r>
              <a:rPr lang="en-US" sz="2400" i="1" u="sng">
                <a:solidFill>
                  <a:srgbClr val="00FF00"/>
                </a:solidFill>
              </a:rPr>
              <a:t>No significant differences </a:t>
            </a:r>
            <a:r>
              <a:rPr lang="en-US" sz="2400" i="1"/>
              <a:t>were found for any of the IVF/ICSI outcomes between women with and without </a:t>
            </a:r>
            <a:r>
              <a:rPr lang="en-US" sz="2400" i="1" err="1"/>
              <a:t>adenomyosis</a:t>
            </a:r>
            <a:r>
              <a:rPr lang="en-US" sz="2400" i="1"/>
              <a:t>. </a:t>
            </a:r>
            <a:endParaRPr lang="tr-TR" sz="2400" i="1"/>
          </a:p>
          <a:p>
            <a:endParaRPr lang="tr-TR" sz="2400" i="1"/>
          </a:p>
          <a:p>
            <a:r>
              <a:rPr lang="en-US" sz="2400" i="1"/>
              <a:t>CONCLUSIONS: </a:t>
            </a:r>
            <a:r>
              <a:rPr lang="en-US" sz="2400" i="1" err="1"/>
              <a:t>Adenomyosis</a:t>
            </a:r>
            <a:r>
              <a:rPr lang="en-US" sz="2400" i="1"/>
              <a:t> </a:t>
            </a:r>
            <a:r>
              <a:rPr lang="en-US" sz="2400" i="1">
                <a:solidFill>
                  <a:srgbClr val="00FF00"/>
                </a:solidFill>
              </a:rPr>
              <a:t>had no adverse effects </a:t>
            </a:r>
            <a:r>
              <a:rPr lang="en-US" sz="2400" i="1"/>
              <a:t>on IVF/ICSI outcomes in infertile women </a:t>
            </a:r>
            <a:r>
              <a:rPr lang="en-US" sz="2400" i="1" u="sng"/>
              <a:t>with proven endometriosis who were </a:t>
            </a:r>
            <a:r>
              <a:rPr lang="en-US" sz="2400" i="1" u="sng">
                <a:solidFill>
                  <a:srgbClr val="FF3399"/>
                </a:solidFill>
              </a:rPr>
              <a:t>pretreated with long-term </a:t>
            </a:r>
            <a:r>
              <a:rPr lang="en-US" sz="2400" i="1" u="sng" err="1">
                <a:solidFill>
                  <a:srgbClr val="FF3399"/>
                </a:solidFill>
              </a:rPr>
              <a:t>GnRH</a:t>
            </a:r>
            <a:r>
              <a:rPr lang="en-US" sz="2400" i="1" u="sng">
                <a:solidFill>
                  <a:srgbClr val="FF3399"/>
                </a:solidFill>
              </a:rPr>
              <a:t>-agonist.</a:t>
            </a:r>
          </a:p>
        </p:txBody>
      </p:sp>
      <p:pic>
        <p:nvPicPr>
          <p:cNvPr id="53251"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3252"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71438"/>
            <a:ext cx="9144000" cy="1143001"/>
          </a:xfrm>
        </p:spPr>
        <p:txBody>
          <a:bodyPr/>
          <a:lstStyle/>
          <a:p>
            <a:pPr>
              <a:defRPr/>
            </a:pPr>
            <a:r>
              <a:rPr lang="en-US" sz="3600" err="1">
                <a:solidFill>
                  <a:srgbClr val="FFFF00"/>
                </a:solidFill>
                <a:latin typeface="+mn-lt"/>
                <a:cs typeface="Times New Roman" pitchFamily="18" charset="0"/>
              </a:rPr>
              <a:t>GnRH</a:t>
            </a:r>
            <a:r>
              <a:rPr lang="en-US" sz="3600">
                <a:solidFill>
                  <a:srgbClr val="FFFF00"/>
                </a:solidFill>
                <a:latin typeface="+mn-lt"/>
                <a:cs typeface="Times New Roman" pitchFamily="18" charset="0"/>
              </a:rPr>
              <a:t> agonist </a:t>
            </a:r>
            <a:r>
              <a:rPr lang="tr-TR" sz="3600" i="1">
                <a:solidFill>
                  <a:srgbClr val="FFFF00"/>
                </a:solidFill>
                <a:latin typeface="+mn-lt"/>
                <a:cs typeface="Times New Roman" pitchFamily="18" charset="0"/>
              </a:rPr>
              <a:t>vs</a:t>
            </a:r>
            <a:r>
              <a:rPr lang="en-US" sz="3600">
                <a:solidFill>
                  <a:srgbClr val="FFFF00"/>
                </a:solidFill>
                <a:latin typeface="+mn-lt"/>
                <a:cs typeface="Times New Roman" pitchFamily="18" charset="0"/>
              </a:rPr>
              <a:t> no agonist before IVF</a:t>
            </a:r>
            <a:br>
              <a:rPr lang="en-US" sz="3600">
                <a:solidFill>
                  <a:srgbClr val="FFFF00"/>
                </a:solidFill>
                <a:latin typeface="+mn-lt"/>
                <a:cs typeface="Times New Roman" pitchFamily="18" charset="0"/>
              </a:rPr>
            </a:br>
            <a:r>
              <a:rPr lang="en-US" sz="3200">
                <a:solidFill>
                  <a:srgbClr val="00FFFF"/>
                </a:solidFill>
                <a:latin typeface="+mn-lt"/>
                <a:cs typeface="Times New Roman" pitchFamily="18" charset="0"/>
              </a:rPr>
              <a:t>(Clinical pregnancy rate per woman)</a:t>
            </a:r>
          </a:p>
        </p:txBody>
      </p:sp>
      <p:pic>
        <p:nvPicPr>
          <p:cNvPr id="48131" name="Picture 3" descr="GNRH BEFORE IVF IN ENDOMETRIOSIS - CPR"/>
          <p:cNvPicPr>
            <a:picLocks noGrp="1" noChangeAspect="1" noChangeArrowheads="1"/>
          </p:cNvPicPr>
          <p:nvPr>
            <p:ph idx="1"/>
          </p:nvPr>
        </p:nvPicPr>
        <p:blipFill>
          <a:blip r:embed="rId3" cstate="print"/>
          <a:srcRect/>
          <a:stretch>
            <a:fillRect/>
          </a:stretch>
        </p:blipFill>
        <p:spPr>
          <a:xfrm>
            <a:off x="0" y="1290638"/>
            <a:ext cx="9144000" cy="3352800"/>
          </a:xfrm>
        </p:spPr>
      </p:pic>
      <p:sp>
        <p:nvSpPr>
          <p:cNvPr id="48132" name="Text Box 4"/>
          <p:cNvSpPr txBox="1">
            <a:spLocks noChangeArrowheads="1"/>
          </p:cNvSpPr>
          <p:nvPr/>
        </p:nvSpPr>
        <p:spPr bwMode="auto">
          <a:xfrm>
            <a:off x="428625" y="928688"/>
            <a:ext cx="8534400" cy="400050"/>
          </a:xfrm>
          <a:prstGeom prst="rect">
            <a:avLst/>
          </a:prstGeom>
          <a:noFill/>
          <a:ln w="9525">
            <a:noFill/>
            <a:miter lim="800000"/>
            <a:headEnd/>
            <a:tailEnd/>
          </a:ln>
        </p:spPr>
        <p:txBody>
          <a:bodyPr>
            <a:spAutoFit/>
          </a:bodyPr>
          <a:lstStyle/>
          <a:p>
            <a:pPr algn="ctr">
              <a:spcBef>
                <a:spcPct val="50000"/>
              </a:spcBef>
            </a:pPr>
            <a:r>
              <a:rPr lang="en-US" sz="2000" i="1">
                <a:solidFill>
                  <a:srgbClr val="FF0000"/>
                </a:solidFill>
              </a:rPr>
              <a:t>Sallam et al, Cochrane Database Syst Rev 25;(1):CD004635, 2006</a:t>
            </a:r>
            <a:r>
              <a:rPr lang="en-US" sz="2000">
                <a:solidFill>
                  <a:srgbClr val="FF0000"/>
                </a:solidFill>
              </a:rPr>
              <a:t> </a:t>
            </a:r>
          </a:p>
        </p:txBody>
      </p:sp>
      <p:sp>
        <p:nvSpPr>
          <p:cNvPr id="48133" name="TextBox 5"/>
          <p:cNvSpPr txBox="1">
            <a:spLocks noChangeArrowheads="1"/>
          </p:cNvSpPr>
          <p:nvPr/>
        </p:nvSpPr>
        <p:spPr bwMode="auto">
          <a:xfrm>
            <a:off x="142875" y="4572000"/>
            <a:ext cx="9144000" cy="3046413"/>
          </a:xfrm>
          <a:prstGeom prst="rect">
            <a:avLst/>
          </a:prstGeom>
          <a:noFill/>
          <a:ln w="9525">
            <a:noFill/>
            <a:miter lim="800000"/>
            <a:headEnd/>
            <a:tailEnd/>
          </a:ln>
        </p:spPr>
        <p:txBody>
          <a:bodyPr>
            <a:spAutoFit/>
          </a:bodyPr>
          <a:lstStyle/>
          <a:p>
            <a:r>
              <a:rPr lang="tr-TR"/>
              <a:t>Live birth rate 			</a:t>
            </a:r>
            <a:r>
              <a:rPr lang="en-US"/>
              <a:t>OR 9.19, </a:t>
            </a:r>
            <a:r>
              <a:rPr lang="tr-TR" sz="1800"/>
              <a:t>(</a:t>
            </a:r>
            <a:r>
              <a:rPr lang="en-US" sz="1800"/>
              <a:t>95% CI 1.08 to 78.22)</a:t>
            </a:r>
            <a:endParaRPr lang="tr-TR"/>
          </a:p>
          <a:p>
            <a:r>
              <a:rPr lang="tr-TR">
                <a:solidFill>
                  <a:srgbClr val="00FFFF"/>
                </a:solidFill>
              </a:rPr>
              <a:t>Clinical pregnancy rate		</a:t>
            </a:r>
            <a:r>
              <a:rPr lang="en-US">
                <a:solidFill>
                  <a:srgbClr val="00FFFF"/>
                </a:solidFill>
              </a:rPr>
              <a:t>OR 4.28, </a:t>
            </a:r>
            <a:r>
              <a:rPr lang="tr-TR" sz="1800">
                <a:solidFill>
                  <a:srgbClr val="00FFFF"/>
                </a:solidFill>
              </a:rPr>
              <a:t>(</a:t>
            </a:r>
            <a:r>
              <a:rPr lang="en-US" sz="1800">
                <a:solidFill>
                  <a:srgbClr val="00FFFF"/>
                </a:solidFill>
              </a:rPr>
              <a:t>95% CI 2.00 to 9.15</a:t>
            </a:r>
            <a:r>
              <a:rPr lang="tr-TR" sz="1800">
                <a:solidFill>
                  <a:srgbClr val="00FFFF"/>
                </a:solidFill>
              </a:rPr>
              <a:t>)</a:t>
            </a:r>
          </a:p>
          <a:p>
            <a:endParaRPr lang="tr-TR" sz="1800">
              <a:solidFill>
                <a:srgbClr val="00FFFF"/>
              </a:solidFill>
            </a:endParaRPr>
          </a:p>
          <a:p>
            <a:r>
              <a:rPr lang="en-US" sz="1800"/>
              <a:t>CONCLUSIONS: The administration of GnRH agonists for a period of </a:t>
            </a:r>
            <a:r>
              <a:rPr lang="en-US" sz="1800">
                <a:solidFill>
                  <a:srgbClr val="00FF00"/>
                </a:solidFill>
              </a:rPr>
              <a:t>three to six months</a:t>
            </a:r>
            <a:r>
              <a:rPr lang="en-US" sz="1800"/>
              <a:t> </a:t>
            </a:r>
            <a:r>
              <a:rPr lang="en-US" sz="1800">
                <a:solidFill>
                  <a:srgbClr val="00FF00"/>
                </a:solidFill>
              </a:rPr>
              <a:t>prior to IVF or ICSI </a:t>
            </a:r>
            <a:r>
              <a:rPr lang="en-US" sz="1800"/>
              <a:t>in women with endometriosis increases the odds of </a:t>
            </a:r>
            <a:r>
              <a:rPr lang="en-US" sz="1800">
                <a:solidFill>
                  <a:srgbClr val="00FF00"/>
                </a:solidFill>
              </a:rPr>
              <a:t>clinical pregnancy by fourfold</a:t>
            </a:r>
            <a:r>
              <a:rPr lang="en-US" sz="1800"/>
              <a:t>. Data regarding adverse effects of this therapy on the mother or fetus are not available at present</a:t>
            </a:r>
            <a:r>
              <a:rPr lang="en-US"/>
              <a:t>.</a:t>
            </a:r>
            <a:endParaRPr lang="tr-TR"/>
          </a:p>
          <a:p>
            <a:endParaRPr lang="tr-TR">
              <a:solidFill>
                <a:srgbClr val="00FFFF"/>
              </a:solidFill>
            </a:endParaRPr>
          </a:p>
          <a:p>
            <a:endParaRPr lang="en-US"/>
          </a:p>
        </p:txBody>
      </p:sp>
      <p:sp>
        <p:nvSpPr>
          <p:cNvPr id="7" name="Rectangle 6"/>
          <p:cNvSpPr/>
          <p:nvPr/>
        </p:nvSpPr>
        <p:spPr bwMode="auto">
          <a:xfrm>
            <a:off x="5429250" y="3214688"/>
            <a:ext cx="3286125" cy="500062"/>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48135" name="TextBox 7"/>
          <p:cNvSpPr txBox="1">
            <a:spLocks noChangeArrowheads="1"/>
          </p:cNvSpPr>
          <p:nvPr/>
        </p:nvSpPr>
        <p:spPr bwMode="auto">
          <a:xfrm>
            <a:off x="4143375" y="3263900"/>
            <a:ext cx="857250" cy="307975"/>
          </a:xfrm>
          <a:prstGeom prst="rect">
            <a:avLst/>
          </a:prstGeom>
          <a:noFill/>
          <a:ln w="9525">
            <a:noFill/>
            <a:miter lim="800000"/>
            <a:headEnd/>
            <a:tailEnd/>
          </a:ln>
        </p:spPr>
        <p:txBody>
          <a:bodyPr>
            <a:spAutoFit/>
          </a:bodyPr>
          <a:lstStyle/>
          <a:p>
            <a:r>
              <a:rPr lang="tr-TR" sz="1400">
                <a:solidFill>
                  <a:srgbClr val="FF0000"/>
                </a:solidFill>
              </a:rPr>
              <a:t>N=165</a:t>
            </a:r>
            <a:endParaRPr lang="en-US" sz="140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685800" y="1442509"/>
            <a:ext cx="7772400" cy="5415491"/>
          </a:xfrm>
        </p:spPr>
        <p:txBody>
          <a:bodyPr/>
          <a:lstStyle/>
          <a:p>
            <a:r>
              <a:rPr lang="tr-TR" err="1"/>
              <a:t>Reprodüktif</a:t>
            </a:r>
            <a:r>
              <a:rPr lang="tr-TR"/>
              <a:t> çağdaki kadınların </a:t>
            </a:r>
            <a:r>
              <a:rPr lang="tr-TR">
                <a:solidFill>
                  <a:srgbClr val="00FFFF"/>
                </a:solidFill>
              </a:rPr>
              <a:t>%1-20</a:t>
            </a:r>
            <a:r>
              <a:rPr lang="tr-TR"/>
              <a:t>’ sinde </a:t>
            </a:r>
            <a:r>
              <a:rPr lang="tr-TR" err="1"/>
              <a:t>adenomyozis</a:t>
            </a:r>
            <a:r>
              <a:rPr lang="tr-TR"/>
              <a:t> vardır.</a:t>
            </a:r>
          </a:p>
          <a:p>
            <a:pPr>
              <a:buFontTx/>
              <a:buNone/>
            </a:pPr>
            <a:r>
              <a:rPr lang="tr-TR" sz="1600"/>
              <a:t>		</a:t>
            </a:r>
            <a:r>
              <a:rPr lang="tr-TR" sz="1600">
                <a:solidFill>
                  <a:srgbClr val="FF0066"/>
                </a:solidFill>
              </a:rPr>
              <a:t>(</a:t>
            </a:r>
            <a:r>
              <a:rPr lang="tr-TR" sz="1600" err="1">
                <a:solidFill>
                  <a:srgbClr val="FF0066"/>
                </a:solidFill>
              </a:rPr>
              <a:t>Garcia</a:t>
            </a:r>
            <a:r>
              <a:rPr lang="tr-TR" sz="1600">
                <a:solidFill>
                  <a:srgbClr val="FF0066"/>
                </a:solidFill>
              </a:rPr>
              <a:t>, L: J Minim </a:t>
            </a:r>
            <a:r>
              <a:rPr lang="tr-TR" sz="1600" err="1">
                <a:solidFill>
                  <a:srgbClr val="FF0066"/>
                </a:solidFill>
              </a:rPr>
              <a:t>Invasive</a:t>
            </a:r>
            <a:r>
              <a:rPr lang="tr-TR" sz="1600">
                <a:solidFill>
                  <a:srgbClr val="FF0066"/>
                </a:solidFill>
              </a:rPr>
              <a:t> </a:t>
            </a:r>
            <a:r>
              <a:rPr lang="tr-TR" sz="1600" err="1">
                <a:solidFill>
                  <a:srgbClr val="FF0066"/>
                </a:solidFill>
              </a:rPr>
              <a:t>Gynecol</a:t>
            </a:r>
            <a:r>
              <a:rPr lang="tr-TR" sz="1600">
                <a:solidFill>
                  <a:srgbClr val="FF0066"/>
                </a:solidFill>
              </a:rPr>
              <a:t> 2011; 18: 428-437)</a:t>
            </a:r>
          </a:p>
          <a:p>
            <a:r>
              <a:rPr lang="tr-TR" err="1">
                <a:solidFill>
                  <a:srgbClr val="FF40FF"/>
                </a:solidFill>
              </a:rPr>
              <a:t>Endometriozisi</a:t>
            </a:r>
            <a:r>
              <a:rPr lang="tr-TR"/>
              <a:t> olan kadınlarda daha sık…</a:t>
            </a:r>
          </a:p>
          <a:p>
            <a:endParaRPr lang="tr-TR"/>
          </a:p>
          <a:p>
            <a:r>
              <a:rPr lang="tr-TR" err="1"/>
              <a:t>Histerektomi</a:t>
            </a:r>
            <a:r>
              <a:rPr lang="tr-TR"/>
              <a:t> piyeslerinde </a:t>
            </a:r>
            <a:r>
              <a:rPr lang="tr-TR">
                <a:solidFill>
                  <a:srgbClr val="00FFFF"/>
                </a:solidFill>
              </a:rPr>
              <a:t>%5-70 </a:t>
            </a:r>
            <a:r>
              <a:rPr lang="tr-TR" sz="1600"/>
              <a:t>(</a:t>
            </a:r>
            <a:r>
              <a:rPr lang="tr-TR" sz="1600" err="1"/>
              <a:t>Azziz</a:t>
            </a:r>
            <a:r>
              <a:rPr lang="tr-TR" sz="1600"/>
              <a:t>, 1989)</a:t>
            </a:r>
            <a:endParaRPr lang="tr-TR"/>
          </a:p>
          <a:p>
            <a:pPr lvl="1"/>
            <a:r>
              <a:rPr lang="tr-TR"/>
              <a:t>3 kesit </a:t>
            </a:r>
            <a:r>
              <a:rPr lang="tr-TR">
                <a:sym typeface="Wingdings" pitchFamily="2" charset="2"/>
              </a:rPr>
              <a:t> </a:t>
            </a:r>
            <a:r>
              <a:rPr lang="tr-TR"/>
              <a:t>%31 ; 6 kesit </a:t>
            </a:r>
            <a:r>
              <a:rPr lang="tr-TR">
                <a:sym typeface="Wingdings" pitchFamily="2" charset="2"/>
              </a:rPr>
              <a:t> %61</a:t>
            </a:r>
            <a:endParaRPr lang="tr-TR"/>
          </a:p>
          <a:p>
            <a:r>
              <a:rPr lang="tr-TR" err="1">
                <a:solidFill>
                  <a:srgbClr val="00FF00"/>
                </a:solidFill>
              </a:rPr>
              <a:t>Multiparlarda</a:t>
            </a:r>
            <a:r>
              <a:rPr lang="tr-TR">
                <a:solidFill>
                  <a:srgbClr val="00FF00"/>
                </a:solidFill>
              </a:rPr>
              <a:t> </a:t>
            </a:r>
            <a:r>
              <a:rPr lang="tr-TR"/>
              <a:t>daha sık…</a:t>
            </a:r>
          </a:p>
          <a:p>
            <a:r>
              <a:rPr lang="tr-TR">
                <a:solidFill>
                  <a:srgbClr val="00FF00"/>
                </a:solidFill>
              </a:rPr>
              <a:t>40-50</a:t>
            </a:r>
            <a:r>
              <a:rPr lang="tr-TR">
                <a:solidFill>
                  <a:srgbClr val="00FFFF"/>
                </a:solidFill>
              </a:rPr>
              <a:t> </a:t>
            </a:r>
            <a:r>
              <a:rPr lang="tr-TR" err="1"/>
              <a:t>li</a:t>
            </a:r>
            <a:r>
              <a:rPr lang="tr-TR"/>
              <a:t> yaşlarda daha sık</a:t>
            </a:r>
          </a:p>
          <a:p>
            <a:r>
              <a:rPr lang="tr-TR"/>
              <a:t>&lt;40y ART uygulanan </a:t>
            </a:r>
            <a:r>
              <a:rPr lang="tr-TR" err="1"/>
              <a:t>infertil</a:t>
            </a:r>
            <a:r>
              <a:rPr lang="tr-TR"/>
              <a:t> kadınlarda </a:t>
            </a:r>
            <a:r>
              <a:rPr lang="tr-TR">
                <a:solidFill>
                  <a:srgbClr val="00FFFF"/>
                </a:solidFill>
              </a:rPr>
              <a:t>%22</a:t>
            </a:r>
          </a:p>
          <a:p>
            <a:pPr lvl="0">
              <a:buClr>
                <a:srgbClr val="FFFFFF"/>
              </a:buClr>
              <a:buNone/>
            </a:pPr>
            <a:r>
              <a:rPr lang="tr-TR" sz="1600">
                <a:solidFill>
                  <a:srgbClr val="FFFFFF"/>
                </a:solidFill>
              </a:rPr>
              <a:t>						</a:t>
            </a:r>
            <a:r>
              <a:rPr lang="tr-TR" sz="1600">
                <a:solidFill>
                  <a:srgbClr val="FF0066"/>
                </a:solidFill>
              </a:rPr>
              <a:t>(</a:t>
            </a:r>
            <a:r>
              <a:rPr lang="tr-TR" sz="1600" err="1">
                <a:solidFill>
                  <a:srgbClr val="FF0066"/>
                </a:solidFill>
              </a:rPr>
              <a:t>Puente</a:t>
            </a:r>
            <a:r>
              <a:rPr lang="tr-TR" sz="1600">
                <a:solidFill>
                  <a:srgbClr val="FF0066"/>
                </a:solidFill>
              </a:rPr>
              <a:t> JM </a:t>
            </a:r>
            <a:r>
              <a:rPr lang="tr-TR" sz="1600" i="1">
                <a:solidFill>
                  <a:srgbClr val="FF0066"/>
                </a:solidFill>
              </a:rPr>
              <a:t>et al.</a:t>
            </a:r>
            <a:r>
              <a:rPr lang="tr-TR" sz="1600">
                <a:solidFill>
                  <a:srgbClr val="FF0066"/>
                </a:solidFill>
              </a:rPr>
              <a:t>, 2016)</a:t>
            </a:r>
            <a:endParaRPr lang="tr-TR"/>
          </a:p>
          <a:p>
            <a:r>
              <a:rPr lang="tr-TR">
                <a:solidFill>
                  <a:srgbClr val="00FF00"/>
                </a:solidFill>
              </a:rPr>
              <a:t>VKI </a:t>
            </a:r>
            <a:r>
              <a:rPr lang="tr-TR" i="1">
                <a:solidFill>
                  <a:srgbClr val="00FF00"/>
                </a:solidFill>
              </a:rPr>
              <a:t>(BMI) </a:t>
            </a:r>
            <a:r>
              <a:rPr lang="tr-TR">
                <a:solidFill>
                  <a:srgbClr val="00FF00"/>
                </a:solidFill>
              </a:rPr>
              <a:t>düşük </a:t>
            </a:r>
            <a:r>
              <a:rPr lang="tr-TR"/>
              <a:t>olan kadınlarda daha sık…</a:t>
            </a:r>
            <a:endParaRPr lang="tr-TR" i="1"/>
          </a:p>
          <a:p>
            <a:pPr>
              <a:buFontTx/>
              <a:buNone/>
            </a:pPr>
            <a:r>
              <a:rPr lang="tr-TR" sz="1600"/>
              <a:t>						</a:t>
            </a:r>
            <a:r>
              <a:rPr lang="tr-TR" sz="1600">
                <a:solidFill>
                  <a:srgbClr val="FF0066"/>
                </a:solidFill>
              </a:rPr>
              <a:t>(Hum </a:t>
            </a:r>
            <a:r>
              <a:rPr lang="tr-TR" sz="1600" err="1">
                <a:solidFill>
                  <a:srgbClr val="FF0066"/>
                </a:solidFill>
              </a:rPr>
              <a:t>Reprod</a:t>
            </a:r>
            <a:r>
              <a:rPr lang="tr-TR" sz="1600">
                <a:solidFill>
                  <a:srgbClr val="FF0066"/>
                </a:solidFill>
              </a:rPr>
              <a:t> 2010; 25:1325–1334)</a:t>
            </a:r>
          </a:p>
        </p:txBody>
      </p:sp>
      <p:sp>
        <p:nvSpPr>
          <p:cNvPr id="14339" name="Title 1"/>
          <p:cNvSpPr>
            <a:spLocks noGrp="1"/>
          </p:cNvSpPr>
          <p:nvPr>
            <p:ph type="title"/>
          </p:nvPr>
        </p:nvSpPr>
        <p:spPr>
          <a:xfrm>
            <a:off x="685800" y="214313"/>
            <a:ext cx="7772400" cy="1285875"/>
          </a:xfrm>
        </p:spPr>
        <p:txBody>
          <a:bodyPr/>
          <a:lstStyle/>
          <a:p>
            <a:r>
              <a:rPr lang="tr-TR"/>
              <a:t>Adenomyozis</a:t>
            </a:r>
            <a:br>
              <a:rPr lang="tr-TR"/>
            </a:br>
            <a:r>
              <a:rPr lang="tr-TR" sz="3200">
                <a:solidFill>
                  <a:srgbClr val="00FFFF"/>
                </a:solidFill>
              </a:rPr>
              <a:t>Epidemiyoloji</a:t>
            </a:r>
            <a:endParaRPr lang="tr-TR">
              <a:solidFill>
                <a:srgbClr val="00FFFF"/>
              </a:solidFill>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a:p>
        </p:txBody>
      </p:sp>
      <p:sp>
        <p:nvSpPr>
          <p:cNvPr id="55299" name="Content Placeholder 2"/>
          <p:cNvSpPr>
            <a:spLocks noGrp="1"/>
          </p:cNvSpPr>
          <p:nvPr>
            <p:ph idx="1"/>
          </p:nvPr>
        </p:nvSpPr>
        <p:spPr>
          <a:xfrm>
            <a:off x="214313" y="2714625"/>
            <a:ext cx="8929687" cy="4143375"/>
          </a:xfrm>
        </p:spPr>
        <p:txBody>
          <a:bodyPr/>
          <a:lstStyle/>
          <a:p>
            <a:r>
              <a:rPr lang="en-US" sz="2400">
                <a:solidFill>
                  <a:srgbClr val="00FFFF"/>
                </a:solidFill>
              </a:rPr>
              <a:t>Four</a:t>
            </a:r>
            <a:r>
              <a:rPr lang="en-US" sz="2400"/>
              <a:t> women, multiple unsuccessful </a:t>
            </a:r>
            <a:r>
              <a:rPr lang="tr-TR" sz="2400"/>
              <a:t>I</a:t>
            </a:r>
            <a:r>
              <a:rPr lang="en-US" sz="2400"/>
              <a:t>VF cycles</a:t>
            </a:r>
            <a:r>
              <a:rPr lang="tr-TR" sz="2400"/>
              <a:t>; </a:t>
            </a:r>
          </a:p>
          <a:p>
            <a:r>
              <a:rPr lang="en-US" sz="2400">
                <a:solidFill>
                  <a:srgbClr val="00FFFF"/>
                </a:solidFill>
              </a:rPr>
              <a:t>implantation </a:t>
            </a:r>
            <a:r>
              <a:rPr lang="tr-TR" sz="2400">
                <a:solidFill>
                  <a:srgbClr val="00FFFF"/>
                </a:solidFill>
              </a:rPr>
              <a:t>failure </a:t>
            </a:r>
            <a:r>
              <a:rPr lang="tr-TR" sz="2400"/>
              <a:t>(≈</a:t>
            </a:r>
            <a:r>
              <a:rPr lang="tr-TR" sz="2400">
                <a:sym typeface="Symbol" pitchFamily="18" charset="2"/>
              </a:rPr>
              <a:t></a:t>
            </a:r>
            <a:r>
              <a:rPr lang="tr-TR" sz="2400"/>
              <a:t> 15 </a:t>
            </a:r>
            <a:r>
              <a:rPr lang="en-US" sz="2400"/>
              <a:t>good quality embryos</a:t>
            </a:r>
            <a:r>
              <a:rPr lang="tr-TR" sz="2400"/>
              <a:t>…)</a:t>
            </a:r>
          </a:p>
          <a:p>
            <a:r>
              <a:rPr lang="tr-TR" sz="2400">
                <a:sym typeface="Wingdings" pitchFamily="2" charset="2"/>
              </a:rPr>
              <a:t> c</a:t>
            </a:r>
            <a:r>
              <a:rPr lang="en-US" sz="2400"/>
              <a:t>oexisting uterine </a:t>
            </a:r>
            <a:r>
              <a:rPr lang="en-US" sz="2400">
                <a:solidFill>
                  <a:srgbClr val="FF3399"/>
                </a:solidFill>
              </a:rPr>
              <a:t>adenomyosis</a:t>
            </a:r>
            <a:r>
              <a:rPr lang="en-US" sz="2400"/>
              <a:t>. </a:t>
            </a:r>
            <a:endParaRPr lang="tr-TR" sz="2400"/>
          </a:p>
          <a:p>
            <a:r>
              <a:rPr lang="en-US" sz="2400"/>
              <a:t>Endometrial biopsies</a:t>
            </a:r>
            <a:r>
              <a:rPr lang="tr-TR" sz="2400"/>
              <a:t>: </a:t>
            </a:r>
            <a:r>
              <a:rPr lang="en-US" sz="2400">
                <a:solidFill>
                  <a:srgbClr val="FF3399"/>
                </a:solidFill>
              </a:rPr>
              <a:t>adenomyosis</a:t>
            </a:r>
            <a:r>
              <a:rPr lang="en-US" sz="2400"/>
              <a:t> was associated with a prominent aggregation of macrophages within the superficial endometrial</a:t>
            </a:r>
            <a:r>
              <a:rPr lang="tr-TR" sz="2400"/>
              <a:t> </a:t>
            </a:r>
            <a:r>
              <a:rPr lang="en-US" sz="2400"/>
              <a:t>glands, potentially interfering with embryo implantation. </a:t>
            </a:r>
            <a:endParaRPr lang="tr-TR" sz="2400"/>
          </a:p>
          <a:p>
            <a:r>
              <a:rPr lang="en-US" sz="2400"/>
              <a:t>The </a:t>
            </a:r>
            <a:r>
              <a:rPr lang="en-US" sz="2400">
                <a:solidFill>
                  <a:srgbClr val="FF3399"/>
                </a:solidFill>
              </a:rPr>
              <a:t>inactivation of adenomyosis </a:t>
            </a:r>
            <a:r>
              <a:rPr lang="en-US" sz="2400"/>
              <a:t>by an </a:t>
            </a:r>
            <a:r>
              <a:rPr lang="en-US" sz="2400">
                <a:solidFill>
                  <a:srgbClr val="66FF33"/>
                </a:solidFill>
              </a:rPr>
              <a:t>ultra-long pituitary</a:t>
            </a:r>
            <a:r>
              <a:rPr lang="tr-TR" sz="2400">
                <a:solidFill>
                  <a:srgbClr val="66FF33"/>
                </a:solidFill>
              </a:rPr>
              <a:t> </a:t>
            </a:r>
            <a:r>
              <a:rPr lang="en-US" sz="2400">
                <a:solidFill>
                  <a:srgbClr val="66FF33"/>
                </a:solidFill>
              </a:rPr>
              <a:t>down</a:t>
            </a:r>
            <a:r>
              <a:rPr lang="tr-TR" sz="2400">
                <a:solidFill>
                  <a:srgbClr val="66FF33"/>
                </a:solidFill>
              </a:rPr>
              <a:t> </a:t>
            </a:r>
            <a:r>
              <a:rPr lang="en-US" sz="2400">
                <a:solidFill>
                  <a:srgbClr val="66FF33"/>
                </a:solidFill>
              </a:rPr>
              <a:t>regulation </a:t>
            </a:r>
            <a:r>
              <a:rPr lang="en-US" sz="2400"/>
              <a:t>regime promptly resulted in </a:t>
            </a:r>
            <a:r>
              <a:rPr lang="en-US" sz="2400" u="sng">
                <a:solidFill>
                  <a:srgbClr val="66FF33"/>
                </a:solidFill>
              </a:rPr>
              <a:t>successful pregnancy for all </a:t>
            </a:r>
            <a:r>
              <a:rPr lang="tr-TR" sz="2400" u="sng">
                <a:solidFill>
                  <a:srgbClr val="66FF33"/>
                </a:solidFill>
              </a:rPr>
              <a:t>4 </a:t>
            </a:r>
            <a:r>
              <a:rPr lang="en-US" sz="2400" u="sng">
                <a:solidFill>
                  <a:srgbClr val="66FF33"/>
                </a:solidFill>
              </a:rPr>
              <a:t>women</a:t>
            </a:r>
            <a:r>
              <a:rPr lang="en-US" sz="2400"/>
              <a:t> in this case series.</a:t>
            </a:r>
          </a:p>
        </p:txBody>
      </p:sp>
      <p:pic>
        <p:nvPicPr>
          <p:cNvPr id="55300"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tr-TR"/>
          </a:p>
        </p:txBody>
      </p:sp>
      <p:sp>
        <p:nvSpPr>
          <p:cNvPr id="52227" name="Content Placeholder 2"/>
          <p:cNvSpPr>
            <a:spLocks noGrp="1"/>
          </p:cNvSpPr>
          <p:nvPr>
            <p:ph idx="1"/>
          </p:nvPr>
        </p:nvSpPr>
        <p:spPr>
          <a:xfrm>
            <a:off x="428625" y="3143250"/>
            <a:ext cx="8358188" cy="3714750"/>
          </a:xfrm>
        </p:spPr>
        <p:txBody>
          <a:bodyPr/>
          <a:lstStyle/>
          <a:p>
            <a:pPr>
              <a:buFontTx/>
              <a:buNone/>
            </a:pPr>
            <a:r>
              <a:rPr lang="tr-TR" sz="2800" u="sng"/>
              <a:t>“…A</a:t>
            </a:r>
            <a:r>
              <a:rPr lang="en-US" sz="2800" u="sng"/>
              <a:t>ll women with </a:t>
            </a:r>
            <a:r>
              <a:rPr lang="en-US" sz="2800" u="sng">
                <a:solidFill>
                  <a:srgbClr val="FFFF00"/>
                </a:solidFill>
              </a:rPr>
              <a:t>implantation failure </a:t>
            </a:r>
            <a:r>
              <a:rPr lang="tr-TR" sz="2800" u="sng">
                <a:solidFill>
                  <a:srgbClr val="FFFF00"/>
                </a:solidFill>
              </a:rPr>
              <a:t>in IVF </a:t>
            </a:r>
            <a:r>
              <a:rPr lang="en-US" sz="2800" u="sng">
                <a:solidFill>
                  <a:srgbClr val="FF0000"/>
                </a:solidFill>
              </a:rPr>
              <a:t>should have a pelvic</a:t>
            </a:r>
            <a:r>
              <a:rPr lang="tr-TR" sz="2800" u="sng">
                <a:solidFill>
                  <a:srgbClr val="FF0000"/>
                </a:solidFill>
              </a:rPr>
              <a:t> </a:t>
            </a:r>
            <a:r>
              <a:rPr lang="en-US" sz="2800" u="sng">
                <a:solidFill>
                  <a:srgbClr val="FF0000"/>
                </a:solidFill>
              </a:rPr>
              <a:t>MRI</a:t>
            </a:r>
            <a:r>
              <a:rPr lang="en-US" sz="2800" u="sng"/>
              <a:t>, followed by a trial of </a:t>
            </a:r>
            <a:r>
              <a:rPr lang="en-US" sz="2800" u="sng">
                <a:solidFill>
                  <a:srgbClr val="FF3399"/>
                </a:solidFill>
              </a:rPr>
              <a:t>ultra-long pituitary</a:t>
            </a:r>
            <a:r>
              <a:rPr lang="tr-TR" sz="2800" u="sng">
                <a:solidFill>
                  <a:srgbClr val="FF3399"/>
                </a:solidFill>
              </a:rPr>
              <a:t> d</a:t>
            </a:r>
            <a:r>
              <a:rPr lang="en-US" sz="2800" u="sng">
                <a:solidFill>
                  <a:srgbClr val="FF3399"/>
                </a:solidFill>
              </a:rPr>
              <a:t>own</a:t>
            </a:r>
            <a:r>
              <a:rPr lang="tr-TR" sz="2800" u="sng">
                <a:solidFill>
                  <a:srgbClr val="FF3399"/>
                </a:solidFill>
              </a:rPr>
              <a:t>-</a:t>
            </a:r>
            <a:r>
              <a:rPr lang="en-US" sz="2800" u="sng">
                <a:solidFill>
                  <a:srgbClr val="FF3399"/>
                </a:solidFill>
              </a:rPr>
              <a:t>regulation if </a:t>
            </a:r>
            <a:r>
              <a:rPr lang="en-US" sz="2800" u="sng">
                <a:solidFill>
                  <a:srgbClr val="FF0000"/>
                </a:solidFill>
              </a:rPr>
              <a:t>adenomyosis is identified</a:t>
            </a:r>
            <a:r>
              <a:rPr lang="en-US" sz="2800" u="sng"/>
              <a:t>, because the</a:t>
            </a:r>
            <a:r>
              <a:rPr lang="tr-TR" sz="2800" u="sng"/>
              <a:t> </a:t>
            </a:r>
            <a:r>
              <a:rPr lang="en-US" sz="2800" u="sng"/>
              <a:t>continuation of standard IVF treatment is unlikely to be of a</a:t>
            </a:r>
            <a:r>
              <a:rPr lang="tr-TR" sz="2800" u="sng"/>
              <a:t> </a:t>
            </a:r>
            <a:r>
              <a:rPr lang="en-US" sz="2800" u="sng"/>
              <a:t>significant </a:t>
            </a:r>
            <a:r>
              <a:rPr lang="tr-TR" sz="2800" u="sng"/>
              <a:t> </a:t>
            </a:r>
            <a:r>
              <a:rPr lang="en-US" sz="2800" u="sng"/>
              <a:t>benefit…</a:t>
            </a:r>
            <a:r>
              <a:rPr lang="tr-TR" sz="2800" u="sng"/>
              <a:t>”</a:t>
            </a:r>
            <a:endParaRPr lang="en-US" sz="2800" u="sng"/>
          </a:p>
        </p:txBody>
      </p:sp>
      <p:pic>
        <p:nvPicPr>
          <p:cNvPr id="52228"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5" name="Başlık 1"/>
          <p:cNvSpPr>
            <a:spLocks noGrp="1"/>
          </p:cNvSpPr>
          <p:nvPr>
            <p:ph type="title"/>
          </p:nvPr>
        </p:nvSpPr>
        <p:spPr>
          <a:xfrm>
            <a:off x="0" y="-142875"/>
            <a:ext cx="9144000" cy="1428750"/>
          </a:xfrm>
        </p:spPr>
        <p:txBody>
          <a:bodyPr/>
          <a:lstStyle/>
          <a:p>
            <a:r>
              <a:rPr lang="en-GB" sz="2800">
                <a:solidFill>
                  <a:srgbClr val="FFFF00"/>
                </a:solidFill>
              </a:rPr>
              <a:t>Use of oral contraceptives in women with</a:t>
            </a:r>
            <a:br>
              <a:rPr lang="en-GB" sz="2800">
                <a:solidFill>
                  <a:srgbClr val="FFFF00"/>
                </a:solidFill>
              </a:rPr>
            </a:br>
            <a:r>
              <a:rPr lang="en-GB" sz="2800">
                <a:solidFill>
                  <a:srgbClr val="FFFF00"/>
                </a:solidFill>
              </a:rPr>
              <a:t>endometriosis before assisted reproduction</a:t>
            </a:r>
            <a:r>
              <a:rPr lang="tr-TR" sz="2800">
                <a:solidFill>
                  <a:srgbClr val="FFFF00"/>
                </a:solidFill>
              </a:rPr>
              <a:t> t</a:t>
            </a:r>
            <a:r>
              <a:rPr lang="en-GB" sz="2800">
                <a:solidFill>
                  <a:srgbClr val="FFFF00"/>
                </a:solidFill>
              </a:rPr>
              <a:t>reatment improves</a:t>
            </a:r>
            <a:r>
              <a:rPr lang="tr-TR" sz="2800">
                <a:solidFill>
                  <a:srgbClr val="FFFF00"/>
                </a:solidFill>
              </a:rPr>
              <a:t> </a:t>
            </a:r>
            <a:r>
              <a:rPr lang="en-GB" sz="2800">
                <a:solidFill>
                  <a:srgbClr val="FFFF00"/>
                </a:solidFill>
              </a:rPr>
              <a:t>outcomes</a:t>
            </a:r>
          </a:p>
        </p:txBody>
      </p:sp>
      <p:sp>
        <p:nvSpPr>
          <p:cNvPr id="54276" name="İçerik Yer Tutucusu 2"/>
          <p:cNvSpPr>
            <a:spLocks noGrp="1"/>
          </p:cNvSpPr>
          <p:nvPr>
            <p:ph idx="1"/>
          </p:nvPr>
        </p:nvSpPr>
        <p:spPr>
          <a:xfrm>
            <a:off x="0" y="1143000"/>
            <a:ext cx="9144000" cy="4114800"/>
          </a:xfrm>
        </p:spPr>
        <p:txBody>
          <a:bodyPr/>
          <a:lstStyle/>
          <a:p>
            <a:r>
              <a:rPr lang="en-GB" sz="2400"/>
              <a:t>In women with endometriosis, </a:t>
            </a:r>
            <a:r>
              <a:rPr lang="en-GB" sz="2400" u="sng">
                <a:solidFill>
                  <a:srgbClr val="00FFFF"/>
                </a:solidFill>
              </a:rPr>
              <a:t>including those with </a:t>
            </a:r>
            <a:r>
              <a:rPr lang="en-GB" sz="2400" u="sng" err="1">
                <a:solidFill>
                  <a:srgbClr val="00FFFF"/>
                </a:solidFill>
              </a:rPr>
              <a:t>endometriomas</a:t>
            </a:r>
            <a:r>
              <a:rPr lang="en-GB" sz="2400" u="sng"/>
              <a:t>,</a:t>
            </a:r>
            <a:r>
              <a:rPr lang="en-GB" sz="2400"/>
              <a:t> </a:t>
            </a:r>
            <a:r>
              <a:rPr lang="en-GB" sz="2400">
                <a:solidFill>
                  <a:srgbClr val="FF3399"/>
                </a:solidFill>
              </a:rPr>
              <a:t>6 to 8 weeks of continuous use of oral contraception (OC) before </a:t>
            </a:r>
            <a:r>
              <a:rPr lang="en-GB" sz="2400"/>
              <a:t>assisted reproduction treatment (ART) maintains ART outcomes comparable with the outcomes of age-matched controls without endometriosis. </a:t>
            </a:r>
          </a:p>
          <a:p>
            <a:r>
              <a:rPr lang="en-GB" sz="2400"/>
              <a:t>In contrast, ART outcomes are markedly compromised in endometriosis patients who are not </a:t>
            </a:r>
            <a:r>
              <a:rPr lang="en-GB" sz="2400" err="1"/>
              <a:t>pretreated</a:t>
            </a:r>
            <a:r>
              <a:rPr lang="en-GB" sz="2400"/>
              <a:t> with OC. </a:t>
            </a:r>
            <a:endParaRPr lang="tr-TR" sz="2400"/>
          </a:p>
          <a:p>
            <a:r>
              <a:rPr lang="en-GB" sz="2400"/>
              <a:t>Ovarian responsiveness to stimulation was not altered </a:t>
            </a:r>
            <a:r>
              <a:rPr lang="en-GB" sz="2400">
                <a:solidFill>
                  <a:srgbClr val="FF3399"/>
                </a:solidFill>
              </a:rPr>
              <a:t>by 6 to 8 weeks’ use of pre-ART OC</a:t>
            </a:r>
            <a:r>
              <a:rPr lang="tr-TR" sz="2400">
                <a:solidFill>
                  <a:srgbClr val="FF3399"/>
                </a:solidFill>
              </a:rPr>
              <a:t> </a:t>
            </a:r>
            <a:r>
              <a:rPr lang="tr-TR" sz="2000"/>
              <a:t>(</a:t>
            </a:r>
            <a:r>
              <a:rPr lang="en-US" sz="2000"/>
              <a:t>0.03 mg of </a:t>
            </a:r>
            <a:r>
              <a:rPr lang="en-US" sz="2000" err="1"/>
              <a:t>ethinyl</a:t>
            </a:r>
            <a:r>
              <a:rPr lang="en-US" sz="2000"/>
              <a:t> E2 (EE) and 0.125 mg of </a:t>
            </a:r>
            <a:r>
              <a:rPr lang="en-US" sz="2000" err="1"/>
              <a:t>levonorgestrel</a:t>
            </a:r>
            <a:r>
              <a:rPr lang="en-US" sz="2000"/>
              <a:t> </a:t>
            </a:r>
            <a:r>
              <a:rPr lang="tr-TR" sz="2000"/>
              <a:t>)</a:t>
            </a:r>
            <a:r>
              <a:rPr lang="en-GB" sz="2000"/>
              <a:t>, </a:t>
            </a:r>
            <a:r>
              <a:rPr lang="en-GB" sz="2400"/>
              <a:t>including in poor responders with </a:t>
            </a:r>
            <a:r>
              <a:rPr lang="en-GB" sz="2400" err="1"/>
              <a:t>endometriomas</a:t>
            </a:r>
            <a:r>
              <a:rPr lang="tr-TR" sz="2400"/>
              <a:t>. </a:t>
            </a:r>
          </a:p>
          <a:p>
            <a:r>
              <a:rPr lang="tr-TR" sz="2400"/>
              <a:t>(</a:t>
            </a:r>
            <a:r>
              <a:rPr lang="en-US" sz="2400"/>
              <a:t>he </a:t>
            </a:r>
            <a:r>
              <a:rPr lang="en-US" sz="2400" err="1"/>
              <a:t>GnRH</a:t>
            </a:r>
            <a:r>
              <a:rPr lang="en-US" sz="2400"/>
              <a:t>-agonist long protocol was the standard</a:t>
            </a:r>
            <a:r>
              <a:rPr lang="tr-TR" sz="2400"/>
              <a:t> </a:t>
            </a:r>
            <a:r>
              <a:rPr lang="en-US" sz="2400"/>
              <a:t>protocol used in the majority (&gt;75%) of </a:t>
            </a:r>
            <a:r>
              <a:rPr lang="tr-TR" sz="2400"/>
              <a:t>e</a:t>
            </a:r>
            <a:r>
              <a:rPr lang="en-US" sz="2400" err="1"/>
              <a:t>ndometriosis</a:t>
            </a:r>
            <a:r>
              <a:rPr lang="en-US" sz="2400"/>
              <a:t> and control</a:t>
            </a:r>
            <a:r>
              <a:rPr lang="tr-TR" sz="2400"/>
              <a:t> </a:t>
            </a:r>
            <a:r>
              <a:rPr lang="en-US" sz="2400"/>
              <a:t>patient</a:t>
            </a:r>
            <a:r>
              <a:rPr lang="tr-TR" sz="2400"/>
              <a:t>s</a:t>
            </a:r>
          </a:p>
        </p:txBody>
      </p:sp>
      <p:sp>
        <p:nvSpPr>
          <p:cNvPr id="54277" name="Metin kutusu 3"/>
          <p:cNvSpPr txBox="1">
            <a:spLocks noChangeArrowheads="1"/>
          </p:cNvSpPr>
          <p:nvPr/>
        </p:nvSpPr>
        <p:spPr bwMode="auto">
          <a:xfrm>
            <a:off x="5786438" y="6457950"/>
            <a:ext cx="3035300" cy="400050"/>
          </a:xfrm>
          <a:prstGeom prst="rect">
            <a:avLst/>
          </a:prstGeom>
          <a:noFill/>
          <a:ln w="9525">
            <a:noFill/>
            <a:miter lim="800000"/>
            <a:headEnd/>
            <a:tailEnd/>
          </a:ln>
        </p:spPr>
        <p:txBody>
          <a:bodyPr wrap="none">
            <a:spAutoFit/>
          </a:bodyPr>
          <a:lstStyle/>
          <a:p>
            <a:pPr eaLnBrk="0" hangingPunct="0"/>
            <a:r>
              <a:rPr lang="en-GB" sz="2000">
                <a:solidFill>
                  <a:srgbClr val="FF0000"/>
                </a:solidFill>
              </a:rPr>
              <a:t>Dominique de Ziegler, 2010</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bwMode="auto">
          <a:xfrm>
            <a:off x="0" y="2285992"/>
            <a:ext cx="9144000" cy="2214578"/>
          </a:xfrm>
          <a:prstGeom prst="rect">
            <a:avLst/>
          </a:prstGeom>
          <a:solidFill>
            <a:schemeClr val="accent1">
              <a:lumMod val="50000"/>
              <a:alpha val="36000"/>
            </a:schemeClr>
          </a:solidFill>
          <a:ln w="12700" cap="flat" cmpd="sng" algn="ctr">
            <a:noFill/>
            <a:prstDash val="solid"/>
            <a:round/>
            <a:headEnd type="none" w="sm" len="sm"/>
            <a:tailEnd type="none" w="sm" len="sm"/>
          </a:ln>
          <a:effectLst/>
        </p:spPr>
        <p:txBody>
          <a:bodyPr/>
          <a:lstStyle/>
          <a:p>
            <a:pPr eaLnBrk="0" hangingPunct="0">
              <a:defRPr/>
            </a:pPr>
            <a:endParaRPr lang="en-US">
              <a:effectLst>
                <a:outerShdw blurRad="38100" dist="38100" dir="2700000" algn="tl">
                  <a:srgbClr val="000000">
                    <a:alpha val="43137"/>
                  </a:srgbClr>
                </a:outerShdw>
              </a:effectLst>
              <a:cs typeface="+mn-cs"/>
            </a:endParaRPr>
          </a:p>
        </p:txBody>
      </p:sp>
      <p:sp>
        <p:nvSpPr>
          <p:cNvPr id="54275" name="Başlık 1"/>
          <p:cNvSpPr>
            <a:spLocks noGrp="1"/>
          </p:cNvSpPr>
          <p:nvPr>
            <p:ph type="title"/>
          </p:nvPr>
        </p:nvSpPr>
        <p:spPr>
          <a:xfrm>
            <a:off x="0" y="-142875"/>
            <a:ext cx="9144000" cy="1428750"/>
          </a:xfrm>
        </p:spPr>
        <p:txBody>
          <a:bodyPr/>
          <a:lstStyle/>
          <a:p>
            <a:r>
              <a:rPr lang="en-GB" sz="2800">
                <a:solidFill>
                  <a:srgbClr val="FFFF00"/>
                </a:solidFill>
              </a:rPr>
              <a:t>Use of oral contraceptives in women with</a:t>
            </a:r>
            <a:br>
              <a:rPr lang="en-GB" sz="2800">
                <a:solidFill>
                  <a:srgbClr val="FFFF00"/>
                </a:solidFill>
              </a:rPr>
            </a:br>
            <a:r>
              <a:rPr lang="en-GB" sz="2800">
                <a:solidFill>
                  <a:srgbClr val="FFFF00"/>
                </a:solidFill>
              </a:rPr>
              <a:t>endometriosis before assisted reproduction</a:t>
            </a:r>
            <a:r>
              <a:rPr lang="tr-TR" sz="2800">
                <a:solidFill>
                  <a:srgbClr val="FFFF00"/>
                </a:solidFill>
              </a:rPr>
              <a:t> t</a:t>
            </a:r>
            <a:r>
              <a:rPr lang="en-GB" sz="2800">
                <a:solidFill>
                  <a:srgbClr val="FFFF00"/>
                </a:solidFill>
              </a:rPr>
              <a:t>reatment improves</a:t>
            </a:r>
            <a:r>
              <a:rPr lang="tr-TR" sz="2800">
                <a:solidFill>
                  <a:srgbClr val="FFFF00"/>
                </a:solidFill>
              </a:rPr>
              <a:t> </a:t>
            </a:r>
            <a:r>
              <a:rPr lang="en-GB" sz="2800">
                <a:solidFill>
                  <a:srgbClr val="FFFF00"/>
                </a:solidFill>
              </a:rPr>
              <a:t>outcomes</a:t>
            </a:r>
          </a:p>
        </p:txBody>
      </p:sp>
      <p:sp>
        <p:nvSpPr>
          <p:cNvPr id="54276" name="İçerik Yer Tutucusu 2"/>
          <p:cNvSpPr>
            <a:spLocks noGrp="1"/>
          </p:cNvSpPr>
          <p:nvPr>
            <p:ph idx="1"/>
          </p:nvPr>
        </p:nvSpPr>
        <p:spPr>
          <a:xfrm>
            <a:off x="0" y="2428868"/>
            <a:ext cx="9144000" cy="4114800"/>
          </a:xfrm>
        </p:spPr>
        <p:txBody>
          <a:bodyPr/>
          <a:lstStyle/>
          <a:p>
            <a:r>
              <a:rPr lang="en-US" sz="2800"/>
              <a:t>Our data indicate that </a:t>
            </a:r>
            <a:r>
              <a:rPr lang="en-US" sz="2800">
                <a:solidFill>
                  <a:srgbClr val="00FF00"/>
                </a:solidFill>
              </a:rPr>
              <a:t>6 to 8 weeks of continuous OC use before</a:t>
            </a:r>
            <a:r>
              <a:rPr lang="tr-TR" sz="2800">
                <a:solidFill>
                  <a:srgbClr val="00FF00"/>
                </a:solidFill>
              </a:rPr>
              <a:t> </a:t>
            </a:r>
            <a:r>
              <a:rPr lang="en-US" sz="2800">
                <a:solidFill>
                  <a:srgbClr val="00FF00"/>
                </a:solidFill>
              </a:rPr>
              <a:t>ART </a:t>
            </a:r>
            <a:r>
              <a:rPr lang="en-US" sz="2800"/>
              <a:t>not only improves outcomes in endometriosis but possibly is</a:t>
            </a:r>
            <a:r>
              <a:rPr lang="tr-TR" sz="2800"/>
              <a:t> </a:t>
            </a:r>
            <a:r>
              <a:rPr lang="en-US" sz="2800">
                <a:solidFill>
                  <a:srgbClr val="00FF00"/>
                </a:solidFill>
              </a:rPr>
              <a:t>as effective as 3 months of </a:t>
            </a:r>
            <a:r>
              <a:rPr lang="en-US" sz="2800" err="1">
                <a:solidFill>
                  <a:srgbClr val="00FF00"/>
                </a:solidFill>
              </a:rPr>
              <a:t>GnRH</a:t>
            </a:r>
            <a:r>
              <a:rPr lang="en-US" sz="2800">
                <a:solidFill>
                  <a:srgbClr val="00FF00"/>
                </a:solidFill>
              </a:rPr>
              <a:t>-agonist treatment </a:t>
            </a:r>
            <a:r>
              <a:rPr lang="tr-TR" sz="2800">
                <a:solidFill>
                  <a:srgbClr val="00FF00"/>
                </a:solidFill>
              </a:rPr>
              <a:t> </a:t>
            </a:r>
            <a:r>
              <a:rPr lang="en-US" sz="2800">
                <a:solidFill>
                  <a:srgbClr val="00FF00"/>
                </a:solidFill>
              </a:rPr>
              <a:t>before ART</a:t>
            </a:r>
            <a:endParaRPr lang="en-GB" sz="2800">
              <a:solidFill>
                <a:srgbClr val="00FF00"/>
              </a:solidFill>
            </a:endParaRPr>
          </a:p>
          <a:p>
            <a:endParaRPr lang="tr-TR" sz="2800"/>
          </a:p>
        </p:txBody>
      </p:sp>
      <p:sp>
        <p:nvSpPr>
          <p:cNvPr id="54277" name="Metin kutusu 3"/>
          <p:cNvSpPr txBox="1">
            <a:spLocks noChangeArrowheads="1"/>
          </p:cNvSpPr>
          <p:nvPr/>
        </p:nvSpPr>
        <p:spPr bwMode="auto">
          <a:xfrm>
            <a:off x="5786438" y="6457950"/>
            <a:ext cx="3035300" cy="400050"/>
          </a:xfrm>
          <a:prstGeom prst="rect">
            <a:avLst/>
          </a:prstGeom>
          <a:noFill/>
          <a:ln w="9525">
            <a:noFill/>
            <a:miter lim="800000"/>
            <a:headEnd/>
            <a:tailEnd/>
          </a:ln>
        </p:spPr>
        <p:txBody>
          <a:bodyPr wrap="none">
            <a:spAutoFit/>
          </a:bodyPr>
          <a:lstStyle/>
          <a:p>
            <a:pPr eaLnBrk="0" hangingPunct="0"/>
            <a:r>
              <a:rPr lang="en-GB" sz="2000">
                <a:solidFill>
                  <a:srgbClr val="FF0000"/>
                </a:solidFill>
              </a:rPr>
              <a:t>Dominique de Ziegler, 2010</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1" name="Picture 3"/>
          <p:cNvPicPr>
            <a:picLocks noGrp="1" noChangeAspect="1" noChangeArrowheads="1"/>
          </p:cNvPicPr>
          <p:nvPr>
            <p:ph idx="1"/>
          </p:nvPr>
        </p:nvPicPr>
        <p:blipFill>
          <a:blip r:embed="rId2" cstate="print"/>
          <a:srcRect/>
          <a:stretch>
            <a:fillRect/>
          </a:stretch>
        </p:blipFill>
        <p:spPr bwMode="auto">
          <a:xfrm>
            <a:off x="0" y="-1"/>
            <a:ext cx="9144000" cy="6759529"/>
          </a:xfrm>
          <a:prstGeom prst="rect">
            <a:avLst/>
          </a:prstGeom>
          <a:noFill/>
          <a:ln w="9525">
            <a:noFill/>
            <a:miter lim="800000"/>
            <a:headEnd/>
            <a:tailEnd/>
          </a:ln>
          <a:effectLst/>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49925" y="0"/>
            <a:ext cx="9219580" cy="6857999"/>
          </a:xfrm>
          <a:prstGeom prst="rect">
            <a:avLst/>
          </a:prstGeom>
          <a:noFill/>
          <a:ln w="9525">
            <a:noFill/>
            <a:miter lim="800000"/>
            <a:headEnd/>
            <a:tailEnd/>
          </a:ln>
          <a:effectLst/>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9" name="Picture 3"/>
          <p:cNvPicPr>
            <a:picLocks noChangeAspect="1" noChangeArrowheads="1"/>
          </p:cNvPicPr>
          <p:nvPr/>
        </p:nvPicPr>
        <p:blipFill>
          <a:blip r:embed="rId2" cstate="print"/>
          <a:srcRect/>
          <a:stretch>
            <a:fillRect/>
          </a:stretch>
        </p:blipFill>
        <p:spPr bwMode="auto">
          <a:xfrm>
            <a:off x="0" y="0"/>
            <a:ext cx="9144000" cy="6810175"/>
          </a:xfrm>
          <a:prstGeom prst="rect">
            <a:avLst/>
          </a:prstGeom>
          <a:noFill/>
          <a:ln w="9525">
            <a:noFill/>
            <a:miter lim="800000"/>
            <a:headEnd/>
            <a:tailEnd/>
          </a:ln>
          <a:effectLst/>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 y="500042"/>
            <a:ext cx="9144000" cy="5099921"/>
          </a:xfrm>
          <a:prstGeom prst="rect">
            <a:avLst/>
          </a:prstGeom>
          <a:noFill/>
          <a:ln w="9525">
            <a:noFill/>
            <a:miter lim="800000"/>
            <a:headEnd/>
            <a:tailEnd/>
          </a:ln>
          <a:effectLst/>
        </p:spPr>
      </p:pic>
      <p:sp>
        <p:nvSpPr>
          <p:cNvPr id="3" name="Content Placeholder 2"/>
          <p:cNvSpPr>
            <a:spLocks noGrp="1"/>
          </p:cNvSpPr>
          <p:nvPr>
            <p:ph idx="1"/>
          </p:nvPr>
        </p:nvSpPr>
        <p:spPr>
          <a:xfrm>
            <a:off x="285720" y="5572140"/>
            <a:ext cx="8858280" cy="857256"/>
          </a:xfrm>
        </p:spPr>
        <p:txBody>
          <a:bodyPr/>
          <a:lstStyle/>
          <a:p>
            <a:r>
              <a:rPr lang="tr-TR" sz="2400">
                <a:solidFill>
                  <a:srgbClr val="00FFFF"/>
                </a:solidFill>
              </a:rPr>
              <a:t>1998 - 2013 </a:t>
            </a:r>
            <a:r>
              <a:rPr lang="tr-TR" sz="1800"/>
              <a:t>(</a:t>
            </a:r>
            <a:r>
              <a:rPr lang="en-US" sz="1800">
                <a:solidFill>
                  <a:srgbClr val="00FFFF"/>
                </a:solidFill>
              </a:rPr>
              <a:t>17</a:t>
            </a:r>
            <a:r>
              <a:rPr lang="en-US" sz="1800"/>
              <a:t> articles assessed</a:t>
            </a:r>
            <a:r>
              <a:rPr lang="tr-TR" sz="1800"/>
              <a:t>; </a:t>
            </a:r>
            <a:r>
              <a:rPr lang="en-US" sz="1800">
                <a:solidFill>
                  <a:srgbClr val="00FFFF"/>
                </a:solidFill>
              </a:rPr>
              <a:t>9</a:t>
            </a:r>
            <a:r>
              <a:rPr lang="en-US" sz="1800"/>
              <a:t> </a:t>
            </a:r>
            <a:r>
              <a:rPr lang="tr-TR" sz="1800"/>
              <a:t>(1999 - 2012) </a:t>
            </a:r>
            <a:r>
              <a:rPr lang="en-US" sz="1800"/>
              <a:t>were finally selected based on diagnosis of </a:t>
            </a:r>
            <a:r>
              <a:rPr lang="en-US" sz="1800" err="1"/>
              <a:t>adenomyosis</a:t>
            </a:r>
            <a:r>
              <a:rPr lang="en-US" sz="1800"/>
              <a:t> at</a:t>
            </a:r>
            <a:r>
              <a:rPr lang="tr-TR" sz="1800"/>
              <a:t> MRI </a:t>
            </a:r>
            <a:r>
              <a:rPr lang="en-US" sz="1800"/>
              <a:t>or </a:t>
            </a:r>
            <a:r>
              <a:rPr lang="tr-TR" sz="1800"/>
              <a:t>TV-US)</a:t>
            </a:r>
          </a:p>
          <a:p>
            <a:r>
              <a:rPr lang="en-US" sz="2400">
                <a:solidFill>
                  <a:srgbClr val="00FFFF"/>
                </a:solidFill>
              </a:rPr>
              <a:t>1865</a:t>
            </a:r>
            <a:r>
              <a:rPr lang="en-US" sz="2400"/>
              <a:t> women</a:t>
            </a:r>
            <a:r>
              <a:rPr lang="tr-TR" sz="2400"/>
              <a:t> </a:t>
            </a:r>
            <a:r>
              <a:rPr lang="tr-TR" sz="1800"/>
              <a:t>(</a:t>
            </a:r>
            <a:r>
              <a:rPr lang="en-US" sz="1800">
                <a:solidFill>
                  <a:srgbClr val="00FFFF"/>
                </a:solidFill>
              </a:rPr>
              <a:t>4</a:t>
            </a:r>
            <a:r>
              <a:rPr lang="en-US" sz="1800"/>
              <a:t> prospective observational </a:t>
            </a:r>
            <a:r>
              <a:rPr lang="tr-TR" sz="1800"/>
              <a:t>, </a:t>
            </a:r>
            <a:r>
              <a:rPr lang="tr-TR" sz="1800">
                <a:solidFill>
                  <a:srgbClr val="00FFFF"/>
                </a:solidFill>
              </a:rPr>
              <a:t>5</a:t>
            </a:r>
            <a:r>
              <a:rPr lang="en-US" sz="1800"/>
              <a:t> retrospective</a:t>
            </a:r>
            <a:r>
              <a:rPr lang="tr-TR" sz="1800"/>
              <a:t> </a:t>
            </a:r>
            <a:r>
              <a:rPr lang="tr-TR" sz="1800" err="1"/>
              <a:t>studies</a:t>
            </a:r>
            <a:r>
              <a:rPr lang="tr-TR" sz="1800"/>
              <a:t>)</a:t>
            </a:r>
            <a:endParaRPr lang="en-US"/>
          </a:p>
        </p:txBody>
      </p:sp>
      <p:sp>
        <p:nvSpPr>
          <p:cNvPr id="5" name="TextBox 4"/>
          <p:cNvSpPr txBox="1"/>
          <p:nvPr/>
        </p:nvSpPr>
        <p:spPr>
          <a:xfrm>
            <a:off x="1643042" y="-24"/>
            <a:ext cx="5500726" cy="646331"/>
          </a:xfrm>
          <a:prstGeom prst="rect">
            <a:avLst/>
          </a:prstGeom>
          <a:noFill/>
        </p:spPr>
        <p:txBody>
          <a:bodyPr wrap="square" rtlCol="0">
            <a:spAutoFit/>
          </a:bodyPr>
          <a:lstStyle/>
          <a:p>
            <a:pPr algn="ctr"/>
            <a:r>
              <a:rPr lang="tr-TR" sz="3600" err="1">
                <a:solidFill>
                  <a:schemeClr val="tx2"/>
                </a:solidFill>
              </a:rPr>
              <a:t>Adenomyosis</a:t>
            </a:r>
            <a:r>
              <a:rPr lang="tr-TR" sz="3600">
                <a:solidFill>
                  <a:schemeClr val="tx2"/>
                </a:solidFill>
              </a:rPr>
              <a:t> - ART</a:t>
            </a:r>
          </a:p>
        </p:txBody>
      </p:sp>
      <p:sp>
        <p:nvSpPr>
          <p:cNvPr id="6" name="TextBox 5"/>
          <p:cNvSpPr txBox="1"/>
          <p:nvPr/>
        </p:nvSpPr>
        <p:spPr>
          <a:xfrm>
            <a:off x="6643702" y="2753021"/>
            <a:ext cx="1928826"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1998 - 2013</a:t>
            </a:r>
            <a:endParaRPr lang="en-US">
              <a:effectLst>
                <a:outerShdw blurRad="38100" dist="38100" dir="2700000" algn="tl">
                  <a:srgbClr val="000000">
                    <a:alpha val="43137"/>
                  </a:srgbClr>
                </a:outerShdw>
              </a:effectLst>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571636"/>
            <a:ext cx="9186311" cy="5214950"/>
          </a:xfrm>
          <a:prstGeom prst="rect">
            <a:avLst/>
          </a:prstGeom>
          <a:noFill/>
          <a:ln w="9525">
            <a:noFill/>
            <a:miter lim="800000"/>
            <a:headEnd/>
            <a:tailEnd/>
          </a:ln>
          <a:effectLst/>
        </p:spPr>
      </p:pic>
      <p:sp>
        <p:nvSpPr>
          <p:cNvPr id="5" name="TextBox 4"/>
          <p:cNvSpPr txBox="1"/>
          <p:nvPr/>
        </p:nvSpPr>
        <p:spPr>
          <a:xfrm>
            <a:off x="1643042" y="208642"/>
            <a:ext cx="5500726" cy="1077218"/>
          </a:xfrm>
          <a:prstGeom prst="rect">
            <a:avLst/>
          </a:prstGeom>
          <a:noFill/>
        </p:spPr>
        <p:txBody>
          <a:bodyPr wrap="square" rtlCol="0">
            <a:spAutoFit/>
          </a:bodyPr>
          <a:lstStyle/>
          <a:p>
            <a:pPr algn="ctr"/>
            <a:r>
              <a:rPr lang="tr-TR" sz="3200" err="1">
                <a:solidFill>
                  <a:schemeClr val="tx2"/>
                </a:solidFill>
              </a:rPr>
              <a:t>Adenomyosis</a:t>
            </a:r>
            <a:r>
              <a:rPr lang="tr-TR" sz="3200">
                <a:solidFill>
                  <a:schemeClr val="tx2"/>
                </a:solidFill>
              </a:rPr>
              <a:t> - ART</a:t>
            </a:r>
          </a:p>
          <a:p>
            <a:pPr algn="ctr"/>
            <a:r>
              <a:rPr lang="tr-TR" sz="3200" err="1">
                <a:solidFill>
                  <a:srgbClr val="00FF00"/>
                </a:solidFill>
              </a:rPr>
              <a:t>Clinical</a:t>
            </a:r>
            <a:r>
              <a:rPr lang="tr-TR" sz="3200">
                <a:solidFill>
                  <a:srgbClr val="00FF00"/>
                </a:solidFill>
              </a:rPr>
              <a:t> Pregnancy Rate</a:t>
            </a:r>
            <a:endParaRPr lang="en-US" sz="3200">
              <a:solidFill>
                <a:srgbClr val="00FF00"/>
              </a:solidFill>
            </a:endParaRPr>
          </a:p>
        </p:txBody>
      </p:sp>
      <p:sp>
        <p:nvSpPr>
          <p:cNvPr id="6" name="TextBox 5"/>
          <p:cNvSpPr txBox="1"/>
          <p:nvPr/>
        </p:nvSpPr>
        <p:spPr>
          <a:xfrm>
            <a:off x="5429256" y="5026895"/>
            <a:ext cx="1571636" cy="830997"/>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RR: 0.72</a:t>
            </a:r>
          </a:p>
          <a:p>
            <a:pPr algn="ctr"/>
            <a:r>
              <a:rPr lang="tr-TR">
                <a:effectLst>
                  <a:outerShdw blurRad="38100" dist="38100" dir="2700000" algn="tl">
                    <a:srgbClr val="000000">
                      <a:alpha val="43137"/>
                    </a:srgbClr>
                  </a:outerShdw>
                </a:effectLst>
              </a:rPr>
              <a:t>28% </a:t>
            </a:r>
            <a:r>
              <a:rPr lang="tr-TR">
                <a:effectLst>
                  <a:outerShdw blurRad="38100" dist="38100" dir="2700000" algn="tl">
                    <a:srgbClr val="000000">
                      <a:alpha val="43137"/>
                    </a:srgbClr>
                  </a:outerShdw>
                </a:effectLst>
                <a:sym typeface="Symbol"/>
              </a:rPr>
              <a:t></a:t>
            </a:r>
            <a:endParaRPr lang="en-US">
              <a:effectLst>
                <a:outerShdw blurRad="38100" dist="38100" dir="2700000" algn="tl">
                  <a:srgbClr val="000000">
                    <a:alpha val="43137"/>
                  </a:srgbClr>
                </a:outerShdw>
              </a:effectLst>
            </a:endParaRPr>
          </a:p>
        </p:txBody>
      </p:sp>
      <p:sp>
        <p:nvSpPr>
          <p:cNvPr id="7" name="Rounded Rectangle 6"/>
          <p:cNvSpPr/>
          <p:nvPr/>
        </p:nvSpPr>
        <p:spPr bwMode="auto">
          <a:xfrm>
            <a:off x="3195082"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631646"/>
            <a:ext cx="9144000" cy="5226378"/>
          </a:xfrm>
          <a:prstGeom prst="rect">
            <a:avLst/>
          </a:prstGeom>
          <a:noFill/>
          <a:ln w="9525">
            <a:noFill/>
            <a:miter lim="800000"/>
            <a:headEnd/>
            <a:tailEnd/>
          </a:ln>
          <a:effectLst/>
        </p:spPr>
      </p:pic>
      <p:sp>
        <p:nvSpPr>
          <p:cNvPr id="7" name="TextBox 6"/>
          <p:cNvSpPr txBox="1"/>
          <p:nvPr/>
        </p:nvSpPr>
        <p:spPr>
          <a:xfrm>
            <a:off x="1643042" y="208642"/>
            <a:ext cx="5500726" cy="1077218"/>
          </a:xfrm>
          <a:prstGeom prst="rect">
            <a:avLst/>
          </a:prstGeom>
          <a:noFill/>
        </p:spPr>
        <p:txBody>
          <a:bodyPr wrap="square" rtlCol="0">
            <a:spAutoFit/>
          </a:bodyPr>
          <a:lstStyle/>
          <a:p>
            <a:pPr algn="ctr"/>
            <a:r>
              <a:rPr lang="tr-TR" sz="3200" err="1">
                <a:solidFill>
                  <a:schemeClr val="tx2"/>
                </a:solidFill>
              </a:rPr>
              <a:t>Adenomyosis</a:t>
            </a:r>
            <a:r>
              <a:rPr lang="tr-TR" sz="3200">
                <a:solidFill>
                  <a:schemeClr val="tx2"/>
                </a:solidFill>
              </a:rPr>
              <a:t> - ART</a:t>
            </a:r>
          </a:p>
          <a:p>
            <a:pPr algn="ctr"/>
            <a:r>
              <a:rPr lang="tr-TR" sz="3200" err="1">
                <a:solidFill>
                  <a:srgbClr val="FF0000"/>
                </a:solidFill>
              </a:rPr>
              <a:t>Miscarriage</a:t>
            </a:r>
            <a:r>
              <a:rPr lang="tr-TR" sz="3200">
                <a:solidFill>
                  <a:srgbClr val="FF0000"/>
                </a:solidFill>
              </a:rPr>
              <a:t> Rate</a:t>
            </a:r>
            <a:endParaRPr lang="en-US" sz="3200">
              <a:solidFill>
                <a:srgbClr val="FF0000"/>
              </a:solidFill>
            </a:endParaRPr>
          </a:p>
        </p:txBody>
      </p:sp>
      <p:sp>
        <p:nvSpPr>
          <p:cNvPr id="5" name="TextBox 4"/>
          <p:cNvSpPr txBox="1"/>
          <p:nvPr/>
        </p:nvSpPr>
        <p:spPr>
          <a:xfrm>
            <a:off x="5357818" y="5098333"/>
            <a:ext cx="1571636" cy="830997"/>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RR: 2.12</a:t>
            </a:r>
          </a:p>
          <a:p>
            <a:pPr algn="ctr"/>
            <a:r>
              <a:rPr lang="tr-TR">
                <a:effectLst>
                  <a:outerShdw blurRad="38100" dist="38100" dir="2700000" algn="tl">
                    <a:srgbClr val="000000">
                      <a:alpha val="43137"/>
                    </a:srgbClr>
                  </a:outerShdw>
                </a:effectLst>
              </a:rPr>
              <a:t>112% </a:t>
            </a:r>
            <a:r>
              <a:rPr lang="tr-TR">
                <a:effectLst>
                  <a:outerShdw blurRad="38100" dist="38100" dir="2700000" algn="tl">
                    <a:srgbClr val="000000">
                      <a:alpha val="43137"/>
                    </a:srgbClr>
                  </a:outerShdw>
                </a:effectLst>
                <a:sym typeface="Symbol"/>
              </a:rPr>
              <a:t></a:t>
            </a:r>
            <a:endParaRPr lang="tr-TR">
              <a:effectLst>
                <a:outerShdw blurRad="38100" dist="38100" dir="2700000" algn="tl">
                  <a:srgbClr val="000000">
                    <a:alpha val="43137"/>
                  </a:srgbClr>
                </a:outerShdw>
              </a:effectLst>
            </a:endParaRPr>
          </a:p>
        </p:txBody>
      </p:sp>
      <p:sp>
        <p:nvSpPr>
          <p:cNvPr id="6" name="Rounded Rectangle 5"/>
          <p:cNvSpPr/>
          <p:nvPr/>
        </p:nvSpPr>
        <p:spPr bwMode="auto">
          <a:xfrm>
            <a:off x="3600400"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000" err="1"/>
              <a:t>Symptoms</a:t>
            </a:r>
            <a:endParaRPr lang="tr-TR"/>
          </a:p>
        </p:txBody>
      </p:sp>
      <p:sp>
        <p:nvSpPr>
          <p:cNvPr id="3" name="Content Placeholder 2"/>
          <p:cNvSpPr>
            <a:spLocks noGrp="1"/>
          </p:cNvSpPr>
          <p:nvPr>
            <p:ph idx="1"/>
          </p:nvPr>
        </p:nvSpPr>
        <p:spPr/>
        <p:txBody>
          <a:bodyPr/>
          <a:lstStyle/>
          <a:p>
            <a:endParaRPr lang="tr-TR"/>
          </a:p>
          <a:p>
            <a:r>
              <a:rPr lang="tr-TR" sz="3200" err="1"/>
              <a:t>Dysmenorrhea</a:t>
            </a:r>
            <a:r>
              <a:rPr lang="tr-TR" sz="3200"/>
              <a:t>, </a:t>
            </a:r>
            <a:r>
              <a:rPr lang="tr-TR" sz="3200" err="1"/>
              <a:t>chronic</a:t>
            </a:r>
            <a:r>
              <a:rPr lang="tr-TR" sz="3200"/>
              <a:t> </a:t>
            </a:r>
            <a:r>
              <a:rPr lang="tr-TR" sz="3200" err="1"/>
              <a:t>pelvic</a:t>
            </a:r>
            <a:r>
              <a:rPr lang="tr-TR" sz="3200"/>
              <a:t> </a:t>
            </a:r>
            <a:r>
              <a:rPr lang="tr-TR" sz="3200" err="1"/>
              <a:t>pain</a:t>
            </a:r>
            <a:endParaRPr lang="tr-TR" sz="3200"/>
          </a:p>
          <a:p>
            <a:endParaRPr lang="tr-TR" sz="3200"/>
          </a:p>
          <a:p>
            <a:r>
              <a:rPr lang="tr-TR" sz="3200" err="1">
                <a:solidFill>
                  <a:srgbClr val="FF0000"/>
                </a:solidFill>
              </a:rPr>
              <a:t>Menorrhagia</a:t>
            </a:r>
            <a:r>
              <a:rPr lang="tr-TR" sz="3200"/>
              <a:t> </a:t>
            </a:r>
            <a:r>
              <a:rPr lang="tr-TR" sz="3200">
                <a:solidFill>
                  <a:srgbClr val="FF0000"/>
                </a:solidFill>
              </a:rPr>
              <a:t>(AUB; HMB)</a:t>
            </a:r>
            <a:endParaRPr lang="tr-TR" sz="3200"/>
          </a:p>
          <a:p>
            <a:endParaRPr lang="tr-TR" sz="3200"/>
          </a:p>
          <a:p>
            <a:r>
              <a:rPr lang="tr-TR" sz="3200" err="1"/>
              <a:t>Subfertility</a:t>
            </a:r>
            <a:r>
              <a:rPr lang="tr-TR" sz="3200"/>
              <a:t>?</a:t>
            </a:r>
          </a:p>
        </p:txBody>
      </p:sp>
    </p:spTree>
    <p:extLst>
      <p:ext uri="{BB962C8B-B14F-4D97-AF65-F5344CB8AC3E}">
        <p14:creationId xmlns:p14="http://schemas.microsoft.com/office/powerpoint/2010/main" val="2141878390"/>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2" y="539962"/>
            <a:ext cx="9144032" cy="6318062"/>
          </a:xfrm>
          <a:prstGeom prst="rect">
            <a:avLst/>
          </a:prstGeom>
          <a:noFill/>
          <a:ln w="9525">
            <a:noFill/>
            <a:miter lim="800000"/>
            <a:headEnd/>
            <a:tailEnd/>
          </a:ln>
          <a:effectLst/>
        </p:spPr>
      </p:pic>
      <p:sp>
        <p:nvSpPr>
          <p:cNvPr id="5" name="TextBox 4"/>
          <p:cNvSpPr txBox="1"/>
          <p:nvPr/>
        </p:nvSpPr>
        <p:spPr>
          <a:xfrm>
            <a:off x="1500166" y="-24"/>
            <a:ext cx="6357982" cy="1077218"/>
          </a:xfrm>
          <a:prstGeom prst="rect">
            <a:avLst/>
          </a:prstGeom>
          <a:noFill/>
        </p:spPr>
        <p:txBody>
          <a:bodyPr wrap="square" rtlCol="0">
            <a:spAutoFit/>
          </a:bodyPr>
          <a:lstStyle/>
          <a:p>
            <a:pPr algn="ctr"/>
            <a:r>
              <a:rPr lang="tr-TR" sz="3200" err="1">
                <a:solidFill>
                  <a:schemeClr val="tx2"/>
                </a:solidFill>
                <a:effectLst>
                  <a:outerShdw blurRad="38100" dist="38100" dir="2700000" algn="tl">
                    <a:srgbClr val="000000">
                      <a:alpha val="43137"/>
                    </a:srgbClr>
                  </a:outerShdw>
                </a:effectLst>
              </a:rPr>
              <a:t>Adenomyosis</a:t>
            </a:r>
            <a:r>
              <a:rPr lang="tr-TR" sz="3200">
                <a:solidFill>
                  <a:schemeClr val="tx2"/>
                </a:solidFill>
                <a:effectLst>
                  <a:outerShdw blurRad="38100" dist="38100" dir="2700000" algn="tl">
                    <a:srgbClr val="000000">
                      <a:alpha val="43137"/>
                    </a:srgbClr>
                  </a:outerShdw>
                </a:effectLst>
              </a:rPr>
              <a:t> – ART - </a:t>
            </a:r>
            <a:r>
              <a:rPr lang="tr-TR" sz="3200" i="1" err="1">
                <a:solidFill>
                  <a:srgbClr val="FF3399"/>
                </a:solidFill>
                <a:effectLst>
                  <a:outerShdw blurRad="38100" dist="38100" dir="2700000" algn="tl">
                    <a:srgbClr val="000000">
                      <a:alpha val="43137"/>
                    </a:srgbClr>
                  </a:outerShdw>
                </a:effectLst>
              </a:rPr>
              <a:t>Protocols</a:t>
            </a:r>
            <a:endParaRPr lang="tr-TR" sz="3200" i="1">
              <a:solidFill>
                <a:srgbClr val="FF3399"/>
              </a:solidFill>
              <a:effectLst>
                <a:outerShdw blurRad="38100" dist="38100" dir="2700000" algn="tl">
                  <a:srgbClr val="000000">
                    <a:alpha val="43137"/>
                  </a:srgbClr>
                </a:outerShdw>
              </a:effectLst>
            </a:endParaRPr>
          </a:p>
          <a:p>
            <a:pPr algn="ctr"/>
            <a:r>
              <a:rPr lang="tr-TR" sz="3200" err="1">
                <a:solidFill>
                  <a:srgbClr val="00FF00"/>
                </a:solidFill>
                <a:effectLst>
                  <a:outerShdw blurRad="38100" dist="38100" dir="2700000" algn="tl">
                    <a:srgbClr val="000000">
                      <a:alpha val="43137"/>
                    </a:srgbClr>
                  </a:outerShdw>
                </a:effectLst>
              </a:rPr>
              <a:t>Clinical</a:t>
            </a:r>
            <a:r>
              <a:rPr lang="tr-TR" sz="3200">
                <a:solidFill>
                  <a:srgbClr val="00FF00"/>
                </a:solidFill>
                <a:effectLst>
                  <a:outerShdw blurRad="38100" dist="38100" dir="2700000" algn="tl">
                    <a:srgbClr val="000000">
                      <a:alpha val="43137"/>
                    </a:srgbClr>
                  </a:outerShdw>
                </a:effectLst>
              </a:rPr>
              <a:t> Pregnancy Rate</a:t>
            </a:r>
            <a:endParaRPr lang="en-US" sz="320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142984"/>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2285992"/>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8" name="Rectangle 7"/>
          <p:cNvSpPr/>
          <p:nvPr/>
        </p:nvSpPr>
        <p:spPr bwMode="auto">
          <a:xfrm>
            <a:off x="785786" y="3857628"/>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3" name="Rounded Rectangle 2"/>
          <p:cNvSpPr/>
          <p:nvPr/>
        </p:nvSpPr>
        <p:spPr bwMode="auto">
          <a:xfrm>
            <a:off x="0" y="908720"/>
            <a:ext cx="9144000" cy="1377272"/>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474108"/>
            <a:ext cx="9144000" cy="6312478"/>
          </a:xfrm>
          <a:prstGeom prst="rect">
            <a:avLst/>
          </a:prstGeom>
          <a:noFill/>
          <a:ln w="9525">
            <a:noFill/>
            <a:miter lim="800000"/>
            <a:headEnd/>
            <a:tailEnd/>
          </a:ln>
          <a:effectLst/>
        </p:spPr>
      </p:pic>
      <p:sp>
        <p:nvSpPr>
          <p:cNvPr id="5" name="TextBox 4"/>
          <p:cNvSpPr txBox="1"/>
          <p:nvPr/>
        </p:nvSpPr>
        <p:spPr>
          <a:xfrm>
            <a:off x="1214414" y="-24"/>
            <a:ext cx="6643734" cy="1077218"/>
          </a:xfrm>
          <a:prstGeom prst="rect">
            <a:avLst/>
          </a:prstGeom>
          <a:noFill/>
        </p:spPr>
        <p:txBody>
          <a:bodyPr wrap="square" rtlCol="0">
            <a:spAutoFit/>
          </a:bodyPr>
          <a:lstStyle/>
          <a:p>
            <a:pPr algn="ctr"/>
            <a:r>
              <a:rPr lang="tr-TR" sz="3200" err="1">
                <a:solidFill>
                  <a:schemeClr val="tx2"/>
                </a:solidFill>
                <a:effectLst>
                  <a:outerShdw blurRad="38100" dist="38100" dir="2700000" algn="tl">
                    <a:srgbClr val="000000">
                      <a:alpha val="43137"/>
                    </a:srgbClr>
                  </a:outerShdw>
                </a:effectLst>
              </a:rPr>
              <a:t>Adenomyosis</a:t>
            </a:r>
            <a:r>
              <a:rPr lang="tr-TR" sz="3200">
                <a:solidFill>
                  <a:schemeClr val="tx2"/>
                </a:solidFill>
                <a:effectLst>
                  <a:outerShdw blurRad="38100" dist="38100" dir="2700000" algn="tl">
                    <a:srgbClr val="000000">
                      <a:alpha val="43137"/>
                    </a:srgbClr>
                  </a:outerShdw>
                </a:effectLst>
              </a:rPr>
              <a:t> – ART - </a:t>
            </a:r>
            <a:r>
              <a:rPr lang="tr-TR" sz="3200" i="1" err="1">
                <a:solidFill>
                  <a:srgbClr val="FF9900"/>
                </a:solidFill>
                <a:effectLst>
                  <a:outerShdw blurRad="38100" dist="38100" dir="2700000" algn="tl">
                    <a:srgbClr val="000000">
                      <a:alpha val="43137"/>
                    </a:srgbClr>
                  </a:outerShdw>
                </a:effectLst>
              </a:rPr>
              <a:t>Diagnosis</a:t>
            </a:r>
            <a:endParaRPr lang="tr-TR" sz="3200" i="1">
              <a:solidFill>
                <a:srgbClr val="FF9900"/>
              </a:solidFill>
              <a:effectLst>
                <a:outerShdw blurRad="38100" dist="38100" dir="2700000" algn="tl">
                  <a:srgbClr val="000000">
                    <a:alpha val="43137"/>
                  </a:srgbClr>
                </a:outerShdw>
              </a:effectLst>
            </a:endParaRPr>
          </a:p>
          <a:p>
            <a:pPr algn="ctr"/>
            <a:r>
              <a:rPr lang="tr-TR" sz="3200" err="1">
                <a:solidFill>
                  <a:srgbClr val="00FF00"/>
                </a:solidFill>
                <a:effectLst>
                  <a:outerShdw blurRad="38100" dist="38100" dir="2700000" algn="tl">
                    <a:srgbClr val="000000">
                      <a:alpha val="43137"/>
                    </a:srgbClr>
                  </a:outerShdw>
                </a:effectLst>
              </a:rPr>
              <a:t>Clinical</a:t>
            </a:r>
            <a:r>
              <a:rPr lang="tr-TR" sz="3200">
                <a:solidFill>
                  <a:srgbClr val="00FF00"/>
                </a:solidFill>
                <a:effectLst>
                  <a:outerShdw blurRad="38100" dist="38100" dir="2700000" algn="tl">
                    <a:srgbClr val="000000">
                      <a:alpha val="43137"/>
                    </a:srgbClr>
                  </a:outerShdw>
                </a:effectLst>
              </a:rPr>
              <a:t> Pregnancy Rate</a:t>
            </a:r>
            <a:endParaRPr lang="en-US" sz="320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214422"/>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2428868"/>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 y="714356"/>
            <a:ext cx="9144000" cy="6109448"/>
          </a:xfrm>
          <a:prstGeom prst="rect">
            <a:avLst/>
          </a:prstGeom>
          <a:noFill/>
          <a:ln w="9525">
            <a:noFill/>
            <a:miter lim="800000"/>
            <a:headEnd/>
            <a:tailEnd/>
          </a:ln>
          <a:effectLst/>
        </p:spPr>
      </p:pic>
      <p:sp>
        <p:nvSpPr>
          <p:cNvPr id="5" name="TextBox 4"/>
          <p:cNvSpPr txBox="1"/>
          <p:nvPr/>
        </p:nvSpPr>
        <p:spPr>
          <a:xfrm>
            <a:off x="571472" y="-24"/>
            <a:ext cx="7715304" cy="1077218"/>
          </a:xfrm>
          <a:prstGeom prst="rect">
            <a:avLst/>
          </a:prstGeom>
          <a:noFill/>
        </p:spPr>
        <p:txBody>
          <a:bodyPr wrap="square" rtlCol="0">
            <a:spAutoFit/>
          </a:bodyPr>
          <a:lstStyle/>
          <a:p>
            <a:pPr algn="ctr"/>
            <a:r>
              <a:rPr lang="tr-TR" sz="3200" err="1">
                <a:solidFill>
                  <a:schemeClr val="tx2"/>
                </a:solidFill>
                <a:effectLst>
                  <a:outerShdw blurRad="38100" dist="38100" dir="2700000" algn="tl">
                    <a:srgbClr val="000000">
                      <a:alpha val="43137"/>
                    </a:srgbClr>
                  </a:outerShdw>
                </a:effectLst>
              </a:rPr>
              <a:t>Adenomyosis</a:t>
            </a:r>
            <a:r>
              <a:rPr lang="tr-TR" sz="3200">
                <a:solidFill>
                  <a:schemeClr val="tx2"/>
                </a:solidFill>
                <a:effectLst>
                  <a:outerShdw blurRad="38100" dist="38100" dir="2700000" algn="tl">
                    <a:srgbClr val="000000">
                      <a:alpha val="43137"/>
                    </a:srgbClr>
                  </a:outerShdw>
                </a:effectLst>
              </a:rPr>
              <a:t> – ART – </a:t>
            </a:r>
            <a:r>
              <a:rPr lang="tr-TR" sz="3200" i="1" err="1">
                <a:solidFill>
                  <a:srgbClr val="00FFFF"/>
                </a:solidFill>
                <a:effectLst>
                  <a:outerShdw blurRad="38100" dist="38100" dir="2700000" algn="tl">
                    <a:srgbClr val="000000">
                      <a:alpha val="43137"/>
                    </a:srgbClr>
                  </a:outerShdw>
                </a:effectLst>
              </a:rPr>
              <a:t>Study</a:t>
            </a:r>
            <a:r>
              <a:rPr lang="tr-TR" sz="3200" i="1">
                <a:solidFill>
                  <a:srgbClr val="00FFFF"/>
                </a:solidFill>
                <a:effectLst>
                  <a:outerShdw blurRad="38100" dist="38100" dir="2700000" algn="tl">
                    <a:srgbClr val="000000">
                      <a:alpha val="43137"/>
                    </a:srgbClr>
                  </a:outerShdw>
                </a:effectLst>
              </a:rPr>
              <a:t> </a:t>
            </a:r>
            <a:r>
              <a:rPr lang="tr-TR" sz="3200" i="1" err="1">
                <a:solidFill>
                  <a:srgbClr val="00FFFF"/>
                </a:solidFill>
                <a:effectLst>
                  <a:outerShdw blurRad="38100" dist="38100" dir="2700000" algn="tl">
                    <a:srgbClr val="000000">
                      <a:alpha val="43137"/>
                    </a:srgbClr>
                  </a:outerShdw>
                </a:effectLst>
              </a:rPr>
              <a:t>Design</a:t>
            </a:r>
            <a:endParaRPr lang="tr-TR" sz="3200" i="1">
              <a:solidFill>
                <a:srgbClr val="00FFFF"/>
              </a:solidFill>
              <a:effectLst>
                <a:outerShdw blurRad="38100" dist="38100" dir="2700000" algn="tl">
                  <a:srgbClr val="000000">
                    <a:alpha val="43137"/>
                  </a:srgbClr>
                </a:outerShdw>
              </a:effectLst>
            </a:endParaRPr>
          </a:p>
          <a:p>
            <a:pPr algn="ctr"/>
            <a:r>
              <a:rPr lang="tr-TR" sz="3200" err="1">
                <a:solidFill>
                  <a:srgbClr val="00FF00"/>
                </a:solidFill>
                <a:effectLst>
                  <a:outerShdw blurRad="38100" dist="38100" dir="2700000" algn="tl">
                    <a:srgbClr val="000000">
                      <a:alpha val="43137"/>
                    </a:srgbClr>
                  </a:outerShdw>
                </a:effectLst>
              </a:rPr>
              <a:t>Clinical</a:t>
            </a:r>
            <a:r>
              <a:rPr lang="tr-TR" sz="3200">
                <a:solidFill>
                  <a:srgbClr val="00FF00"/>
                </a:solidFill>
                <a:effectLst>
                  <a:outerShdw blurRad="38100" dist="38100" dir="2700000" algn="tl">
                    <a:srgbClr val="000000">
                      <a:alpha val="43137"/>
                    </a:srgbClr>
                  </a:outerShdw>
                </a:effectLst>
              </a:rPr>
              <a:t> Pregnancy Rate</a:t>
            </a:r>
            <a:endParaRPr lang="en-US" sz="320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428736"/>
            <a:ext cx="1285884"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3143248"/>
            <a:ext cx="1285884"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8" name="Rectangle 7"/>
          <p:cNvSpPr/>
          <p:nvPr/>
        </p:nvSpPr>
        <p:spPr bwMode="auto">
          <a:xfrm>
            <a:off x="785786" y="4857760"/>
            <a:ext cx="2428892" cy="357190"/>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214414" y="1"/>
            <a:ext cx="6500858" cy="3216897"/>
          </a:xfrm>
          <a:prstGeom prst="rect">
            <a:avLst/>
          </a:prstGeom>
          <a:noFill/>
          <a:ln w="9525">
            <a:noFill/>
            <a:miter lim="800000"/>
            <a:headEnd/>
            <a:tailEnd/>
          </a:ln>
          <a:effectLst/>
        </p:spPr>
      </p:pic>
      <p:sp>
        <p:nvSpPr>
          <p:cNvPr id="3" name="Content Placeholder 2"/>
          <p:cNvSpPr>
            <a:spLocks noGrp="1"/>
          </p:cNvSpPr>
          <p:nvPr>
            <p:ph idx="1"/>
          </p:nvPr>
        </p:nvSpPr>
        <p:spPr>
          <a:xfrm>
            <a:off x="0" y="3143272"/>
            <a:ext cx="9144000" cy="3786190"/>
          </a:xfrm>
        </p:spPr>
        <p:txBody>
          <a:bodyPr/>
          <a:lstStyle/>
          <a:p>
            <a:r>
              <a:rPr lang="en-US" err="1"/>
              <a:t>Adenomyosis</a:t>
            </a:r>
            <a:r>
              <a:rPr lang="en-US"/>
              <a:t> appears to impact </a:t>
            </a:r>
            <a:r>
              <a:rPr lang="en-US" u="sng"/>
              <a:t>negatively</a:t>
            </a:r>
            <a:r>
              <a:rPr lang="en-US"/>
              <a:t> on IVF/ICSI outcome owing to </a:t>
            </a:r>
            <a:endParaRPr lang="tr-TR"/>
          </a:p>
          <a:p>
            <a:pPr lvl="1"/>
            <a:r>
              <a:rPr lang="en-US" b="1">
                <a:solidFill>
                  <a:srgbClr val="FF0066"/>
                </a:solidFill>
              </a:rPr>
              <a:t>reduced likelihood</a:t>
            </a:r>
            <a:r>
              <a:rPr lang="tr-TR" b="1">
                <a:solidFill>
                  <a:srgbClr val="FF0066"/>
                </a:solidFill>
              </a:rPr>
              <a:t> </a:t>
            </a:r>
            <a:r>
              <a:rPr lang="en-US" b="1">
                <a:solidFill>
                  <a:srgbClr val="FF0066"/>
                </a:solidFill>
              </a:rPr>
              <a:t>of </a:t>
            </a:r>
            <a:r>
              <a:rPr lang="en-US" b="1" u="sng">
                <a:solidFill>
                  <a:srgbClr val="FF0066"/>
                </a:solidFill>
              </a:rPr>
              <a:t>clinical pregnancy </a:t>
            </a:r>
            <a:r>
              <a:rPr lang="en-US" b="1">
                <a:solidFill>
                  <a:srgbClr val="FF0066"/>
                </a:solidFill>
              </a:rPr>
              <a:t>and </a:t>
            </a:r>
            <a:r>
              <a:rPr lang="en-US" b="1" u="sng">
                <a:solidFill>
                  <a:srgbClr val="FF0066"/>
                </a:solidFill>
              </a:rPr>
              <a:t>implantation</a:t>
            </a:r>
            <a:r>
              <a:rPr lang="en-US" b="1">
                <a:solidFill>
                  <a:srgbClr val="FF0066"/>
                </a:solidFill>
              </a:rPr>
              <a:t>, </a:t>
            </a:r>
            <a:endParaRPr lang="tr-TR" b="1">
              <a:solidFill>
                <a:srgbClr val="FF0066"/>
              </a:solidFill>
            </a:endParaRPr>
          </a:p>
          <a:p>
            <a:pPr lvl="1"/>
            <a:r>
              <a:rPr lang="en-US"/>
              <a:t>and </a:t>
            </a:r>
            <a:r>
              <a:rPr lang="en-US" b="1">
                <a:solidFill>
                  <a:srgbClr val="FF0066"/>
                </a:solidFill>
              </a:rPr>
              <a:t>increased risk of </a:t>
            </a:r>
            <a:r>
              <a:rPr lang="en-US" b="1" u="sng">
                <a:solidFill>
                  <a:srgbClr val="FF0066"/>
                </a:solidFill>
              </a:rPr>
              <a:t>early pregnancy loss</a:t>
            </a:r>
            <a:r>
              <a:rPr lang="en-US" b="1">
                <a:solidFill>
                  <a:srgbClr val="FF0066"/>
                </a:solidFill>
              </a:rPr>
              <a:t>. </a:t>
            </a:r>
            <a:endParaRPr lang="tr-TR" b="1">
              <a:solidFill>
                <a:srgbClr val="FF0066"/>
              </a:solidFill>
            </a:endParaRPr>
          </a:p>
          <a:p>
            <a:r>
              <a:rPr lang="en-US">
                <a:solidFill>
                  <a:srgbClr val="FFC000"/>
                </a:solidFill>
              </a:rPr>
              <a:t>Screening </a:t>
            </a:r>
            <a:r>
              <a:rPr lang="tr-TR">
                <a:solidFill>
                  <a:srgbClr val="FFC000"/>
                </a:solidFill>
              </a:rPr>
              <a:t> </a:t>
            </a:r>
            <a:r>
              <a:rPr lang="en-US">
                <a:solidFill>
                  <a:srgbClr val="FFC000"/>
                </a:solidFill>
              </a:rPr>
              <a:t>for</a:t>
            </a:r>
            <a:r>
              <a:rPr lang="tr-TR">
                <a:solidFill>
                  <a:srgbClr val="FFC000"/>
                </a:solidFill>
              </a:rPr>
              <a:t> </a:t>
            </a:r>
            <a:r>
              <a:rPr lang="en-US" err="1">
                <a:solidFill>
                  <a:srgbClr val="FFC000"/>
                </a:solidFill>
              </a:rPr>
              <a:t>adenomyosis</a:t>
            </a:r>
            <a:r>
              <a:rPr lang="en-US">
                <a:solidFill>
                  <a:srgbClr val="FFC000"/>
                </a:solidFill>
              </a:rPr>
              <a:t> </a:t>
            </a:r>
            <a:r>
              <a:rPr lang="en-US"/>
              <a:t>before embarking on medically</a:t>
            </a:r>
            <a:r>
              <a:rPr lang="tr-TR"/>
              <a:t> </a:t>
            </a:r>
            <a:r>
              <a:rPr lang="en-US"/>
              <a:t>assisted reproductive procedures </a:t>
            </a:r>
            <a:r>
              <a:rPr lang="en-US">
                <a:solidFill>
                  <a:srgbClr val="FF9900"/>
                </a:solidFill>
              </a:rPr>
              <a:t>should be encouraged. </a:t>
            </a:r>
            <a:endParaRPr lang="tr-TR">
              <a:solidFill>
                <a:srgbClr val="FF9900"/>
              </a:solidFill>
            </a:endParaRPr>
          </a:p>
          <a:p>
            <a:r>
              <a:rPr lang="en-US"/>
              <a:t>The potentially protective role of </a:t>
            </a:r>
            <a:r>
              <a:rPr lang="en-US">
                <a:solidFill>
                  <a:srgbClr val="00FF00"/>
                </a:solidFill>
              </a:rPr>
              <a:t>long down-regulation protocols</a:t>
            </a:r>
            <a:r>
              <a:rPr lang="en-US"/>
              <a:t> needs further evaluation.</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3400"/>
              <a:t>Long‐term </a:t>
            </a:r>
            <a:r>
              <a:rPr lang="en-US" sz="3400" err="1"/>
              <a:t>GnRH</a:t>
            </a:r>
            <a:r>
              <a:rPr lang="tr-TR" sz="3400" baseline="-25000"/>
              <a:t>a</a:t>
            </a:r>
            <a:r>
              <a:rPr lang="tr-TR" sz="3400"/>
              <a:t> T</a:t>
            </a:r>
            <a:r>
              <a:rPr lang="en-US" sz="3400" err="1"/>
              <a:t>herapy</a:t>
            </a:r>
            <a:r>
              <a:rPr lang="en-US" sz="3400"/>
              <a:t> </a:t>
            </a:r>
            <a:r>
              <a:rPr lang="tr-TR" sz="3400"/>
              <a:t>B</a:t>
            </a:r>
            <a:r>
              <a:rPr lang="en-US" sz="3400" err="1"/>
              <a:t>efore</a:t>
            </a:r>
            <a:r>
              <a:rPr lang="en-US" sz="3400"/>
              <a:t> IVF/ICSI </a:t>
            </a:r>
            <a:br>
              <a:rPr lang="tr-TR" sz="3600"/>
            </a:br>
            <a:r>
              <a:rPr lang="en-US" sz="3600">
                <a:solidFill>
                  <a:srgbClr val="00FFFF"/>
                </a:solidFill>
              </a:rPr>
              <a:t> </a:t>
            </a:r>
            <a:r>
              <a:rPr lang="en-US" sz="3200">
                <a:solidFill>
                  <a:srgbClr val="00FFFF"/>
                </a:solidFill>
              </a:rPr>
              <a:t>Benefits‐Mechanisms of action</a:t>
            </a:r>
            <a:endParaRPr lang="en-US">
              <a:solidFill>
                <a:srgbClr val="00FFFF"/>
              </a:solidFill>
            </a:endParaRPr>
          </a:p>
        </p:txBody>
      </p:sp>
      <p:sp>
        <p:nvSpPr>
          <p:cNvPr id="3" name="Content Placeholder 2"/>
          <p:cNvSpPr>
            <a:spLocks noGrp="1"/>
          </p:cNvSpPr>
          <p:nvPr>
            <p:ph idx="1"/>
          </p:nvPr>
        </p:nvSpPr>
        <p:spPr>
          <a:xfrm>
            <a:off x="71438" y="1857364"/>
            <a:ext cx="8786842" cy="5286388"/>
          </a:xfrm>
        </p:spPr>
        <p:txBody>
          <a:bodyPr/>
          <a:lstStyle/>
          <a:p>
            <a:r>
              <a:rPr lang="en-US"/>
              <a:t>Hypo‐estrogenic state</a:t>
            </a:r>
            <a:endParaRPr lang="tr-TR"/>
          </a:p>
          <a:p>
            <a:r>
              <a:rPr lang="en-US"/>
              <a:t>Normalization of increased expression of cP450 in</a:t>
            </a:r>
            <a:r>
              <a:rPr lang="tr-TR"/>
              <a:t> e</a:t>
            </a:r>
            <a:r>
              <a:rPr lang="en-US" err="1"/>
              <a:t>utopic</a:t>
            </a:r>
            <a:r>
              <a:rPr lang="tr-TR"/>
              <a:t> </a:t>
            </a:r>
            <a:r>
              <a:rPr lang="en-US"/>
              <a:t>endometrium </a:t>
            </a:r>
            <a:r>
              <a:rPr lang="tr-TR"/>
              <a:t>		</a:t>
            </a:r>
            <a:r>
              <a:rPr lang="en-US" sz="2000" err="1">
                <a:solidFill>
                  <a:srgbClr val="FF0000"/>
                </a:solidFill>
              </a:rPr>
              <a:t>Hishihara</a:t>
            </a:r>
            <a:r>
              <a:rPr lang="tr-TR" sz="2000">
                <a:solidFill>
                  <a:srgbClr val="FF0000"/>
                </a:solidFill>
              </a:rPr>
              <a:t>, </a:t>
            </a:r>
            <a:r>
              <a:rPr lang="en-US" sz="2000" i="1">
                <a:solidFill>
                  <a:srgbClr val="FF0000"/>
                </a:solidFill>
              </a:rPr>
              <a:t>et al</a:t>
            </a:r>
            <a:r>
              <a:rPr lang="tr-TR" sz="2000" i="1">
                <a:solidFill>
                  <a:srgbClr val="FF0000"/>
                </a:solidFill>
              </a:rPr>
              <a:t>., </a:t>
            </a:r>
            <a:r>
              <a:rPr lang="en-US" sz="2000">
                <a:solidFill>
                  <a:srgbClr val="FF0000"/>
                </a:solidFill>
              </a:rPr>
              <a:t>2003</a:t>
            </a:r>
            <a:endParaRPr lang="tr-TR">
              <a:solidFill>
                <a:srgbClr val="FF0000"/>
              </a:solidFill>
            </a:endParaRPr>
          </a:p>
          <a:p>
            <a:r>
              <a:rPr lang="en-US"/>
              <a:t>Direct anti‐proliferative effect</a:t>
            </a:r>
            <a:r>
              <a:rPr lang="tr-TR"/>
              <a:t>	</a:t>
            </a:r>
            <a:r>
              <a:rPr lang="en-US" sz="2000">
                <a:solidFill>
                  <a:srgbClr val="FF0000"/>
                </a:solidFill>
              </a:rPr>
              <a:t>Khan</a:t>
            </a:r>
            <a:r>
              <a:rPr lang="tr-TR" sz="2000">
                <a:solidFill>
                  <a:srgbClr val="FF0000"/>
                </a:solidFill>
              </a:rPr>
              <a:t>,</a:t>
            </a:r>
            <a:r>
              <a:rPr lang="en-US" sz="2000">
                <a:solidFill>
                  <a:srgbClr val="FF0000"/>
                </a:solidFill>
              </a:rPr>
              <a:t> </a:t>
            </a:r>
            <a:r>
              <a:rPr lang="en-US" sz="2000" i="1">
                <a:solidFill>
                  <a:srgbClr val="FF0000"/>
                </a:solidFill>
              </a:rPr>
              <a:t>et al</a:t>
            </a:r>
            <a:r>
              <a:rPr lang="tr-TR" sz="2000" i="1">
                <a:solidFill>
                  <a:srgbClr val="FF0000"/>
                </a:solidFill>
              </a:rPr>
              <a:t>., </a:t>
            </a:r>
            <a:r>
              <a:rPr lang="en-US" sz="2000">
                <a:solidFill>
                  <a:srgbClr val="FF0000"/>
                </a:solidFill>
              </a:rPr>
              <a:t>2010</a:t>
            </a:r>
            <a:endParaRPr lang="tr-TR">
              <a:solidFill>
                <a:srgbClr val="FF0000"/>
              </a:solidFill>
            </a:endParaRPr>
          </a:p>
          <a:p>
            <a:r>
              <a:rPr lang="en-US"/>
              <a:t>Decrease in endometrial macrophages and MCP‐1 </a:t>
            </a:r>
            <a:endParaRPr lang="tr-TR"/>
          </a:p>
          <a:p>
            <a:pPr>
              <a:buNone/>
            </a:pPr>
            <a:r>
              <a:rPr lang="tr-TR"/>
              <a:t>							</a:t>
            </a:r>
            <a:r>
              <a:rPr lang="en-US" sz="2000">
                <a:solidFill>
                  <a:srgbClr val="FF0000"/>
                </a:solidFill>
              </a:rPr>
              <a:t>Khan</a:t>
            </a:r>
            <a:r>
              <a:rPr lang="tr-TR" sz="2000">
                <a:solidFill>
                  <a:srgbClr val="FF0000"/>
                </a:solidFill>
              </a:rPr>
              <a:t>,</a:t>
            </a:r>
            <a:r>
              <a:rPr lang="en-US" sz="2000">
                <a:solidFill>
                  <a:srgbClr val="FF0000"/>
                </a:solidFill>
              </a:rPr>
              <a:t> </a:t>
            </a:r>
            <a:r>
              <a:rPr lang="en-US" sz="2000" i="1">
                <a:solidFill>
                  <a:srgbClr val="FF0000"/>
                </a:solidFill>
              </a:rPr>
              <a:t>et al</a:t>
            </a:r>
            <a:r>
              <a:rPr lang="tr-TR" sz="2000" i="1">
                <a:solidFill>
                  <a:srgbClr val="FF0000"/>
                </a:solidFill>
              </a:rPr>
              <a:t>., </a:t>
            </a:r>
            <a:r>
              <a:rPr lang="en-US" sz="2000">
                <a:solidFill>
                  <a:srgbClr val="FF0000"/>
                </a:solidFill>
              </a:rPr>
              <a:t>2010</a:t>
            </a:r>
            <a:endParaRPr lang="tr-TR">
              <a:solidFill>
                <a:srgbClr val="FF0000"/>
              </a:solidFill>
            </a:endParaRPr>
          </a:p>
          <a:p>
            <a:r>
              <a:rPr lang="en-US"/>
              <a:t>Decrease in local production of </a:t>
            </a:r>
            <a:r>
              <a:rPr lang="en-US" err="1"/>
              <a:t>embryotoxic</a:t>
            </a:r>
            <a:r>
              <a:rPr lang="tr-TR"/>
              <a:t> </a:t>
            </a:r>
            <a:r>
              <a:rPr lang="en-US"/>
              <a:t>cytokines, ROS, </a:t>
            </a:r>
            <a:r>
              <a:rPr lang="en-US" err="1"/>
              <a:t>rea</a:t>
            </a:r>
            <a:r>
              <a:rPr lang="tr-TR"/>
              <a:t>c</a:t>
            </a:r>
            <a:r>
              <a:rPr lang="en-US" err="1"/>
              <a:t>tive</a:t>
            </a:r>
            <a:r>
              <a:rPr lang="tr-TR"/>
              <a:t> n</a:t>
            </a:r>
            <a:r>
              <a:rPr lang="en-US" err="1"/>
              <a:t>itrogen</a:t>
            </a:r>
            <a:r>
              <a:rPr lang="tr-TR"/>
              <a:t> </a:t>
            </a:r>
            <a:r>
              <a:rPr lang="en-US"/>
              <a:t>species and PGF2</a:t>
            </a:r>
            <a:r>
              <a:rPr lang="el-GR"/>
              <a:t>α</a:t>
            </a:r>
            <a:endParaRPr lang="tr-TR"/>
          </a:p>
          <a:p>
            <a:r>
              <a:rPr lang="en-US"/>
              <a:t>Decrease in endometrial capillary density </a:t>
            </a:r>
            <a:r>
              <a:rPr lang="tr-TR"/>
              <a:t>								</a:t>
            </a:r>
            <a:r>
              <a:rPr lang="en-US" sz="2800">
                <a:solidFill>
                  <a:srgbClr val="FF0000"/>
                </a:solidFill>
              </a:rPr>
              <a:t> </a:t>
            </a:r>
            <a:r>
              <a:rPr lang="en-US" sz="2000">
                <a:solidFill>
                  <a:srgbClr val="FF0000"/>
                </a:solidFill>
              </a:rPr>
              <a:t>Khan</a:t>
            </a:r>
            <a:r>
              <a:rPr lang="tr-TR" sz="2000">
                <a:solidFill>
                  <a:srgbClr val="FF0000"/>
                </a:solidFill>
              </a:rPr>
              <a:t>,</a:t>
            </a:r>
            <a:r>
              <a:rPr lang="en-US" sz="2000">
                <a:solidFill>
                  <a:srgbClr val="FF0000"/>
                </a:solidFill>
              </a:rPr>
              <a:t> </a:t>
            </a:r>
            <a:r>
              <a:rPr lang="en-US" sz="2000" i="1">
                <a:solidFill>
                  <a:srgbClr val="FF0000"/>
                </a:solidFill>
              </a:rPr>
              <a:t>et al</a:t>
            </a:r>
            <a:r>
              <a:rPr lang="tr-TR" sz="2000" i="1">
                <a:solidFill>
                  <a:srgbClr val="FF0000"/>
                </a:solidFill>
              </a:rPr>
              <a:t>., </a:t>
            </a:r>
            <a:r>
              <a:rPr lang="en-US" sz="2000">
                <a:solidFill>
                  <a:srgbClr val="FF0000"/>
                </a:solidFill>
              </a:rPr>
              <a:t>2010</a:t>
            </a:r>
            <a:endParaRPr lang="en-US"/>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50" name="Picture 2" descr="D:\00_DATA\7PATIENT\0Lvnt_MUA\C\Cigdem Kadioglu\Cigdem Kadioglu_20120330_US_01.JPG"/>
          <p:cNvPicPr>
            <a:picLocks noChangeAspect="1" noChangeArrowheads="1"/>
          </p:cNvPicPr>
          <p:nvPr/>
        </p:nvPicPr>
        <p:blipFill>
          <a:blip r:embed="rId2" cstate="print"/>
          <a:srcRect/>
          <a:stretch>
            <a:fillRect/>
          </a:stretch>
        </p:blipFill>
        <p:spPr bwMode="auto">
          <a:xfrm>
            <a:off x="0" y="0"/>
            <a:ext cx="7335838" cy="5500688"/>
          </a:xfrm>
          <a:prstGeom prst="rect">
            <a:avLst/>
          </a:prstGeom>
          <a:noFill/>
          <a:ln w="9525">
            <a:noFill/>
            <a:miter lim="800000"/>
            <a:headEnd/>
            <a:tailEnd/>
          </a:ln>
        </p:spPr>
      </p:pic>
      <p:pic>
        <p:nvPicPr>
          <p:cNvPr id="53251" name="Picture 3" descr="D:\00_DATA\7PATIENT\0Lvnt_MUA\C\Cigdem Kadioglu\Cigdem Kadioglu_20120330_US_06.JPG"/>
          <p:cNvPicPr>
            <a:picLocks noChangeAspect="1" noChangeArrowheads="1"/>
          </p:cNvPicPr>
          <p:nvPr/>
        </p:nvPicPr>
        <p:blipFill>
          <a:blip r:embed="rId3" cstate="print"/>
          <a:srcRect/>
          <a:stretch>
            <a:fillRect/>
          </a:stretch>
        </p:blipFill>
        <p:spPr bwMode="auto">
          <a:xfrm>
            <a:off x="4643438" y="3482975"/>
            <a:ext cx="4500562" cy="3375025"/>
          </a:xfrm>
          <a:prstGeom prst="rect">
            <a:avLst/>
          </a:prstGeom>
          <a:noFill/>
          <a:ln w="9525">
            <a:noFill/>
            <a:miter lim="800000"/>
            <a:headEnd/>
            <a:tailEnd/>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endParaRPr lang="tr-TR"/>
          </a:p>
        </p:txBody>
      </p:sp>
      <p:sp>
        <p:nvSpPr>
          <p:cNvPr id="54275" name="Content Placeholder 2"/>
          <p:cNvSpPr>
            <a:spLocks noGrp="1"/>
          </p:cNvSpPr>
          <p:nvPr>
            <p:ph idx="1"/>
          </p:nvPr>
        </p:nvSpPr>
        <p:spPr/>
        <p:txBody>
          <a:bodyPr/>
          <a:lstStyle/>
          <a:p>
            <a:endParaRPr lang="tr-TR"/>
          </a:p>
        </p:txBody>
      </p:sp>
      <p:pic>
        <p:nvPicPr>
          <p:cNvPr id="54276" name="Picture 2" descr="D:\00_DATA\7PATIENT\0Lvnt_MUA\C\Cigdem Kadioglu\Cigdem Kadioglu_20120921_US_02.JPG"/>
          <p:cNvPicPr>
            <a:picLocks noChangeAspect="1" noChangeArrowheads="1"/>
          </p:cNvPicPr>
          <p:nvPr/>
        </p:nvPicPr>
        <p:blipFill>
          <a:blip r:embed="rId2" cstate="print"/>
          <a:srcRect/>
          <a:stretch>
            <a:fillRect/>
          </a:stretch>
        </p:blipFill>
        <p:spPr bwMode="auto">
          <a:xfrm>
            <a:off x="0" y="0"/>
            <a:ext cx="7431088" cy="5572125"/>
          </a:xfrm>
          <a:prstGeom prst="rect">
            <a:avLst/>
          </a:prstGeom>
          <a:noFill/>
          <a:ln w="9525">
            <a:noFill/>
            <a:miter lim="800000"/>
            <a:headEnd/>
            <a:tailEnd/>
          </a:ln>
        </p:spPr>
      </p:pic>
      <p:pic>
        <p:nvPicPr>
          <p:cNvPr id="54277" name="Picture 3" descr="D:\00_DATA\7PATIENT\0Lvnt_MUA\C\Cigdem Kadioglu\Cigdem Kadioglu_20120921_US_03.JPG"/>
          <p:cNvPicPr>
            <a:picLocks noChangeAspect="1" noChangeArrowheads="1"/>
          </p:cNvPicPr>
          <p:nvPr/>
        </p:nvPicPr>
        <p:blipFill>
          <a:blip r:embed="rId3" cstate="print"/>
          <a:srcRect/>
          <a:stretch>
            <a:fillRect/>
          </a:stretch>
        </p:blipFill>
        <p:spPr bwMode="auto">
          <a:xfrm>
            <a:off x="4094163" y="3071813"/>
            <a:ext cx="5049837" cy="3786187"/>
          </a:xfrm>
          <a:prstGeom prst="rect">
            <a:avLst/>
          </a:prstGeom>
          <a:noFill/>
          <a:ln w="9525">
            <a:noFill/>
            <a:miter lim="800000"/>
            <a:headEnd/>
            <a:tailEnd/>
          </a:ln>
        </p:spPr>
      </p:pic>
      <p:sp>
        <p:nvSpPr>
          <p:cNvPr id="6" name="TextBox 5"/>
          <p:cNvSpPr txBox="1"/>
          <p:nvPr/>
        </p:nvSpPr>
        <p:spPr>
          <a:xfrm>
            <a:off x="0" y="-71438"/>
            <a:ext cx="9072563" cy="830263"/>
          </a:xfrm>
          <a:prstGeom prst="rect">
            <a:avLst/>
          </a:prstGeom>
          <a:noFill/>
        </p:spPr>
        <p:txBody>
          <a:bodyPr>
            <a:spAutoFit/>
          </a:bodyPr>
          <a:lstStyle/>
          <a:p>
            <a:pPr>
              <a:defRPr/>
            </a:pPr>
            <a:r>
              <a:rPr lang="tr-TR">
                <a:effectLst>
                  <a:outerShdw blurRad="38100" dist="38100" dir="2700000" algn="tl">
                    <a:srgbClr val="000000">
                      <a:alpha val="43137"/>
                    </a:srgbClr>
                  </a:outerShdw>
                </a:effectLst>
              </a:rPr>
              <a:t>CK, 35yrs, 4yrs </a:t>
            </a:r>
            <a:r>
              <a:rPr lang="tr-TR" err="1">
                <a:effectLst>
                  <a:outerShdw blurRad="38100" dist="38100" dir="2700000" algn="tl">
                    <a:srgbClr val="000000">
                      <a:alpha val="43137"/>
                    </a:srgbClr>
                  </a:outerShdw>
                </a:effectLst>
              </a:rPr>
              <a:t>pr</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infertility</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Male</a:t>
            </a:r>
            <a:r>
              <a:rPr lang="tr-TR">
                <a:effectLst>
                  <a:outerShdw blurRad="38100" dist="38100" dir="2700000" algn="tl">
                    <a:srgbClr val="000000">
                      <a:alpha val="43137"/>
                    </a:srgbClr>
                  </a:outerShdw>
                </a:effectLst>
              </a:rPr>
              <a:t> F</a:t>
            </a:r>
          </a:p>
          <a:p>
            <a:pPr>
              <a:defRPr/>
            </a:pPr>
            <a:r>
              <a:rPr lang="tr-TR">
                <a:effectLst>
                  <a:outerShdw blurRad="38100" dist="38100" dir="2700000" algn="tl">
                    <a:srgbClr val="000000">
                      <a:alpha val="43137"/>
                    </a:srgbClr>
                  </a:outerShdw>
                </a:effectLst>
                <a:sym typeface="Symbol"/>
              </a:rPr>
              <a:t> </a:t>
            </a:r>
            <a:r>
              <a:rPr lang="tr-TR">
                <a:effectLst>
                  <a:outerShdw blurRad="38100" dist="38100" dir="2700000" algn="tl">
                    <a:srgbClr val="000000">
                      <a:alpha val="43137"/>
                    </a:srgbClr>
                  </a:outerShdw>
                </a:effectLst>
              </a:rPr>
              <a:t>3 </a:t>
            </a:r>
            <a:r>
              <a:rPr lang="tr-TR" err="1">
                <a:effectLst>
                  <a:outerShdw blurRad="38100" dist="38100" dir="2700000" algn="tl">
                    <a:srgbClr val="000000">
                      <a:alpha val="43137"/>
                    </a:srgbClr>
                  </a:outerShdw>
                </a:effectLst>
              </a:rPr>
              <a:t>mo</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GnRHa</a:t>
            </a:r>
            <a:r>
              <a:rPr lang="tr-TR">
                <a:effectLst>
                  <a:outerShdw blurRad="38100" dist="38100" dir="2700000" algn="tl">
                    <a:srgbClr val="000000">
                      <a:alpha val="43137"/>
                    </a:srgbClr>
                  </a:outerShdw>
                </a:effectLst>
              </a:rPr>
              <a:t> </a:t>
            </a:r>
            <a:r>
              <a:rPr lang="tr-TR">
                <a:effectLst>
                  <a:outerShdw blurRad="38100" dist="38100" dir="2700000" algn="tl">
                    <a:srgbClr val="000000">
                      <a:alpha val="43137"/>
                    </a:srgbClr>
                  </a:outerShdw>
                </a:effectLst>
                <a:sym typeface="Symbol"/>
              </a:rPr>
              <a:t>  ICSI (16oo, 9em, ET: 2)</a:t>
            </a:r>
            <a:endParaRPr lang="en-US">
              <a:effectLst>
                <a:outerShdw blurRad="38100" dist="38100" dir="2700000" algn="tl">
                  <a:srgbClr val="000000">
                    <a:alpha val="43137"/>
                  </a:srgbClr>
                </a:outerShdw>
              </a:effectLst>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a:p>
        </p:txBody>
      </p:sp>
      <p:sp>
        <p:nvSpPr>
          <p:cNvPr id="55299" name="Content Placeholder 2"/>
          <p:cNvSpPr>
            <a:spLocks noGrp="1"/>
          </p:cNvSpPr>
          <p:nvPr>
            <p:ph idx="1"/>
          </p:nvPr>
        </p:nvSpPr>
        <p:spPr/>
        <p:txBody>
          <a:bodyPr/>
          <a:lstStyle/>
          <a:p>
            <a:endParaRPr lang="tr-TR"/>
          </a:p>
        </p:txBody>
      </p:sp>
      <p:pic>
        <p:nvPicPr>
          <p:cNvPr id="158722" name="Picture 2" descr="D:\00_DATA\7PATIENT\0Lvnt_MUA\C\Cigdem Kadioglu\Cigdem Kadioglu_20121012_Fetus Kadioglu_US_01.JPG"/>
          <p:cNvPicPr>
            <a:picLocks noChangeAspect="1" noChangeArrowheads="1"/>
          </p:cNvPicPr>
          <p:nvPr/>
        </p:nvPicPr>
        <p:blipFill>
          <a:blip r:embed="rId3" cstate="print"/>
          <a:srcRect/>
          <a:stretch>
            <a:fillRect/>
          </a:stretch>
        </p:blipFill>
        <p:spPr bwMode="auto">
          <a:xfrm>
            <a:off x="0" y="0"/>
            <a:ext cx="6383338" cy="4786313"/>
          </a:xfrm>
          <a:prstGeom prst="rect">
            <a:avLst/>
          </a:prstGeom>
          <a:noFill/>
          <a:ln w="9525">
            <a:noFill/>
            <a:miter lim="800000"/>
            <a:headEnd/>
            <a:tailEnd/>
          </a:ln>
        </p:spPr>
      </p:pic>
      <p:pic>
        <p:nvPicPr>
          <p:cNvPr id="158723" name="Picture 3" descr="D:\00_DATA\7PATIENT\0Lvnt_MUA\C\Cigdem Kadioglu\Cigdem Kadioglu_20121012_Fetus Kadioglu_US_03.JPG"/>
          <p:cNvPicPr>
            <a:picLocks noChangeAspect="1" noChangeArrowheads="1"/>
          </p:cNvPicPr>
          <p:nvPr/>
        </p:nvPicPr>
        <p:blipFill>
          <a:blip r:embed="rId4" cstate="print"/>
          <a:srcRect/>
          <a:stretch>
            <a:fillRect/>
          </a:stretch>
        </p:blipFill>
        <p:spPr bwMode="auto">
          <a:xfrm>
            <a:off x="3522663" y="2643188"/>
            <a:ext cx="5621337" cy="4214812"/>
          </a:xfrm>
          <a:prstGeom prst="rect">
            <a:avLst/>
          </a:prstGeom>
          <a:noFill/>
          <a:ln w="9525">
            <a:noFill/>
            <a:miter lim="800000"/>
            <a:headEnd/>
            <a:tailEnd/>
          </a:ln>
        </p:spPr>
      </p:pic>
      <p:pic>
        <p:nvPicPr>
          <p:cNvPr id="158724" name="Picture 4" descr="D:\00_DATA\7PATIENT\0Lvnt_MUA\C\Cigdem Kadioglu\Cigdem Kadioglu_20121030_Fetus Kadioglu_US.JPG"/>
          <p:cNvPicPr>
            <a:picLocks noChangeAspect="1" noChangeArrowheads="1"/>
          </p:cNvPicPr>
          <p:nvPr/>
        </p:nvPicPr>
        <p:blipFill>
          <a:blip r:embed="rId5" cstate="print"/>
          <a:srcRect/>
          <a:stretch>
            <a:fillRect/>
          </a:stretch>
        </p:blipFill>
        <p:spPr bwMode="auto">
          <a:xfrm>
            <a:off x="3214688" y="0"/>
            <a:ext cx="5929312" cy="4445000"/>
          </a:xfrm>
          <a:prstGeom prst="rect">
            <a:avLst/>
          </a:prstGeom>
          <a:noFill/>
          <a:ln w="9525">
            <a:noFill/>
            <a:miter lim="800000"/>
            <a:headEnd/>
            <a:tailEnd/>
          </a:ln>
        </p:spPr>
      </p:pic>
      <p:sp>
        <p:nvSpPr>
          <p:cNvPr id="7" name="TextBox 6"/>
          <p:cNvSpPr txBox="1"/>
          <p:nvPr/>
        </p:nvSpPr>
        <p:spPr>
          <a:xfrm>
            <a:off x="0" y="-71438"/>
            <a:ext cx="9072563" cy="830263"/>
          </a:xfrm>
          <a:prstGeom prst="rect">
            <a:avLst/>
          </a:prstGeom>
          <a:noFill/>
        </p:spPr>
        <p:txBody>
          <a:bodyPr>
            <a:spAutoFit/>
          </a:bodyPr>
          <a:lstStyle/>
          <a:p>
            <a:pPr>
              <a:defRPr/>
            </a:pPr>
            <a:r>
              <a:rPr lang="tr-TR">
                <a:effectLst>
                  <a:outerShdw blurRad="38100" dist="38100" dir="2700000" algn="tl">
                    <a:srgbClr val="000000">
                      <a:alpha val="43137"/>
                    </a:srgbClr>
                  </a:outerShdw>
                </a:effectLst>
              </a:rPr>
              <a:t>CK, 35yrs, 4yrs </a:t>
            </a:r>
            <a:r>
              <a:rPr lang="tr-TR" err="1">
                <a:effectLst>
                  <a:outerShdw blurRad="38100" dist="38100" dir="2700000" algn="tl">
                    <a:srgbClr val="000000">
                      <a:alpha val="43137"/>
                    </a:srgbClr>
                  </a:outerShdw>
                </a:effectLst>
              </a:rPr>
              <a:t>pr</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infertility</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Male</a:t>
            </a:r>
            <a:r>
              <a:rPr lang="tr-TR">
                <a:effectLst>
                  <a:outerShdw blurRad="38100" dist="38100" dir="2700000" algn="tl">
                    <a:srgbClr val="000000">
                      <a:alpha val="43137"/>
                    </a:srgbClr>
                  </a:outerShdw>
                </a:effectLst>
              </a:rPr>
              <a:t> F</a:t>
            </a:r>
          </a:p>
          <a:p>
            <a:pPr>
              <a:defRPr/>
            </a:pPr>
            <a:r>
              <a:rPr lang="tr-TR">
                <a:effectLst>
                  <a:outerShdw blurRad="38100" dist="38100" dir="2700000" algn="tl">
                    <a:srgbClr val="000000">
                      <a:alpha val="43137"/>
                    </a:srgbClr>
                  </a:outerShdw>
                </a:effectLst>
                <a:sym typeface="Symbol"/>
              </a:rPr>
              <a:t> </a:t>
            </a:r>
            <a:r>
              <a:rPr lang="tr-TR">
                <a:effectLst>
                  <a:outerShdw blurRad="38100" dist="38100" dir="2700000" algn="tl">
                    <a:srgbClr val="000000">
                      <a:alpha val="43137"/>
                    </a:srgbClr>
                  </a:outerShdw>
                </a:effectLst>
              </a:rPr>
              <a:t>3 </a:t>
            </a:r>
            <a:r>
              <a:rPr lang="tr-TR" err="1">
                <a:effectLst>
                  <a:outerShdw blurRad="38100" dist="38100" dir="2700000" algn="tl">
                    <a:srgbClr val="000000">
                      <a:alpha val="43137"/>
                    </a:srgbClr>
                  </a:outerShdw>
                </a:effectLst>
              </a:rPr>
              <a:t>mo</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GnRHa</a:t>
            </a:r>
            <a:r>
              <a:rPr lang="tr-TR">
                <a:effectLst>
                  <a:outerShdw blurRad="38100" dist="38100" dir="2700000" algn="tl">
                    <a:srgbClr val="000000">
                      <a:alpha val="43137"/>
                    </a:srgbClr>
                  </a:outerShdw>
                </a:effectLst>
              </a:rPr>
              <a:t> </a:t>
            </a:r>
            <a:r>
              <a:rPr lang="tr-TR">
                <a:effectLst>
                  <a:outerShdw blurRad="38100" dist="38100" dir="2700000" algn="tl">
                    <a:srgbClr val="000000">
                      <a:alpha val="43137"/>
                    </a:srgbClr>
                  </a:outerShdw>
                </a:effectLst>
                <a:sym typeface="Symbol"/>
              </a:rPr>
              <a:t>  ICSI (16oo, 9em, ET: 2, P=1)</a:t>
            </a:r>
            <a:endParaRPr 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58722"/>
                                        </p:tgtEl>
                                        <p:attrNameLst>
                                          <p:attrName>style.visibility</p:attrName>
                                        </p:attrNameLst>
                                      </p:cBhvr>
                                      <p:to>
                                        <p:strVal val="visible"/>
                                      </p:to>
                                    </p:set>
                                    <p:anim calcmode="lin" valueType="num">
                                      <p:cBhvr>
                                        <p:cTn id="7" dur="1000" fill="hold"/>
                                        <p:tgtEl>
                                          <p:spTgt spid="158722"/>
                                        </p:tgtEl>
                                        <p:attrNameLst>
                                          <p:attrName>ppt_w</p:attrName>
                                        </p:attrNameLst>
                                      </p:cBhvr>
                                      <p:tavLst>
                                        <p:tav tm="0">
                                          <p:val>
                                            <p:fltVal val="0"/>
                                          </p:val>
                                        </p:tav>
                                        <p:tav tm="100000">
                                          <p:val>
                                            <p:strVal val="#ppt_w"/>
                                          </p:val>
                                        </p:tav>
                                      </p:tavLst>
                                    </p:anim>
                                    <p:anim calcmode="lin" valueType="num">
                                      <p:cBhvr>
                                        <p:cTn id="8" dur="1000" fill="hold"/>
                                        <p:tgtEl>
                                          <p:spTgt spid="158722"/>
                                        </p:tgtEl>
                                        <p:attrNameLst>
                                          <p:attrName>ppt_h</p:attrName>
                                        </p:attrNameLst>
                                      </p:cBhvr>
                                      <p:tavLst>
                                        <p:tav tm="0">
                                          <p:val>
                                            <p:fltVal val="0"/>
                                          </p:val>
                                        </p:tav>
                                        <p:tav tm="100000">
                                          <p:val>
                                            <p:strVal val="#ppt_h"/>
                                          </p:val>
                                        </p:tav>
                                      </p:tavLst>
                                    </p:anim>
                                    <p:anim calcmode="lin" valueType="num">
                                      <p:cBhvr>
                                        <p:cTn id="9" dur="1000" fill="hold"/>
                                        <p:tgtEl>
                                          <p:spTgt spid="1587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87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158723"/>
                                        </p:tgtEl>
                                        <p:attrNameLst>
                                          <p:attrName>style.visibility</p:attrName>
                                        </p:attrNameLst>
                                      </p:cBhvr>
                                      <p:to>
                                        <p:strVal val="visible"/>
                                      </p:to>
                                    </p:set>
                                    <p:animEffect transition="in" filter="dissolve">
                                      <p:cBhvr>
                                        <p:cTn id="14" dur="500"/>
                                        <p:tgtEl>
                                          <p:spTgt spid="158723"/>
                                        </p:tgtEl>
                                      </p:cBhvr>
                                    </p:animEffect>
                                  </p:childTnLst>
                                </p:cTn>
                              </p:par>
                            </p:childTnLst>
                          </p:cTn>
                        </p:par>
                        <p:par>
                          <p:cTn id="15" fill="hold">
                            <p:stCondLst>
                              <p:cond delay="1500"/>
                            </p:stCondLst>
                            <p:childTnLst>
                              <p:par>
                                <p:cTn id="16" presetID="15" presetClass="entr" presetSubtype="0" fill="hold" nodeType="afterEffect">
                                  <p:stCondLst>
                                    <p:cond delay="0"/>
                                  </p:stCondLst>
                                  <p:childTnLst>
                                    <p:set>
                                      <p:cBhvr>
                                        <p:cTn id="17" dur="1" fill="hold">
                                          <p:stCondLst>
                                            <p:cond delay="0"/>
                                          </p:stCondLst>
                                        </p:cTn>
                                        <p:tgtEl>
                                          <p:spTgt spid="158724"/>
                                        </p:tgtEl>
                                        <p:attrNameLst>
                                          <p:attrName>style.visibility</p:attrName>
                                        </p:attrNameLst>
                                      </p:cBhvr>
                                      <p:to>
                                        <p:strVal val="visible"/>
                                      </p:to>
                                    </p:set>
                                    <p:anim calcmode="lin" valueType="num">
                                      <p:cBhvr>
                                        <p:cTn id="18" dur="1000" fill="hold"/>
                                        <p:tgtEl>
                                          <p:spTgt spid="158724"/>
                                        </p:tgtEl>
                                        <p:attrNameLst>
                                          <p:attrName>ppt_w</p:attrName>
                                        </p:attrNameLst>
                                      </p:cBhvr>
                                      <p:tavLst>
                                        <p:tav tm="0">
                                          <p:val>
                                            <p:fltVal val="0"/>
                                          </p:val>
                                        </p:tav>
                                        <p:tav tm="100000">
                                          <p:val>
                                            <p:strVal val="#ppt_w"/>
                                          </p:val>
                                        </p:tav>
                                      </p:tavLst>
                                    </p:anim>
                                    <p:anim calcmode="lin" valueType="num">
                                      <p:cBhvr>
                                        <p:cTn id="19" dur="1000" fill="hold"/>
                                        <p:tgtEl>
                                          <p:spTgt spid="158724"/>
                                        </p:tgtEl>
                                        <p:attrNameLst>
                                          <p:attrName>ppt_h</p:attrName>
                                        </p:attrNameLst>
                                      </p:cBhvr>
                                      <p:tavLst>
                                        <p:tav tm="0">
                                          <p:val>
                                            <p:fltVal val="0"/>
                                          </p:val>
                                        </p:tav>
                                        <p:tav tm="100000">
                                          <p:val>
                                            <p:strVal val="#ppt_h"/>
                                          </p:val>
                                        </p:tav>
                                      </p:tavLst>
                                    </p:anim>
                                    <p:anim calcmode="lin" valueType="num">
                                      <p:cBhvr>
                                        <p:cTn id="20" dur="1000" fill="hold"/>
                                        <p:tgtEl>
                                          <p:spTgt spid="158724"/>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87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1" name="Group 10"/>
          <p:cNvGrpSpPr/>
          <p:nvPr/>
        </p:nvGrpSpPr>
        <p:grpSpPr>
          <a:xfrm>
            <a:off x="0" y="0"/>
            <a:ext cx="9144000" cy="6858000"/>
            <a:chOff x="0" y="0"/>
            <a:chExt cx="4214810" cy="3160251"/>
          </a:xfrm>
        </p:grpSpPr>
        <p:pic>
          <p:nvPicPr>
            <p:cNvPr id="156675" name="Picture 3" descr="D:\00_DATA\0levant\Lvnt_Uludag Jin Ob Kis Gunleri, 11._Bursa_20130307\Deniz Kaleli Durman_20120416_US_02.JPG"/>
            <p:cNvPicPr>
              <a:picLocks noChangeAspect="1" noChangeArrowheads="1"/>
            </p:cNvPicPr>
            <p:nvPr/>
          </p:nvPicPr>
          <p:blipFill>
            <a:blip r:embed="rId2" cstate="print"/>
            <a:srcRect/>
            <a:stretch>
              <a:fillRect/>
            </a:stretch>
          </p:blipFill>
          <p:spPr bwMode="auto">
            <a:xfrm>
              <a:off x="0" y="0"/>
              <a:ext cx="4214810" cy="3160251"/>
            </a:xfrm>
            <a:prstGeom prst="rect">
              <a:avLst/>
            </a:prstGeom>
            <a:noFill/>
          </p:spPr>
        </p:pic>
        <p:sp>
          <p:nvSpPr>
            <p:cNvPr id="8" name="Rectangle 7"/>
            <p:cNvSpPr/>
            <p:nvPr/>
          </p:nvSpPr>
          <p:spPr bwMode="auto">
            <a:xfrm>
              <a:off x="285720"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grpSp>
        <p:nvGrpSpPr>
          <p:cNvPr id="12" name="Group 11"/>
          <p:cNvGrpSpPr/>
          <p:nvPr/>
        </p:nvGrpSpPr>
        <p:grpSpPr>
          <a:xfrm>
            <a:off x="0" y="0"/>
            <a:ext cx="9144000" cy="6572272"/>
            <a:chOff x="5786446" y="0"/>
            <a:chExt cx="3715751" cy="2786058"/>
          </a:xfrm>
        </p:grpSpPr>
        <p:pic>
          <p:nvPicPr>
            <p:cNvPr id="156674" name="Picture 2" descr="D:\00_DATA\0levant\Lvnt_Uludag Jin Ob Kis Gunleri, 11._Bursa_20130307\Deniz Kaleli Durman_20120416_US_01.JPG"/>
            <p:cNvPicPr>
              <a:picLocks noChangeAspect="1" noChangeArrowheads="1"/>
            </p:cNvPicPr>
            <p:nvPr/>
          </p:nvPicPr>
          <p:blipFill>
            <a:blip r:embed="rId3" cstate="print"/>
            <a:srcRect/>
            <a:stretch>
              <a:fillRect/>
            </a:stretch>
          </p:blipFill>
          <p:spPr bwMode="auto">
            <a:xfrm>
              <a:off x="5786446" y="0"/>
              <a:ext cx="3715751" cy="2786058"/>
            </a:xfrm>
            <a:prstGeom prst="rect">
              <a:avLst/>
            </a:prstGeom>
            <a:noFill/>
          </p:spPr>
        </p:pic>
        <p:sp>
          <p:nvSpPr>
            <p:cNvPr id="9" name="Rectangle 8"/>
            <p:cNvSpPr/>
            <p:nvPr/>
          </p:nvSpPr>
          <p:spPr bwMode="auto">
            <a:xfrm>
              <a:off x="6072197"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grpSp>
        <p:nvGrpSpPr>
          <p:cNvPr id="10" name="Group 9"/>
          <p:cNvGrpSpPr/>
          <p:nvPr/>
        </p:nvGrpSpPr>
        <p:grpSpPr>
          <a:xfrm>
            <a:off x="0" y="0"/>
            <a:ext cx="9144000" cy="6858000"/>
            <a:chOff x="2643174" y="4214818"/>
            <a:chExt cx="3500462" cy="2643181"/>
          </a:xfrm>
        </p:grpSpPr>
        <p:pic>
          <p:nvPicPr>
            <p:cNvPr id="156676" name="Picture 4" descr="D:\00_DATA\0levant\Lvnt_Uludag Jin Ob Kis Gunleri, 11._Bursa_20130307\Deniz Kaleli Durman_20130227_Fetus Durman_US_02.JPG"/>
            <p:cNvPicPr>
              <a:picLocks noChangeAspect="1" noChangeArrowheads="1"/>
            </p:cNvPicPr>
            <p:nvPr/>
          </p:nvPicPr>
          <p:blipFill>
            <a:blip r:embed="rId4" cstate="print"/>
            <a:srcRect/>
            <a:stretch>
              <a:fillRect/>
            </a:stretch>
          </p:blipFill>
          <p:spPr bwMode="auto">
            <a:xfrm>
              <a:off x="2643174" y="4232652"/>
              <a:ext cx="3500462" cy="2625347"/>
            </a:xfrm>
            <a:prstGeom prst="rect">
              <a:avLst/>
            </a:prstGeom>
            <a:noFill/>
          </p:spPr>
        </p:pic>
        <p:sp>
          <p:nvSpPr>
            <p:cNvPr id="7" name="Rectangle 6"/>
            <p:cNvSpPr/>
            <p:nvPr/>
          </p:nvSpPr>
          <p:spPr bwMode="auto">
            <a:xfrm>
              <a:off x="2928926" y="4214818"/>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sp>
        <p:nvSpPr>
          <p:cNvPr id="14" name="TextBox 13"/>
          <p:cNvSpPr txBox="1"/>
          <p:nvPr/>
        </p:nvSpPr>
        <p:spPr>
          <a:xfrm>
            <a:off x="357190" y="632882"/>
            <a:ext cx="7858148" cy="707886"/>
          </a:xfrm>
          <a:prstGeom prst="rect">
            <a:avLst/>
          </a:prstGeom>
          <a:noFill/>
        </p:spPr>
        <p:txBody>
          <a:bodyPr wrap="square" rtlCol="0">
            <a:spAutoFit/>
          </a:bodyPr>
          <a:lstStyle/>
          <a:p>
            <a:r>
              <a:rPr lang="tr-TR" sz="2000">
                <a:effectLst>
                  <a:outerShdw blurRad="38100" dist="38100" dir="2700000" algn="tl">
                    <a:srgbClr val="000000">
                      <a:alpha val="43137"/>
                    </a:srgbClr>
                  </a:outerShdw>
                </a:effectLst>
              </a:rPr>
              <a:t>DKD, 34y, Male F, 1 </a:t>
            </a:r>
            <a:r>
              <a:rPr lang="tr-TR" sz="2000" err="1">
                <a:effectLst>
                  <a:outerShdw blurRad="38100" dist="38100" dir="2700000" algn="tl">
                    <a:srgbClr val="000000">
                      <a:alpha val="43137"/>
                    </a:srgbClr>
                  </a:outerShdw>
                </a:effectLst>
              </a:rPr>
              <a:t>Sp+IUI</a:t>
            </a:r>
            <a:r>
              <a:rPr lang="tr-TR" sz="2000">
                <a:effectLst>
                  <a:outerShdw blurRad="38100" dist="38100" dir="2700000" algn="tl">
                    <a:srgbClr val="000000">
                      <a:alpha val="43137"/>
                    </a:srgbClr>
                  </a:outerShdw>
                </a:effectLst>
              </a:rPr>
              <a:t>, 2xGn+IUI, </a:t>
            </a:r>
          </a:p>
          <a:p>
            <a:r>
              <a:rPr lang="tr-TR" sz="2000">
                <a:effectLst>
                  <a:outerShdw blurRad="38100" dist="38100" dir="2700000" algn="tl">
                    <a:srgbClr val="000000">
                      <a:alpha val="43137"/>
                    </a:srgbClr>
                  </a:outerShdw>
                </a:effectLst>
              </a:rPr>
              <a:t>3xICSI (3. ICSI: 3 ay </a:t>
            </a:r>
            <a:r>
              <a:rPr lang="tr-TR" sz="2000" err="1">
                <a:effectLst>
                  <a:outerShdw blurRad="38100" dist="38100" dir="2700000" algn="tl">
                    <a:srgbClr val="000000">
                      <a:alpha val="43137"/>
                    </a:srgbClr>
                  </a:outerShdw>
                </a:effectLst>
              </a:rPr>
              <a:t>GnRHa</a:t>
            </a:r>
            <a:r>
              <a:rPr lang="tr-TR" sz="2000" err="1">
                <a:effectLst>
                  <a:outerShdw blurRad="38100" dist="38100" dir="2700000" algn="tl">
                    <a:srgbClr val="000000">
                      <a:alpha val="43137"/>
                    </a:srgbClr>
                  </a:outerShdw>
                </a:effectLst>
                <a:sym typeface="Symbol"/>
              </a:rPr>
              <a:t>ICSI</a:t>
            </a:r>
            <a:r>
              <a:rPr lang="tr-TR" sz="2000">
                <a:effectLst>
                  <a:outerShdw blurRad="38100" dist="38100" dir="2700000" algn="tl">
                    <a:srgbClr val="000000">
                      <a:alpha val="43137"/>
                    </a:srgbClr>
                  </a:outerShdw>
                </a:effectLst>
                <a:sym typeface="Symbol"/>
              </a:rPr>
              <a:t> Pr=+</a:t>
            </a:r>
            <a:r>
              <a:rPr lang="tr-TR" sz="2000">
                <a:effectLst>
                  <a:outerShdw blurRad="38100" dist="38100" dir="2700000" algn="tl">
                    <a:srgbClr val="000000">
                      <a:alpha val="43137"/>
                    </a:srgbClr>
                  </a:outerShdw>
                </a:effectLst>
              </a:rPr>
              <a:t> )</a:t>
            </a:r>
            <a:endParaRPr lang="en-US" sz="200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16" y="-31275"/>
            <a:ext cx="9152715" cy="6864536"/>
          </a:xfrm>
        </p:spPr>
      </p:pic>
      <p:sp>
        <p:nvSpPr>
          <p:cNvPr id="5" name="Rectangle 4"/>
          <p:cNvSpPr/>
          <p:nvPr/>
        </p:nvSpPr>
        <p:spPr bwMode="auto">
          <a:xfrm>
            <a:off x="685800" y="-31275"/>
            <a:ext cx="1869976" cy="219915"/>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6" name="TextBox 5"/>
          <p:cNvSpPr txBox="1"/>
          <p:nvPr/>
        </p:nvSpPr>
        <p:spPr>
          <a:xfrm>
            <a:off x="357190" y="476672"/>
            <a:ext cx="7858148" cy="830997"/>
          </a:xfrm>
          <a:prstGeom prst="rect">
            <a:avLst/>
          </a:prstGeom>
          <a:noFill/>
        </p:spPr>
        <p:txBody>
          <a:bodyPr wrap="square" rtlCol="0">
            <a:spAutoFit/>
          </a:bodyPr>
          <a:lstStyle/>
          <a:p>
            <a:r>
              <a:rPr lang="tr-TR" sz="2000">
                <a:effectLst>
                  <a:outerShdw blurRad="38100" dist="38100" dir="2700000" algn="tl">
                    <a:srgbClr val="000000">
                      <a:alpha val="43137"/>
                    </a:srgbClr>
                  </a:outerShdw>
                </a:effectLst>
              </a:rPr>
              <a:t>DKD, 38y, Male F, 1 </a:t>
            </a:r>
            <a:r>
              <a:rPr lang="tr-TR" sz="2000" err="1">
                <a:effectLst>
                  <a:outerShdw blurRad="38100" dist="38100" dir="2700000" algn="tl">
                    <a:srgbClr val="000000">
                      <a:alpha val="43137"/>
                    </a:srgbClr>
                  </a:outerShdw>
                </a:effectLst>
              </a:rPr>
              <a:t>Sp+IUI</a:t>
            </a:r>
            <a:r>
              <a:rPr lang="tr-TR" sz="2000">
                <a:effectLst>
                  <a:outerShdw blurRad="38100" dist="38100" dir="2700000" algn="tl">
                    <a:srgbClr val="000000">
                      <a:alpha val="43137"/>
                    </a:srgbClr>
                  </a:outerShdw>
                </a:effectLst>
              </a:rPr>
              <a:t>, 2xGn+IUI, </a:t>
            </a:r>
          </a:p>
          <a:p>
            <a:r>
              <a:rPr lang="tr-TR" sz="2000">
                <a:effectLst>
                  <a:outerShdw blurRad="38100" dist="38100" dir="2700000" algn="tl">
                    <a:srgbClr val="000000">
                      <a:alpha val="43137"/>
                    </a:srgbClr>
                  </a:outerShdw>
                </a:effectLst>
              </a:rPr>
              <a:t>3xICSI (3. ICSI: 3 ay </a:t>
            </a:r>
            <a:r>
              <a:rPr lang="tr-TR" sz="2000" err="1">
                <a:effectLst>
                  <a:outerShdw blurRad="38100" dist="38100" dir="2700000" algn="tl">
                    <a:srgbClr val="000000">
                      <a:alpha val="43137"/>
                    </a:srgbClr>
                  </a:outerShdw>
                </a:effectLst>
              </a:rPr>
              <a:t>GnRHa</a:t>
            </a:r>
            <a:r>
              <a:rPr lang="tr-TR" sz="2000" err="1">
                <a:effectLst>
                  <a:outerShdw blurRad="38100" dist="38100" dir="2700000" algn="tl">
                    <a:srgbClr val="000000">
                      <a:alpha val="43137"/>
                    </a:srgbClr>
                  </a:outerShdw>
                </a:effectLst>
                <a:sym typeface="Symbol"/>
              </a:rPr>
              <a:t>ICSI</a:t>
            </a:r>
            <a:r>
              <a:rPr lang="tr-TR" sz="2000">
                <a:effectLst>
                  <a:outerShdw blurRad="38100" dist="38100" dir="2700000" algn="tl">
                    <a:srgbClr val="000000">
                      <a:alpha val="43137"/>
                    </a:srgbClr>
                  </a:outerShdw>
                </a:effectLst>
                <a:sym typeface="Symbol"/>
              </a:rPr>
              <a:t> Pr=+</a:t>
            </a:r>
            <a:r>
              <a:rPr lang="tr-TR" sz="2000">
                <a:effectLst>
                  <a:outerShdw blurRad="38100" dist="38100" dir="2700000" algn="tl">
                    <a:srgbClr val="000000">
                      <a:alpha val="43137"/>
                    </a:srgbClr>
                  </a:outerShdw>
                </a:effectLst>
              </a:rPr>
              <a:t> </a:t>
            </a:r>
            <a:r>
              <a:rPr lang="tr-TR" sz="2000">
                <a:effectLst>
                  <a:outerShdw blurRad="38100" dist="38100" dir="2700000" algn="tl">
                    <a:srgbClr val="000000">
                      <a:alpha val="43137"/>
                    </a:srgbClr>
                  </a:outerShdw>
                </a:effectLst>
                <a:sym typeface="Symbol"/>
              </a:rPr>
              <a:t>C/S</a:t>
            </a:r>
            <a:r>
              <a:rPr lang="tr-TR" sz="2000">
                <a:effectLst>
                  <a:outerShdw blurRad="38100" dist="38100" dir="2700000" algn="tl">
                    <a:srgbClr val="000000">
                      <a:alpha val="43137"/>
                    </a:srgbClr>
                  </a:outerShdw>
                </a:effectLst>
              </a:rPr>
              <a:t>); </a:t>
            </a:r>
            <a:r>
              <a:rPr lang="tr-TR" sz="2800" err="1">
                <a:solidFill>
                  <a:schemeClr val="tx2"/>
                </a:solidFill>
                <a:effectLst>
                  <a:outerShdw blurRad="38100" dist="38100" dir="2700000" algn="tl">
                    <a:srgbClr val="000000">
                      <a:alpha val="43137"/>
                    </a:srgbClr>
                  </a:outerShdw>
                </a:effectLst>
              </a:rPr>
              <a:t>Sp</a:t>
            </a:r>
            <a:r>
              <a:rPr lang="tr-TR" sz="2800">
                <a:solidFill>
                  <a:schemeClr val="tx2"/>
                </a:solidFill>
                <a:effectLst>
                  <a:outerShdw blurRad="38100" dist="38100" dir="2700000" algn="tl">
                    <a:srgbClr val="000000">
                      <a:alpha val="43137"/>
                    </a:srgbClr>
                  </a:outerShdw>
                </a:effectLst>
              </a:rPr>
              <a:t> Pr!!!</a:t>
            </a:r>
            <a:endParaRPr lang="en-US" sz="280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6179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8062664" cy="5112568"/>
          </a:xfrm>
        </p:spPr>
        <p:txBody>
          <a:bodyPr/>
          <a:lstStyle/>
          <a:p>
            <a:r>
              <a:rPr lang="tr-TR" sz="2400" dirty="0" err="1">
                <a:cs typeface="Times New Roman" pitchFamily="18" charset="0"/>
              </a:rPr>
              <a:t>Superficial</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a:t>
            </a:r>
          </a:p>
          <a:p>
            <a:pPr lvl="1"/>
            <a:r>
              <a:rPr lang="tr-TR" sz="2400" dirty="0" err="1">
                <a:cs typeface="Times New Roman" pitchFamily="18" charset="0"/>
              </a:rPr>
              <a:t>Peritoneal</a:t>
            </a:r>
            <a:r>
              <a:rPr lang="tr-TR" sz="2400" dirty="0">
                <a:cs typeface="Times New Roman" pitchFamily="18" charset="0"/>
              </a:rPr>
              <a:t> </a:t>
            </a:r>
            <a:r>
              <a:rPr lang="tr-TR" sz="2400" dirty="0" err="1">
                <a:cs typeface="Times New Roman" pitchFamily="18" charset="0"/>
              </a:rPr>
              <a:t>endometriosis</a:t>
            </a:r>
            <a:endParaRPr lang="tr-TR" sz="2400" dirty="0">
              <a:cs typeface="Times New Roman" pitchFamily="18" charset="0"/>
            </a:endParaRPr>
          </a:p>
          <a:p>
            <a:pPr lvl="1"/>
            <a:r>
              <a:rPr lang="tr-TR" sz="2400" dirty="0" err="1">
                <a:cs typeface="Times New Roman" pitchFamily="18" charset="0"/>
              </a:rPr>
              <a:t>Ovarian</a:t>
            </a:r>
            <a:r>
              <a:rPr lang="tr-TR" sz="2400" dirty="0">
                <a:cs typeface="Times New Roman" pitchFamily="18" charset="0"/>
              </a:rPr>
              <a:t> </a:t>
            </a:r>
            <a:r>
              <a:rPr lang="tr-TR" sz="2400" dirty="0" err="1">
                <a:cs typeface="Times New Roman" pitchFamily="18" charset="0"/>
              </a:rPr>
              <a:t>superficial</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a:t>
            </a:r>
          </a:p>
          <a:p>
            <a:r>
              <a:rPr lang="tr-TR" sz="2400" dirty="0">
                <a:cs typeface="Times New Roman" pitchFamily="18" charset="0"/>
              </a:rPr>
              <a:t> </a:t>
            </a:r>
          </a:p>
          <a:p>
            <a:r>
              <a:rPr lang="tr-TR" sz="2400" dirty="0" err="1">
                <a:cs typeface="Times New Roman" pitchFamily="18" charset="0"/>
              </a:rPr>
              <a:t>Ovarian</a:t>
            </a:r>
            <a:r>
              <a:rPr lang="tr-TR" sz="2400" dirty="0">
                <a:cs typeface="Times New Roman" pitchFamily="18" charset="0"/>
              </a:rPr>
              <a:t> </a:t>
            </a:r>
            <a:r>
              <a:rPr lang="tr-TR" sz="2400" dirty="0" err="1">
                <a:cs typeface="Times New Roman" pitchFamily="18" charset="0"/>
              </a:rPr>
              <a:t>Endometriomas</a:t>
            </a:r>
            <a:endParaRPr lang="tr-TR" sz="2400" dirty="0">
              <a:cs typeface="Times New Roman" pitchFamily="18" charset="0"/>
            </a:endParaRPr>
          </a:p>
          <a:p>
            <a:endParaRPr lang="tr-TR" sz="2400" dirty="0">
              <a:cs typeface="Times New Roman" pitchFamily="18" charset="0"/>
            </a:endParaRPr>
          </a:p>
          <a:p>
            <a:r>
              <a:rPr lang="tr-TR" sz="2400" dirty="0" err="1">
                <a:cs typeface="Times New Roman" pitchFamily="18" charset="0"/>
              </a:rPr>
              <a:t>Deeply</a:t>
            </a:r>
            <a:r>
              <a:rPr lang="tr-TR" sz="2400" dirty="0">
                <a:cs typeface="Times New Roman" pitchFamily="18" charset="0"/>
              </a:rPr>
              <a:t> </a:t>
            </a:r>
            <a:r>
              <a:rPr lang="tr-TR" sz="2400" dirty="0" err="1">
                <a:cs typeface="Times New Roman" pitchFamily="18" charset="0"/>
              </a:rPr>
              <a:t>Infiltrating</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(DIE)</a:t>
            </a:r>
          </a:p>
          <a:p>
            <a:pPr marL="0" indent="0">
              <a:buNone/>
            </a:pPr>
            <a:endParaRPr lang="tr-TR" sz="2400" dirty="0">
              <a:cs typeface="Times New Roman" pitchFamily="18" charset="0"/>
            </a:endParaRPr>
          </a:p>
          <a:p>
            <a:r>
              <a:rPr lang="tr-TR" sz="2400" dirty="0">
                <a:solidFill>
                  <a:srgbClr val="FF40FF"/>
                </a:solidFill>
                <a:cs typeface="Times New Roman" pitchFamily="18" charset="0"/>
              </a:rPr>
              <a:t>ADENOMYOSIS</a:t>
            </a:r>
          </a:p>
          <a:p>
            <a:endParaRPr lang="tr-TR" sz="2400" dirty="0">
              <a:cs typeface="Times New Roman" pitchFamily="18" charset="0"/>
            </a:endParaRPr>
          </a:p>
          <a:p>
            <a:r>
              <a:rPr lang="tr-TR" sz="2400" dirty="0" err="1">
                <a:cs typeface="Times New Roman" pitchFamily="18" charset="0"/>
              </a:rPr>
              <a:t>Extragenital</a:t>
            </a:r>
            <a:r>
              <a:rPr lang="tr-TR" sz="2400" dirty="0">
                <a:cs typeface="Times New Roman" pitchFamily="18" charset="0"/>
              </a:rPr>
              <a:t> </a:t>
            </a:r>
            <a:r>
              <a:rPr lang="tr-TR" sz="2400" dirty="0" err="1">
                <a:cs typeface="Times New Roman" pitchFamily="18" charset="0"/>
              </a:rPr>
              <a:t>Endometriosis</a:t>
            </a:r>
            <a:endParaRPr lang="tr-TR" sz="2400" dirty="0">
              <a:cs typeface="Times New Roman" pitchFamily="18" charset="0"/>
            </a:endParaRPr>
          </a:p>
          <a:p>
            <a:endParaRPr lang="tr-TR" sz="2400" dirty="0">
              <a:cs typeface="Times New Roman" pitchFamily="18" charset="0"/>
            </a:endParaRPr>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142875"/>
            <a:ext cx="7772400" cy="1028700"/>
          </a:xfrm>
        </p:spPr>
        <p:txBody>
          <a:bodyPr/>
          <a:lstStyle/>
          <a:p>
            <a:r>
              <a:rPr lang="tr-TR" err="1"/>
              <a:t>Types</a:t>
            </a:r>
            <a:r>
              <a:rPr lang="tr-TR"/>
              <a:t> of </a:t>
            </a:r>
            <a:r>
              <a:rPr lang="tr-TR" err="1"/>
              <a:t>Endometriosis</a:t>
            </a:r>
            <a:endParaRPr lang="tr-TR"/>
          </a:p>
        </p:txBody>
      </p:sp>
    </p:spTree>
    <p:extLst>
      <p:ext uri="{BB962C8B-B14F-4D97-AF65-F5344CB8AC3E}">
        <p14:creationId xmlns:p14="http://schemas.microsoft.com/office/powerpoint/2010/main" val="1472389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000"/>
              <a:t>Semptomlar</a:t>
            </a:r>
            <a:endParaRPr lang="tr-TR"/>
          </a:p>
        </p:txBody>
      </p:sp>
      <p:sp>
        <p:nvSpPr>
          <p:cNvPr id="3" name="Content Placeholder 2"/>
          <p:cNvSpPr>
            <a:spLocks noGrp="1"/>
          </p:cNvSpPr>
          <p:nvPr>
            <p:ph idx="1"/>
          </p:nvPr>
        </p:nvSpPr>
        <p:spPr>
          <a:xfrm>
            <a:off x="251520" y="1916832"/>
            <a:ext cx="8458200" cy="4114800"/>
          </a:xfrm>
        </p:spPr>
        <p:txBody>
          <a:bodyPr/>
          <a:lstStyle/>
          <a:p>
            <a:endParaRPr lang="tr-TR"/>
          </a:p>
          <a:p>
            <a:r>
              <a:rPr lang="tr-TR" sz="3200" err="1"/>
              <a:t>Sekonder</a:t>
            </a:r>
            <a:r>
              <a:rPr lang="tr-TR" sz="3200"/>
              <a:t> </a:t>
            </a:r>
            <a:r>
              <a:rPr lang="tr-TR" sz="3200" err="1"/>
              <a:t>dismenore</a:t>
            </a:r>
            <a:r>
              <a:rPr lang="tr-TR" sz="3200"/>
              <a:t>, kronik </a:t>
            </a:r>
            <a:r>
              <a:rPr lang="tr-TR" sz="3200" err="1"/>
              <a:t>pelvik</a:t>
            </a:r>
            <a:r>
              <a:rPr lang="tr-TR" sz="3200"/>
              <a:t> ağrı</a:t>
            </a:r>
          </a:p>
          <a:p>
            <a:endParaRPr lang="tr-TR" sz="3200"/>
          </a:p>
          <a:p>
            <a:r>
              <a:rPr lang="tr-TR" sz="3200" err="1">
                <a:solidFill>
                  <a:srgbClr val="FF0000"/>
                </a:solidFill>
              </a:rPr>
              <a:t>Menoraji</a:t>
            </a:r>
            <a:r>
              <a:rPr lang="tr-TR" sz="3200">
                <a:solidFill>
                  <a:srgbClr val="FF0000"/>
                </a:solidFill>
              </a:rPr>
              <a:t> (AUB; HMB)</a:t>
            </a:r>
          </a:p>
          <a:p>
            <a:endParaRPr lang="tr-TR" sz="3200"/>
          </a:p>
          <a:p>
            <a:r>
              <a:rPr lang="tr-TR" sz="3200" err="1"/>
              <a:t>Sub</a:t>
            </a:r>
            <a:r>
              <a:rPr lang="tr-TR" sz="3200"/>
              <a:t>(in)</a:t>
            </a:r>
            <a:r>
              <a:rPr lang="tr-TR" sz="3200" err="1"/>
              <a:t>fertilite</a:t>
            </a:r>
            <a:r>
              <a:rPr lang="tr-TR" sz="3200"/>
              <a:t>?</a:t>
            </a:r>
          </a:p>
        </p:txBody>
      </p:sp>
    </p:spTree>
    <p:extLst>
      <p:ext uri="{BB962C8B-B14F-4D97-AF65-F5344CB8AC3E}">
        <p14:creationId xmlns:p14="http://schemas.microsoft.com/office/powerpoint/2010/main" val="482198339"/>
      </p:ext>
    </p:extLst>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7346" name="Content Placeholder 3" descr="Noname.jpg"/>
          <p:cNvPicPr>
            <a:picLocks noGrp="1" noChangeAspect="1"/>
          </p:cNvPicPr>
          <p:nvPr>
            <p:ph idx="1"/>
          </p:nvPr>
        </p:nvPicPr>
        <p:blipFill>
          <a:blip r:embed="rId2" cstate="print"/>
          <a:srcRect/>
          <a:stretch>
            <a:fillRect/>
          </a:stretch>
        </p:blipFill>
        <p:spPr>
          <a:xfrm>
            <a:off x="155575" y="3779838"/>
            <a:ext cx="8837613" cy="2363787"/>
          </a:xfrm>
        </p:spPr>
      </p:pic>
      <p:sp>
        <p:nvSpPr>
          <p:cNvPr id="57347" name="Title 1"/>
          <p:cNvSpPr>
            <a:spLocks noGrp="1"/>
          </p:cNvSpPr>
          <p:nvPr>
            <p:ph type="title"/>
          </p:nvPr>
        </p:nvSpPr>
        <p:spPr>
          <a:xfrm>
            <a:off x="722313" y="1643063"/>
            <a:ext cx="7772400" cy="2214562"/>
          </a:xfrm>
        </p:spPr>
        <p:txBody>
          <a:bodyPr/>
          <a:lstStyle/>
          <a:p>
            <a:r>
              <a:rPr lang="tr-TR" sz="6000"/>
              <a:t>ADENOMYOZIS</a:t>
            </a:r>
            <a:br>
              <a:rPr lang="tr-TR" sz="6000"/>
            </a:br>
            <a:r>
              <a:rPr lang="tr-TR" sz="6000">
                <a:solidFill>
                  <a:srgbClr val="00FFFF"/>
                </a:solidFill>
              </a:rPr>
              <a:t>INFERTILITE</a:t>
            </a:r>
            <a:br>
              <a:rPr lang="tr-TR" sz="6000">
                <a:solidFill>
                  <a:srgbClr val="00FFFF"/>
                </a:solidFill>
              </a:rPr>
            </a:br>
            <a:r>
              <a:rPr lang="tr-TR" sz="6000">
                <a:solidFill>
                  <a:srgbClr val="FF3399"/>
                </a:solidFill>
              </a:rPr>
              <a:t>CERRAHI</a:t>
            </a:r>
            <a:endParaRPr lang="en-US" sz="6000">
              <a:solidFill>
                <a:srgbClr val="FF3399"/>
              </a:solidFill>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100263"/>
            <a:ext cx="7772400" cy="4114800"/>
          </a:xfrm>
        </p:spPr>
        <p:txBody>
          <a:bodyPr/>
          <a:lstStyle/>
          <a:p>
            <a:pPr>
              <a:defRPr/>
            </a:pPr>
            <a:r>
              <a:rPr lang="tr-TR" sz="2400" kern="1200"/>
              <a:t>s</a:t>
            </a:r>
            <a:r>
              <a:rPr lang="en-US" sz="2400" kern="1200" err="1"/>
              <a:t>ufficient</a:t>
            </a:r>
            <a:r>
              <a:rPr lang="en-US" sz="2400" kern="1200"/>
              <a:t> </a:t>
            </a:r>
            <a:r>
              <a:rPr lang="en-US" sz="2400" kern="1200" err="1"/>
              <a:t>myometrium</a:t>
            </a:r>
            <a:r>
              <a:rPr lang="en-US" sz="2400" kern="1200"/>
              <a:t> </a:t>
            </a:r>
            <a:r>
              <a:rPr lang="tr-TR" sz="2400" kern="1200" err="1"/>
              <a:t>should</a:t>
            </a:r>
            <a:r>
              <a:rPr lang="tr-TR" sz="2400" kern="1200"/>
              <a:t> be l</a:t>
            </a:r>
            <a:r>
              <a:rPr lang="en-US" sz="2400" kern="1200" err="1"/>
              <a:t>eft</a:t>
            </a:r>
            <a:r>
              <a:rPr lang="en-US" sz="2400" kern="1200"/>
              <a:t> </a:t>
            </a:r>
            <a:endParaRPr lang="tr-TR" sz="2400" kern="1200"/>
          </a:p>
          <a:p>
            <a:pPr>
              <a:defRPr/>
            </a:pPr>
            <a:endParaRPr lang="tr-TR" sz="2400" kern="1200"/>
          </a:p>
          <a:p>
            <a:pPr>
              <a:defRPr/>
            </a:pPr>
            <a:r>
              <a:rPr lang="en-US" sz="2400" kern="1200"/>
              <a:t>scar formation </a:t>
            </a:r>
            <a:r>
              <a:rPr lang="tr-TR" sz="2400" kern="1200" err="1"/>
              <a:t>should</a:t>
            </a:r>
            <a:r>
              <a:rPr lang="tr-TR" sz="2400" kern="1200"/>
              <a:t> </a:t>
            </a:r>
            <a:r>
              <a:rPr lang="en-US" sz="2400" kern="1200"/>
              <a:t>not interfere with uterine expansion</a:t>
            </a:r>
            <a:r>
              <a:rPr lang="tr-TR" sz="2400" kern="1200"/>
              <a:t> </a:t>
            </a:r>
            <a:r>
              <a:rPr lang="tr-TR" sz="2400" kern="1200" err="1"/>
              <a:t>during</a:t>
            </a:r>
            <a:r>
              <a:rPr lang="tr-TR" sz="2400" kern="1200"/>
              <a:t> a </a:t>
            </a:r>
            <a:r>
              <a:rPr lang="tr-TR" sz="2400" kern="1200" err="1"/>
              <a:t>future</a:t>
            </a:r>
            <a:r>
              <a:rPr lang="tr-TR" sz="2400" kern="1200"/>
              <a:t> </a:t>
            </a:r>
            <a:r>
              <a:rPr lang="tr-TR" sz="2400" kern="1200" err="1"/>
              <a:t>pregnancy</a:t>
            </a:r>
            <a:endParaRPr lang="tr-TR" sz="2400" kern="1200"/>
          </a:p>
          <a:p>
            <a:pPr>
              <a:defRPr/>
            </a:pPr>
            <a:endParaRPr lang="tr-TR" sz="2400" kern="1200"/>
          </a:p>
          <a:p>
            <a:pPr>
              <a:defRPr/>
            </a:pPr>
            <a:r>
              <a:rPr lang="en-US" sz="2400" kern="1200"/>
              <a:t>The rate of spontaneous abortion (38.8%) were reported to be higher than in the general population after the </a:t>
            </a:r>
            <a:r>
              <a:rPr lang="en-US" sz="2400" kern="1200" err="1"/>
              <a:t>excisional</a:t>
            </a:r>
            <a:r>
              <a:rPr lang="en-US" sz="2400" kern="1200"/>
              <a:t> procedure</a:t>
            </a:r>
            <a:r>
              <a:rPr lang="tr-TR" sz="2400" kern="1200"/>
              <a:t>s </a:t>
            </a:r>
            <a:r>
              <a:rPr lang="en-US" sz="2400" kern="1200"/>
              <a:t>due to uterine scar tissue formation</a:t>
            </a:r>
            <a:r>
              <a:rPr lang="tr-TR" sz="2400" kern="1200"/>
              <a:t>. 		</a:t>
            </a:r>
            <a:r>
              <a:rPr lang="en-US" sz="1800" kern="1200" err="1">
                <a:solidFill>
                  <a:srgbClr val="FF0000"/>
                </a:solidFill>
              </a:rPr>
              <a:t>Fedele</a:t>
            </a:r>
            <a:r>
              <a:rPr lang="en-US" sz="1800" kern="1200">
                <a:solidFill>
                  <a:srgbClr val="FF0000"/>
                </a:solidFill>
              </a:rPr>
              <a:t>, 1993</a:t>
            </a:r>
            <a:r>
              <a:rPr lang="tr-TR" sz="1800" kern="1200">
                <a:solidFill>
                  <a:srgbClr val="FF0000"/>
                </a:solidFill>
              </a:rPr>
              <a:t> </a:t>
            </a:r>
          </a:p>
        </p:txBody>
      </p:sp>
      <p:sp>
        <p:nvSpPr>
          <p:cNvPr id="57347" name="Title 1"/>
          <p:cNvSpPr>
            <a:spLocks noGrp="1"/>
          </p:cNvSpPr>
          <p:nvPr>
            <p:ph type="title"/>
          </p:nvPr>
        </p:nvSpPr>
        <p:spPr>
          <a:xfrm>
            <a:off x="214313" y="-142875"/>
            <a:ext cx="8643937" cy="2286000"/>
          </a:xfrm>
        </p:spPr>
        <p:txBody>
          <a:bodyPr/>
          <a:lstStyle/>
          <a:p>
            <a:r>
              <a:rPr lang="tr-TR" sz="4800"/>
              <a:t>ADENOMYOSIS</a:t>
            </a:r>
            <a:br>
              <a:rPr lang="tr-TR" sz="4800"/>
            </a:br>
            <a:r>
              <a:rPr lang="tr-TR" sz="4800">
                <a:solidFill>
                  <a:srgbClr val="00FFFF"/>
                </a:solidFill>
              </a:rPr>
              <a:t>INFERTILITY</a:t>
            </a:r>
            <a:br>
              <a:rPr lang="tr-TR" sz="4800">
                <a:solidFill>
                  <a:srgbClr val="00FFFF"/>
                </a:solidFill>
              </a:rPr>
            </a:br>
            <a:r>
              <a:rPr lang="tr-TR">
                <a:solidFill>
                  <a:srgbClr val="FF3399"/>
                </a:solidFill>
              </a:rPr>
              <a:t>CONSERVATIVE SURGERY</a:t>
            </a:r>
            <a:endParaRPr lang="en-US" sz="4800">
              <a:solidFill>
                <a:srgbClr val="FF3399"/>
              </a:solidFill>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75" y="2528888"/>
            <a:ext cx="7772400" cy="4114800"/>
          </a:xfrm>
        </p:spPr>
        <p:txBody>
          <a:bodyPr/>
          <a:lstStyle/>
          <a:p>
            <a:pPr>
              <a:buFontTx/>
              <a:buNone/>
              <a:defRPr/>
            </a:pPr>
            <a:r>
              <a:rPr lang="tr-TR" sz="2800" kern="1200"/>
              <a:t>	A</a:t>
            </a:r>
            <a:r>
              <a:rPr lang="en-US" sz="2800" kern="1200"/>
              <a:t> small study </a:t>
            </a:r>
            <a:r>
              <a:rPr lang="tr-TR" sz="2800" kern="1200" err="1"/>
              <a:t>have</a:t>
            </a:r>
            <a:r>
              <a:rPr lang="tr-TR" sz="2800" kern="1200"/>
              <a:t> </a:t>
            </a:r>
            <a:r>
              <a:rPr lang="en-US" sz="2800" kern="1200"/>
              <a:t>demonstrated that conservative treatment with </a:t>
            </a:r>
            <a:r>
              <a:rPr lang="en-US" sz="2800" kern="1200" err="1"/>
              <a:t>adenomyoma</a:t>
            </a:r>
            <a:r>
              <a:rPr lang="en-US" sz="2800" kern="1200"/>
              <a:t> excision (mean size</a:t>
            </a:r>
            <a:r>
              <a:rPr lang="tr-TR" sz="2800" kern="1200"/>
              <a:t>:</a:t>
            </a:r>
            <a:r>
              <a:rPr lang="en-US" sz="2800" kern="1200"/>
              <a:t> 55 mm) resulted in a </a:t>
            </a:r>
            <a:r>
              <a:rPr lang="en-US" sz="2800" kern="1200">
                <a:solidFill>
                  <a:srgbClr val="00FFFF"/>
                </a:solidFill>
              </a:rPr>
              <a:t>70% pregnancy rate </a:t>
            </a:r>
            <a:r>
              <a:rPr lang="en-US" sz="2800" kern="1200">
                <a:solidFill>
                  <a:srgbClr val="66FF33"/>
                </a:solidFill>
              </a:rPr>
              <a:t>(49 of 71 patients), </a:t>
            </a:r>
            <a:r>
              <a:rPr lang="en-US" sz="2800" kern="1200"/>
              <a:t>with relief of symptoms of </a:t>
            </a:r>
            <a:r>
              <a:rPr lang="en-US" sz="2800" kern="1200" err="1"/>
              <a:t>menorrhagia</a:t>
            </a:r>
            <a:r>
              <a:rPr lang="en-US" sz="2800" kern="1200"/>
              <a:t> and </a:t>
            </a:r>
            <a:r>
              <a:rPr lang="en-US" sz="2800" kern="1200" err="1"/>
              <a:t>dysmenorrhea</a:t>
            </a:r>
            <a:r>
              <a:rPr lang="en-US" sz="2800" kern="1200"/>
              <a:t> </a:t>
            </a:r>
            <a:r>
              <a:rPr lang="tr-TR" sz="2800" kern="1200"/>
              <a:t>							</a:t>
            </a:r>
            <a:r>
              <a:rPr lang="en-US" sz="1800" kern="1200">
                <a:solidFill>
                  <a:srgbClr val="FF0000"/>
                </a:solidFill>
              </a:rPr>
              <a:t>Wang, 2009;</a:t>
            </a:r>
            <a:r>
              <a:rPr lang="tr-TR" sz="1800" kern="1200">
                <a:solidFill>
                  <a:srgbClr val="FF0000"/>
                </a:solidFill>
              </a:rPr>
              <a:t> </a:t>
            </a:r>
            <a:r>
              <a:rPr lang="en-US" sz="1800" kern="1200">
                <a:solidFill>
                  <a:srgbClr val="FF0000"/>
                </a:solidFill>
              </a:rPr>
              <a:t>Wang, 2009</a:t>
            </a:r>
            <a:endParaRPr lang="en-US" sz="2800">
              <a:solidFill>
                <a:srgbClr val="FF0000"/>
              </a:solidFill>
            </a:endParaRPr>
          </a:p>
        </p:txBody>
      </p:sp>
      <p:sp>
        <p:nvSpPr>
          <p:cNvPr id="58371" name="Title 1"/>
          <p:cNvSpPr>
            <a:spLocks noGrp="1"/>
          </p:cNvSpPr>
          <p:nvPr>
            <p:ph type="title"/>
          </p:nvPr>
        </p:nvSpPr>
        <p:spPr>
          <a:xfrm>
            <a:off x="214313" y="-142875"/>
            <a:ext cx="8643937" cy="2286000"/>
          </a:xfrm>
        </p:spPr>
        <p:txBody>
          <a:bodyPr/>
          <a:lstStyle/>
          <a:p>
            <a:r>
              <a:rPr lang="tr-TR" sz="4800"/>
              <a:t>ADENOMYOSIS</a:t>
            </a:r>
            <a:br>
              <a:rPr lang="tr-TR" sz="4800"/>
            </a:br>
            <a:r>
              <a:rPr lang="tr-TR" sz="4800">
                <a:solidFill>
                  <a:srgbClr val="00FFFF"/>
                </a:solidFill>
              </a:rPr>
              <a:t>INFERTILITY</a:t>
            </a:r>
            <a:br>
              <a:rPr lang="tr-TR" sz="4800">
                <a:solidFill>
                  <a:srgbClr val="00FFFF"/>
                </a:solidFill>
              </a:rPr>
            </a:br>
            <a:r>
              <a:rPr lang="tr-TR">
                <a:solidFill>
                  <a:srgbClr val="FF3399"/>
                </a:solidFill>
              </a:rPr>
              <a:t>CONSERVATIVE SURGERY</a:t>
            </a:r>
            <a:endParaRPr lang="en-US" sz="4800">
              <a:solidFill>
                <a:srgbClr val="FF3399"/>
              </a:solidFill>
            </a:endParaRPr>
          </a:p>
        </p:txBody>
      </p:sp>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1" y="1"/>
            <a:ext cx="9293997" cy="6858000"/>
          </a:xfrm>
          <a:prstGeom prst="rect">
            <a:avLst/>
          </a:prstGeom>
          <a:noFill/>
          <a:ln w="9525">
            <a:noFill/>
            <a:miter lim="800000"/>
            <a:headEnd/>
            <a:tailEnd/>
          </a:ln>
          <a:effectLst/>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p:cNvPicPr>
            <a:picLocks noChangeAspect="1" noChangeArrowheads="1"/>
          </p:cNvPicPr>
          <p:nvPr/>
        </p:nvPicPr>
        <p:blipFill>
          <a:blip r:embed="rId2" cstate="print"/>
          <a:srcRect/>
          <a:stretch>
            <a:fillRect/>
          </a:stretch>
        </p:blipFill>
        <p:spPr bwMode="auto">
          <a:xfrm>
            <a:off x="-71406" y="6344"/>
            <a:ext cx="9144000" cy="6851656"/>
          </a:xfrm>
          <a:prstGeom prst="rect">
            <a:avLst/>
          </a:prstGeom>
          <a:noFill/>
          <a:ln w="9525">
            <a:noFill/>
            <a:miter lim="800000"/>
            <a:headEnd/>
            <a:tailEnd/>
          </a:ln>
          <a:effectLst/>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cstate="print"/>
          <a:srcRect/>
          <a:stretch>
            <a:fillRect/>
          </a:stretch>
        </p:blipFill>
        <p:spPr bwMode="auto">
          <a:xfrm>
            <a:off x="0" y="0"/>
            <a:ext cx="9144000" cy="6879246"/>
          </a:xfrm>
          <a:prstGeom prst="rect">
            <a:avLst/>
          </a:prstGeom>
          <a:noFill/>
          <a:ln w="9525">
            <a:noFill/>
            <a:miter lim="800000"/>
            <a:headEnd/>
            <a:tailEnd/>
          </a:ln>
          <a:effectLst/>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1" y="0"/>
            <a:ext cx="9197130" cy="6858000"/>
          </a:xfrm>
          <a:prstGeom prst="rect">
            <a:avLst/>
          </a:prstGeom>
          <a:noFill/>
          <a:ln w="9525">
            <a:noFill/>
            <a:miter lim="800000"/>
            <a:headEnd/>
            <a:tailEnd/>
          </a:ln>
          <a:effectLst/>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err="1"/>
              <a:t>Adenomyosis</a:t>
            </a:r>
            <a:r>
              <a:rPr lang="tr-TR" sz="4800"/>
              <a:t> </a:t>
            </a:r>
            <a:r>
              <a:rPr lang="tr-TR" sz="4800" err="1"/>
              <a:t>Treatment</a:t>
            </a:r>
            <a:br>
              <a:rPr lang="tr-TR"/>
            </a:br>
            <a:r>
              <a:rPr lang="en-US" sz="3600" err="1">
                <a:solidFill>
                  <a:srgbClr val="00FFFF"/>
                </a:solidFill>
              </a:rPr>
              <a:t>Nonexcisional</a:t>
            </a:r>
            <a:r>
              <a:rPr lang="en-US" sz="3600">
                <a:solidFill>
                  <a:srgbClr val="00FFFF"/>
                </a:solidFill>
              </a:rPr>
              <a:t> Techniques</a:t>
            </a:r>
            <a:endParaRPr lang="en-US">
              <a:solidFill>
                <a:srgbClr val="00FFFF"/>
              </a:solidFill>
            </a:endParaRPr>
          </a:p>
        </p:txBody>
      </p:sp>
      <p:sp>
        <p:nvSpPr>
          <p:cNvPr id="3" name="Content Placeholder 2"/>
          <p:cNvSpPr>
            <a:spLocks noGrp="1"/>
          </p:cNvSpPr>
          <p:nvPr>
            <p:ph idx="1"/>
          </p:nvPr>
        </p:nvSpPr>
        <p:spPr/>
        <p:txBody>
          <a:bodyPr/>
          <a:lstStyle/>
          <a:p>
            <a:r>
              <a:rPr lang="en-US" err="1"/>
              <a:t>Electrocoagulation</a:t>
            </a:r>
            <a:endParaRPr lang="tr-TR"/>
          </a:p>
          <a:p>
            <a:r>
              <a:rPr lang="en-US" err="1"/>
              <a:t>Hyster</a:t>
            </a:r>
            <a:r>
              <a:rPr lang="tr-TR"/>
              <a:t>o</a:t>
            </a:r>
            <a:r>
              <a:rPr lang="en-US" err="1"/>
              <a:t>scopic</a:t>
            </a:r>
            <a:r>
              <a:rPr lang="en-US"/>
              <a:t> surgery</a:t>
            </a:r>
            <a:endParaRPr lang="tr-TR"/>
          </a:p>
          <a:p>
            <a:r>
              <a:rPr lang="en-US"/>
              <a:t>Alcohol instillation</a:t>
            </a:r>
            <a:endParaRPr lang="tr-TR"/>
          </a:p>
          <a:p>
            <a:r>
              <a:rPr lang="en-US"/>
              <a:t>Radiofrequency ablation</a:t>
            </a:r>
            <a:endParaRPr lang="tr-TR"/>
          </a:p>
          <a:p>
            <a:r>
              <a:rPr lang="en-US"/>
              <a:t>Microwave ablation</a:t>
            </a:r>
            <a:endParaRPr lang="tr-TR"/>
          </a:p>
          <a:p>
            <a:r>
              <a:rPr lang="en-US" err="1"/>
              <a:t>Ballon</a:t>
            </a:r>
            <a:r>
              <a:rPr lang="en-US"/>
              <a:t> </a:t>
            </a:r>
            <a:r>
              <a:rPr lang="en-US" err="1"/>
              <a:t>thermoablation</a:t>
            </a:r>
            <a:endParaRPr lang="tr-TR"/>
          </a:p>
        </p:txBody>
      </p:sp>
      <p:sp>
        <p:nvSpPr>
          <p:cNvPr id="4" name="TextBox 3"/>
          <p:cNvSpPr txBox="1"/>
          <p:nvPr/>
        </p:nvSpPr>
        <p:spPr>
          <a:xfrm>
            <a:off x="4286248" y="6072206"/>
            <a:ext cx="4214842" cy="369332"/>
          </a:xfrm>
          <a:prstGeom prst="rect">
            <a:avLst/>
          </a:prstGeom>
          <a:noFill/>
        </p:spPr>
        <p:txBody>
          <a:bodyPr wrap="square" rtlCol="0">
            <a:spAutoFit/>
          </a:bodyPr>
          <a:lstStyle/>
          <a:p>
            <a:pPr algn="r"/>
            <a:r>
              <a:rPr lang="en-US" sz="1800" err="1">
                <a:solidFill>
                  <a:srgbClr val="FF0000"/>
                </a:solidFill>
              </a:rPr>
              <a:t>Grimbizis</a:t>
            </a:r>
            <a:r>
              <a:rPr lang="en-US" sz="1800">
                <a:solidFill>
                  <a:srgbClr val="FF0000"/>
                </a:solidFill>
              </a:rPr>
              <a:t>, 2014; </a:t>
            </a:r>
            <a:r>
              <a:rPr lang="en-US" sz="1800" err="1">
                <a:solidFill>
                  <a:srgbClr val="FF0000"/>
                </a:solidFill>
              </a:rPr>
              <a:t>Dueholm</a:t>
            </a:r>
            <a:r>
              <a:rPr lang="en-US" sz="1800">
                <a:solidFill>
                  <a:srgbClr val="FF0000"/>
                </a:solidFill>
              </a:rPr>
              <a:t>, M, 2018</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p:cNvPicPr>
            <a:picLocks noChangeAspect="1" noChangeArrowheads="1"/>
          </p:cNvPicPr>
          <p:nvPr/>
        </p:nvPicPr>
        <p:blipFill>
          <a:blip r:embed="rId2" cstate="print"/>
          <a:srcRect/>
          <a:stretch>
            <a:fillRect/>
          </a:stretch>
        </p:blipFill>
        <p:spPr bwMode="auto">
          <a:xfrm>
            <a:off x="0" y="0"/>
            <a:ext cx="9144000" cy="6950260"/>
          </a:xfrm>
          <a:prstGeom prst="rect">
            <a:avLst/>
          </a:prstGeom>
          <a:noFill/>
          <a:ln w="9525">
            <a:noFill/>
            <a:miter lim="800000"/>
            <a:headEnd/>
            <a:tailEnd/>
          </a:ln>
          <a:effectLst/>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p:cNvPicPr>
            <a:picLocks noChangeAspect="1" noChangeArrowheads="1"/>
          </p:cNvPicPr>
          <p:nvPr/>
        </p:nvPicPr>
        <p:blipFill>
          <a:blip r:embed="rId2" cstate="print"/>
          <a:srcRect/>
          <a:stretch>
            <a:fillRect/>
          </a:stretch>
        </p:blipFill>
        <p:spPr bwMode="auto">
          <a:xfrm>
            <a:off x="-191406" y="-71462"/>
            <a:ext cx="9335406" cy="6929462"/>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a:xfrm>
            <a:off x="685800" y="1628800"/>
            <a:ext cx="7772400" cy="4114800"/>
          </a:xfrm>
        </p:spPr>
        <p:txBody>
          <a:bodyPr/>
          <a:lstStyle/>
          <a:p>
            <a:pPr marL="0" indent="0">
              <a:buNone/>
            </a:pPr>
            <a:r>
              <a:rPr lang="en" dirty="0"/>
              <a:t>Any symptomatic variation from normal menstruation in terms of </a:t>
            </a:r>
          </a:p>
          <a:p>
            <a:r>
              <a:rPr lang="en" dirty="0">
                <a:solidFill>
                  <a:srgbClr val="00FA00"/>
                </a:solidFill>
              </a:rPr>
              <a:t>frequency</a:t>
            </a:r>
            <a:r>
              <a:rPr lang="en" dirty="0"/>
              <a:t>, </a:t>
            </a:r>
          </a:p>
          <a:p>
            <a:r>
              <a:rPr lang="en" dirty="0">
                <a:solidFill>
                  <a:srgbClr val="00FA00"/>
                </a:solidFill>
              </a:rPr>
              <a:t>regularity</a:t>
            </a:r>
            <a:r>
              <a:rPr lang="en" dirty="0"/>
              <a:t>, </a:t>
            </a:r>
          </a:p>
          <a:p>
            <a:r>
              <a:rPr lang="en" dirty="0">
                <a:solidFill>
                  <a:srgbClr val="00FA00"/>
                </a:solidFill>
              </a:rPr>
              <a:t>duration</a:t>
            </a:r>
            <a:r>
              <a:rPr lang="en" dirty="0"/>
              <a:t>, </a:t>
            </a:r>
          </a:p>
          <a:p>
            <a:r>
              <a:rPr lang="en" dirty="0">
                <a:solidFill>
                  <a:srgbClr val="00FA00"/>
                </a:solidFill>
              </a:rPr>
              <a:t>volume</a:t>
            </a:r>
          </a:p>
          <a:p>
            <a:r>
              <a:rPr lang="en" dirty="0"/>
              <a:t> and also includes </a:t>
            </a:r>
            <a:r>
              <a:rPr lang="en" dirty="0">
                <a:solidFill>
                  <a:srgbClr val="FF6600"/>
                </a:solidFill>
              </a:rPr>
              <a:t>intermenstrual</a:t>
            </a:r>
            <a:r>
              <a:rPr lang="en" dirty="0"/>
              <a:t> </a:t>
            </a:r>
            <a:r>
              <a:rPr lang="en" dirty="0">
                <a:solidFill>
                  <a:srgbClr val="FF6600"/>
                </a:solidFill>
              </a:rPr>
              <a:t>bleeding</a:t>
            </a:r>
            <a:r>
              <a:rPr lang="en" dirty="0"/>
              <a:t>. </a:t>
            </a:r>
          </a:p>
          <a:p>
            <a:endParaRPr lang="tr-TR" dirty="0"/>
          </a:p>
          <a:p>
            <a:endParaRPr lang="tr-TR" dirty="0"/>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spTree>
    <p:extLst>
      <p:ext uri="{BB962C8B-B14F-4D97-AF65-F5344CB8AC3E}">
        <p14:creationId xmlns:p14="http://schemas.microsoft.com/office/powerpoint/2010/main" val="250923283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p:cNvPicPr>
            <a:picLocks noChangeAspect="1" noChangeArrowheads="1"/>
          </p:cNvPicPr>
          <p:nvPr/>
        </p:nvPicPr>
        <p:blipFill>
          <a:blip r:embed="rId2" cstate="print"/>
          <a:srcRect/>
          <a:stretch>
            <a:fillRect/>
          </a:stretch>
        </p:blipFill>
        <p:spPr bwMode="auto">
          <a:xfrm>
            <a:off x="0" y="-24"/>
            <a:ext cx="9192308" cy="6858024"/>
          </a:xfrm>
          <a:prstGeom prst="rect">
            <a:avLst/>
          </a:prstGeom>
          <a:noFill/>
          <a:ln w="9525">
            <a:noFill/>
            <a:miter lim="800000"/>
            <a:headEnd/>
            <a:tailEnd/>
          </a:ln>
          <a:effectLst/>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p:cNvPicPr>
            <a:picLocks noChangeAspect="1" noChangeArrowheads="1"/>
          </p:cNvPicPr>
          <p:nvPr/>
        </p:nvPicPr>
        <p:blipFill>
          <a:blip r:embed="rId2" cstate="print"/>
          <a:srcRect/>
          <a:stretch>
            <a:fillRect/>
          </a:stretch>
        </p:blipFill>
        <p:spPr bwMode="auto">
          <a:xfrm>
            <a:off x="0" y="0"/>
            <a:ext cx="9144000" cy="6755103"/>
          </a:xfrm>
          <a:prstGeom prst="rect">
            <a:avLst/>
          </a:prstGeom>
          <a:noFill/>
          <a:ln w="9525">
            <a:noFill/>
            <a:miter lim="800000"/>
            <a:headEnd/>
            <a:tailEnd/>
          </a:ln>
          <a:effec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6082" name="Picture 2"/>
          <p:cNvPicPr>
            <a:picLocks noChangeAspect="1" noChangeArrowheads="1"/>
          </p:cNvPicPr>
          <p:nvPr/>
        </p:nvPicPr>
        <p:blipFill>
          <a:blip r:embed="rId2" cstate="print"/>
          <a:srcRect/>
          <a:stretch>
            <a:fillRect/>
          </a:stretch>
        </p:blipFill>
        <p:spPr bwMode="auto">
          <a:xfrm>
            <a:off x="0" y="-71462"/>
            <a:ext cx="9144000" cy="6929462"/>
          </a:xfrm>
          <a:prstGeom prst="rect">
            <a:avLst/>
          </a:prstGeom>
          <a:noFill/>
          <a:ln w="9525">
            <a:noFill/>
            <a:miter lim="800000"/>
            <a:headEnd/>
            <a:tailEnd/>
          </a:ln>
          <a:effectLst/>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3" name="Picture 3"/>
          <p:cNvPicPr>
            <a:picLocks noChangeAspect="1" noChangeArrowheads="1"/>
          </p:cNvPicPr>
          <p:nvPr/>
        </p:nvPicPr>
        <p:blipFill>
          <a:blip r:embed="rId2" cstate="print"/>
          <a:srcRect/>
          <a:stretch>
            <a:fillRect/>
          </a:stretch>
        </p:blipFill>
        <p:spPr bwMode="auto">
          <a:xfrm>
            <a:off x="0" y="-24"/>
            <a:ext cx="9101129" cy="6748113"/>
          </a:xfrm>
          <a:prstGeom prst="rect">
            <a:avLst/>
          </a:prstGeom>
          <a:noFill/>
          <a:ln w="9525">
            <a:noFill/>
            <a:miter lim="800000"/>
            <a:headEnd/>
            <a:tailEnd/>
          </a:ln>
          <a:effectLst/>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7106" name="Picture 2"/>
          <p:cNvPicPr>
            <a:picLocks noChangeAspect="1" noChangeArrowheads="1"/>
          </p:cNvPicPr>
          <p:nvPr/>
        </p:nvPicPr>
        <p:blipFill>
          <a:blip r:embed="rId2" cstate="print"/>
          <a:srcRect/>
          <a:stretch>
            <a:fillRect/>
          </a:stretch>
        </p:blipFill>
        <p:spPr bwMode="auto">
          <a:xfrm>
            <a:off x="-43037" y="-71462"/>
            <a:ext cx="9187037" cy="6929462"/>
          </a:xfrm>
          <a:prstGeom prst="rect">
            <a:avLst/>
          </a:prstGeom>
          <a:noFill/>
          <a:ln w="9525">
            <a:noFill/>
            <a:miter lim="800000"/>
            <a:headEnd/>
            <a:tailEnd/>
          </a:ln>
          <a:effectLst/>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p:cNvPicPr>
            <a:picLocks noChangeAspect="1" noChangeArrowheads="1"/>
          </p:cNvPicPr>
          <p:nvPr/>
        </p:nvPicPr>
        <p:blipFill>
          <a:blip r:embed="rId2" cstate="print"/>
          <a:srcRect/>
          <a:stretch>
            <a:fillRect/>
          </a:stretch>
        </p:blipFill>
        <p:spPr bwMode="auto">
          <a:xfrm>
            <a:off x="0" y="0"/>
            <a:ext cx="9229940" cy="6858000"/>
          </a:xfrm>
          <a:prstGeom prst="rect">
            <a:avLst/>
          </a:prstGeom>
          <a:noFill/>
          <a:ln w="9525">
            <a:noFill/>
            <a:miter lim="800000"/>
            <a:headEnd/>
            <a:tailEnd/>
          </a:ln>
          <a:effectLst/>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p:cNvPicPr>
            <a:picLocks noChangeAspect="1" noChangeArrowheads="1"/>
          </p:cNvPicPr>
          <p:nvPr/>
        </p:nvPicPr>
        <p:blipFill>
          <a:blip r:embed="rId2" cstate="print"/>
          <a:srcRect/>
          <a:stretch>
            <a:fillRect/>
          </a:stretch>
        </p:blipFill>
        <p:spPr bwMode="auto">
          <a:xfrm>
            <a:off x="0" y="-24"/>
            <a:ext cx="9144000" cy="6772235"/>
          </a:xfrm>
          <a:prstGeom prst="rect">
            <a:avLst/>
          </a:prstGeom>
          <a:noFill/>
          <a:ln w="9525">
            <a:noFill/>
            <a:miter lim="800000"/>
            <a:headEnd/>
            <a:tailEnd/>
          </a:ln>
          <a:effectLst/>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3554" name="Picture 2"/>
          <p:cNvPicPr>
            <a:picLocks noChangeAspect="1" noChangeArrowheads="1"/>
          </p:cNvPicPr>
          <p:nvPr/>
        </p:nvPicPr>
        <p:blipFill>
          <a:blip r:embed="rId2" cstate="print"/>
          <a:srcRect/>
          <a:stretch>
            <a:fillRect/>
          </a:stretch>
        </p:blipFill>
        <p:spPr bwMode="auto">
          <a:xfrm>
            <a:off x="0" y="0"/>
            <a:ext cx="9144000" cy="6792444"/>
          </a:xfrm>
          <a:prstGeom prst="rect">
            <a:avLst/>
          </a:prstGeom>
          <a:noFill/>
          <a:ln w="9525">
            <a:noFill/>
            <a:miter lim="800000"/>
            <a:headEnd/>
            <a:tailEnd/>
          </a:ln>
          <a:effectLst/>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8130" name="Picture 2"/>
          <p:cNvPicPr>
            <a:picLocks noChangeAspect="1" noChangeArrowheads="1"/>
          </p:cNvPicPr>
          <p:nvPr/>
        </p:nvPicPr>
        <p:blipFill>
          <a:blip r:embed="rId2" cstate="print"/>
          <a:srcRect/>
          <a:stretch>
            <a:fillRect/>
          </a:stretch>
        </p:blipFill>
        <p:spPr bwMode="auto">
          <a:xfrm>
            <a:off x="-39371" y="0"/>
            <a:ext cx="9183371" cy="7324707"/>
          </a:xfrm>
          <a:prstGeom prst="rect">
            <a:avLst/>
          </a:prstGeom>
          <a:noFill/>
          <a:ln w="9525">
            <a:noFill/>
            <a:miter lim="800000"/>
            <a:headEnd/>
            <a:tailEnd/>
          </a:ln>
          <a:effectLst/>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9154" name="Picture 2"/>
          <p:cNvPicPr>
            <a:picLocks noChangeAspect="1" noChangeArrowheads="1"/>
          </p:cNvPicPr>
          <p:nvPr/>
        </p:nvPicPr>
        <p:blipFill>
          <a:blip r:embed="rId2" cstate="print"/>
          <a:srcRect/>
          <a:stretch>
            <a:fillRect/>
          </a:stretch>
        </p:blipFill>
        <p:spPr bwMode="auto">
          <a:xfrm>
            <a:off x="-153312" y="-24"/>
            <a:ext cx="9297312" cy="68580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3" name="Content Placeholder 2">
            <a:extLst>
              <a:ext uri="{FF2B5EF4-FFF2-40B4-BE49-F238E27FC236}">
                <a16:creationId xmlns:a16="http://schemas.microsoft.com/office/drawing/2014/main" id="{0D85DE60-47DE-DF4A-9372-3829786354A6}"/>
              </a:ext>
            </a:extLst>
          </p:cNvPr>
          <p:cNvSpPr>
            <a:spLocks noGrp="1"/>
          </p:cNvSpPr>
          <p:nvPr>
            <p:ph idx="1"/>
          </p:nvPr>
        </p:nvSpPr>
        <p:spPr>
          <a:xfrm>
            <a:off x="685800" y="1628800"/>
            <a:ext cx="7772400" cy="4824536"/>
          </a:xfrm>
        </p:spPr>
        <p:txBody>
          <a:bodyPr/>
          <a:lstStyle/>
          <a:p>
            <a:pPr marL="0" indent="0">
              <a:buNone/>
            </a:pPr>
            <a:r>
              <a:rPr lang="en" dirty="0">
                <a:solidFill>
                  <a:srgbClr val="00FFFF"/>
                </a:solidFill>
              </a:rPr>
              <a:t>Acute abnormal uterine bleeding</a:t>
            </a:r>
            <a:br>
              <a:rPr lang="en" dirty="0">
                <a:solidFill>
                  <a:srgbClr val="00FFFF"/>
                </a:solidFill>
              </a:rPr>
            </a:br>
            <a:r>
              <a:rPr lang="en" dirty="0"/>
              <a:t>	An episode of uterine bleeding in a woman of reproductive age, who is not pregnant, that is of sufficient quantity to require immediate intervention to prevent further blood loss. </a:t>
            </a:r>
          </a:p>
          <a:p>
            <a:endParaRPr lang="en" dirty="0"/>
          </a:p>
          <a:p>
            <a:pPr marL="0" indent="0">
              <a:buNone/>
            </a:pPr>
            <a:r>
              <a:rPr lang="en" dirty="0">
                <a:solidFill>
                  <a:srgbClr val="00FFFF"/>
                </a:solidFill>
              </a:rPr>
              <a:t>Chronic abnormal uterine bleeding</a:t>
            </a:r>
          </a:p>
          <a:p>
            <a:pPr marL="0" indent="0">
              <a:buNone/>
            </a:pPr>
            <a:r>
              <a:rPr lang="en" dirty="0"/>
              <a:t>	Bleeding from the uterine body (or corpus), that is </a:t>
            </a:r>
            <a:r>
              <a:rPr lang="en" u="sng" dirty="0"/>
              <a:t>abnormal</a:t>
            </a:r>
            <a:r>
              <a:rPr lang="en" dirty="0"/>
              <a:t> in frequency, regularity, duration, and/or volume, and has been present for </a:t>
            </a:r>
            <a:r>
              <a:rPr lang="en" u="sng" dirty="0"/>
              <a:t>at least </a:t>
            </a:r>
            <a:r>
              <a:rPr lang="en" dirty="0"/>
              <a:t>the majority of the </a:t>
            </a:r>
            <a:r>
              <a:rPr lang="en" u="sng" dirty="0">
                <a:solidFill>
                  <a:srgbClr val="FF0066"/>
                </a:solidFill>
              </a:rPr>
              <a:t>past six months </a:t>
            </a:r>
          </a:p>
          <a:p>
            <a:endParaRPr lang="tr-TR" dirty="0"/>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spTree>
    <p:extLst>
      <p:ext uri="{BB962C8B-B14F-4D97-AF65-F5344CB8AC3E}">
        <p14:creationId xmlns:p14="http://schemas.microsoft.com/office/powerpoint/2010/main" val="70785166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cstate="print"/>
          <a:srcRect/>
          <a:stretch>
            <a:fillRect/>
          </a:stretch>
        </p:blipFill>
        <p:spPr bwMode="auto">
          <a:xfrm>
            <a:off x="0" y="-24"/>
            <a:ext cx="9144000" cy="6784806"/>
          </a:xfrm>
          <a:prstGeom prst="rect">
            <a:avLst/>
          </a:prstGeom>
          <a:noFill/>
          <a:ln w="9525">
            <a:noFill/>
            <a:miter lim="800000"/>
            <a:headEnd/>
            <a:tailEnd/>
          </a:ln>
          <a:effectLst/>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9" name="Picture 3"/>
          <p:cNvPicPr>
            <a:picLocks noChangeAspect="1" noChangeArrowheads="1"/>
          </p:cNvPicPr>
          <p:nvPr/>
        </p:nvPicPr>
        <p:blipFill>
          <a:blip r:embed="rId2" cstate="print"/>
          <a:srcRect/>
          <a:stretch>
            <a:fillRect/>
          </a:stretch>
        </p:blipFill>
        <p:spPr bwMode="auto">
          <a:xfrm>
            <a:off x="-86937" y="0"/>
            <a:ext cx="9230937" cy="6858000"/>
          </a:xfrm>
          <a:prstGeom prst="rect">
            <a:avLst/>
          </a:prstGeom>
          <a:noFill/>
          <a:ln w="9525">
            <a:noFill/>
            <a:miter lim="800000"/>
            <a:headEnd/>
            <a:tailEnd/>
          </a:ln>
          <a:effectLst/>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p:cNvPicPr>
            <a:picLocks noChangeAspect="1" noChangeArrowheads="1"/>
          </p:cNvPicPr>
          <p:nvPr/>
        </p:nvPicPr>
        <p:blipFill>
          <a:blip r:embed="rId2" cstate="print"/>
          <a:srcRect/>
          <a:stretch>
            <a:fillRect/>
          </a:stretch>
        </p:blipFill>
        <p:spPr bwMode="auto">
          <a:xfrm>
            <a:off x="1" y="0"/>
            <a:ext cx="9219581" cy="6857999"/>
          </a:xfrm>
          <a:prstGeom prst="rect">
            <a:avLst/>
          </a:prstGeom>
          <a:noFill/>
          <a:ln w="9525">
            <a:noFill/>
            <a:miter lim="800000"/>
            <a:headEnd/>
            <a:tailEnd/>
          </a:ln>
          <a:effectLst/>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1" name="Picture 3"/>
          <p:cNvPicPr>
            <a:picLocks noChangeAspect="1" noChangeArrowheads="1"/>
          </p:cNvPicPr>
          <p:nvPr/>
        </p:nvPicPr>
        <p:blipFill>
          <a:blip r:embed="rId2" cstate="print"/>
          <a:srcRect/>
          <a:stretch>
            <a:fillRect/>
          </a:stretch>
        </p:blipFill>
        <p:spPr bwMode="auto">
          <a:xfrm>
            <a:off x="-48274" y="1"/>
            <a:ext cx="9192274" cy="6857999"/>
          </a:xfrm>
          <a:prstGeom prst="rect">
            <a:avLst/>
          </a:prstGeom>
          <a:noFill/>
          <a:ln w="9525">
            <a:noFill/>
            <a:miter lim="800000"/>
            <a:headEnd/>
            <a:tailEnd/>
          </a:ln>
          <a:effectLst/>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8674" name="Picture 2"/>
          <p:cNvPicPr>
            <a:picLocks noChangeAspect="1" noChangeArrowheads="1"/>
          </p:cNvPicPr>
          <p:nvPr/>
        </p:nvPicPr>
        <p:blipFill>
          <a:blip r:embed="rId2" cstate="print"/>
          <a:srcRect/>
          <a:stretch>
            <a:fillRect/>
          </a:stretch>
        </p:blipFill>
        <p:spPr bwMode="auto">
          <a:xfrm>
            <a:off x="-32" y="-71462"/>
            <a:ext cx="9332942" cy="6929462"/>
          </a:xfrm>
          <a:prstGeom prst="rect">
            <a:avLst/>
          </a:prstGeom>
          <a:noFill/>
          <a:ln w="9525">
            <a:noFill/>
            <a:miter lim="800000"/>
            <a:headEnd/>
            <a:tailEnd/>
          </a:ln>
          <a:effectLst/>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8" name="Picture 2"/>
          <p:cNvPicPr>
            <a:picLocks noChangeAspect="1" noChangeArrowheads="1"/>
          </p:cNvPicPr>
          <p:nvPr/>
        </p:nvPicPr>
        <p:blipFill>
          <a:blip r:embed="rId2" cstate="print"/>
          <a:srcRect/>
          <a:stretch>
            <a:fillRect/>
          </a:stretch>
        </p:blipFill>
        <p:spPr bwMode="auto">
          <a:xfrm>
            <a:off x="0" y="-24"/>
            <a:ext cx="9146981" cy="6726094"/>
          </a:xfrm>
          <a:prstGeom prst="rect">
            <a:avLst/>
          </a:prstGeom>
          <a:noFill/>
          <a:ln w="9525">
            <a:noFill/>
            <a:miter lim="800000"/>
            <a:headEnd/>
            <a:tailEnd/>
          </a:ln>
          <a:effectLst/>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p:cNvPicPr>
            <a:picLocks noChangeAspect="1" noChangeArrowheads="1"/>
          </p:cNvPicPr>
          <p:nvPr/>
        </p:nvPicPr>
        <p:blipFill>
          <a:blip r:embed="rId2" cstate="print"/>
          <a:srcRect/>
          <a:stretch>
            <a:fillRect/>
          </a:stretch>
        </p:blipFill>
        <p:spPr bwMode="auto">
          <a:xfrm>
            <a:off x="0" y="1780"/>
            <a:ext cx="9144000" cy="6784806"/>
          </a:xfrm>
          <a:prstGeom prst="rect">
            <a:avLst/>
          </a:prstGeom>
          <a:noFill/>
          <a:ln w="9525">
            <a:noFill/>
            <a:miter lim="800000"/>
            <a:headEnd/>
            <a:tailEnd/>
          </a:ln>
          <a:effectLst/>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p:cNvPicPr>
            <a:picLocks noChangeAspect="1" noChangeArrowheads="1"/>
          </p:cNvPicPr>
          <p:nvPr/>
        </p:nvPicPr>
        <p:blipFill>
          <a:blip r:embed="rId2" cstate="print"/>
          <a:srcRect/>
          <a:stretch>
            <a:fillRect/>
          </a:stretch>
        </p:blipFill>
        <p:spPr bwMode="auto">
          <a:xfrm>
            <a:off x="0" y="0"/>
            <a:ext cx="9144000" cy="6775526"/>
          </a:xfrm>
          <a:prstGeom prst="rect">
            <a:avLst/>
          </a:prstGeom>
          <a:noFill/>
          <a:ln w="9525">
            <a:noFill/>
            <a:miter lim="800000"/>
            <a:headEnd/>
            <a:tailEnd/>
          </a:ln>
          <a:effectLst/>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p:cNvPicPr>
            <a:picLocks noChangeAspect="1" noChangeArrowheads="1"/>
          </p:cNvPicPr>
          <p:nvPr/>
        </p:nvPicPr>
        <p:blipFill>
          <a:blip r:embed="rId2" cstate="print"/>
          <a:srcRect/>
          <a:stretch>
            <a:fillRect/>
          </a:stretch>
        </p:blipFill>
        <p:spPr bwMode="auto">
          <a:xfrm>
            <a:off x="0" y="2134"/>
            <a:ext cx="9144000" cy="6855866"/>
          </a:xfrm>
          <a:prstGeom prst="rect">
            <a:avLst/>
          </a:prstGeom>
          <a:noFill/>
          <a:ln w="9525">
            <a:noFill/>
            <a:miter lim="800000"/>
            <a:headEnd/>
            <a:tailEnd/>
          </a:ln>
          <a:effectLst/>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p:cNvPicPr>
            <a:picLocks noChangeAspect="1" noChangeArrowheads="1"/>
          </p:cNvPicPr>
          <p:nvPr/>
        </p:nvPicPr>
        <p:blipFill>
          <a:blip r:embed="rId2" cstate="print"/>
          <a:srcRect/>
          <a:stretch>
            <a:fillRect/>
          </a:stretch>
        </p:blipFill>
        <p:spPr bwMode="auto">
          <a:xfrm>
            <a:off x="0" y="-1"/>
            <a:ext cx="9144000" cy="6819687"/>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8" name="Content Placeholder 7" descr="A screenshot of a cell phone&#13;&#10;&#13;&#10;Description automatically generated">
            <a:extLst>
              <a:ext uri="{FF2B5EF4-FFF2-40B4-BE49-F238E27FC236}">
                <a16:creationId xmlns:a16="http://schemas.microsoft.com/office/drawing/2014/main" id="{0BF3E81E-662A-354F-A830-DD84C026EB0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43" y="1556793"/>
            <a:ext cx="9149944" cy="5256584"/>
          </a:xfrm>
        </p:spPr>
      </p:pic>
    </p:spTree>
    <p:extLst>
      <p:ext uri="{BB962C8B-B14F-4D97-AF65-F5344CB8AC3E}">
        <p14:creationId xmlns:p14="http://schemas.microsoft.com/office/powerpoint/2010/main" val="1491609087"/>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a:blip r:embed="rId2" cstate="print"/>
          <a:srcRect/>
          <a:stretch>
            <a:fillRect/>
          </a:stretch>
        </p:blipFill>
        <p:spPr bwMode="auto">
          <a:xfrm>
            <a:off x="0" y="0"/>
            <a:ext cx="9144000" cy="6784806"/>
          </a:xfrm>
          <a:prstGeom prst="rect">
            <a:avLst/>
          </a:prstGeom>
          <a:noFill/>
          <a:ln w="9525">
            <a:noFill/>
            <a:miter lim="800000"/>
            <a:headEnd/>
            <a:tailEnd/>
          </a:ln>
          <a:effectLst/>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p:cNvPicPr>
            <a:picLocks noChangeAspect="1" noChangeArrowheads="1"/>
          </p:cNvPicPr>
          <p:nvPr/>
        </p:nvPicPr>
        <p:blipFill>
          <a:blip r:embed="rId2" cstate="print"/>
          <a:srcRect/>
          <a:stretch>
            <a:fillRect/>
          </a:stretch>
        </p:blipFill>
        <p:spPr bwMode="auto">
          <a:xfrm>
            <a:off x="-1" y="0"/>
            <a:ext cx="9242645" cy="6858000"/>
          </a:xfrm>
          <a:prstGeom prst="rect">
            <a:avLst/>
          </a:prstGeom>
          <a:noFill/>
          <a:ln w="9525">
            <a:noFill/>
            <a:miter lim="800000"/>
            <a:headEnd/>
            <a:tailEnd/>
          </a:ln>
          <a:effectLst/>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p:cNvPicPr>
            <a:picLocks noChangeAspect="1" noChangeArrowheads="1"/>
          </p:cNvPicPr>
          <p:nvPr/>
        </p:nvPicPr>
        <p:blipFill>
          <a:blip r:embed="rId2" cstate="print"/>
          <a:srcRect/>
          <a:stretch>
            <a:fillRect/>
          </a:stretch>
        </p:blipFill>
        <p:spPr bwMode="auto">
          <a:xfrm>
            <a:off x="0" y="28775"/>
            <a:ext cx="9144000" cy="6829225"/>
          </a:xfrm>
          <a:prstGeom prst="rect">
            <a:avLst/>
          </a:prstGeom>
          <a:noFill/>
          <a:ln w="9525">
            <a:noFill/>
            <a:miter lim="800000"/>
            <a:headEnd/>
            <a:tailEnd/>
          </a:ln>
          <a:effectLst/>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endParaRPr lang="tr-TR"/>
          </a:p>
        </p:txBody>
      </p:sp>
      <p:sp>
        <p:nvSpPr>
          <p:cNvPr id="59395" name="Content Placeholder 2"/>
          <p:cNvSpPr>
            <a:spLocks noGrp="1"/>
          </p:cNvSpPr>
          <p:nvPr>
            <p:ph idx="1"/>
          </p:nvPr>
        </p:nvSpPr>
        <p:spPr/>
        <p:txBody>
          <a:bodyPr/>
          <a:lstStyle/>
          <a:p>
            <a:endParaRPr lang="tr-TR"/>
          </a:p>
        </p:txBody>
      </p:sp>
      <p:pic>
        <p:nvPicPr>
          <p:cNvPr id="59396" name="Picture 2"/>
          <p:cNvPicPr>
            <a:picLocks noChangeAspect="1" noChangeArrowheads="1"/>
          </p:cNvPicPr>
          <p:nvPr/>
        </p:nvPicPr>
        <p:blipFill>
          <a:blip r:embed="rId3" cstate="print"/>
          <a:srcRect/>
          <a:stretch>
            <a:fillRect/>
          </a:stretch>
        </p:blipFill>
        <p:spPr bwMode="auto">
          <a:xfrm>
            <a:off x="1000125" y="1520825"/>
            <a:ext cx="7286625" cy="5480050"/>
          </a:xfrm>
          <a:prstGeom prst="rect">
            <a:avLst/>
          </a:prstGeom>
          <a:noFill/>
          <a:ln w="9525">
            <a:noFill/>
            <a:miter lim="800000"/>
            <a:headEnd/>
            <a:tailEnd/>
          </a:ln>
        </p:spPr>
      </p:pic>
      <p:pic>
        <p:nvPicPr>
          <p:cNvPr id="59397" name="Picture 2"/>
          <p:cNvPicPr>
            <a:picLocks noChangeAspect="1" noChangeArrowheads="1"/>
          </p:cNvPicPr>
          <p:nvPr/>
        </p:nvPicPr>
        <p:blipFill>
          <a:blip r:embed="rId4" cstate="print"/>
          <a:srcRect/>
          <a:stretch>
            <a:fillRect/>
          </a:stretch>
        </p:blipFill>
        <p:spPr bwMode="auto">
          <a:xfrm>
            <a:off x="1214438" y="0"/>
            <a:ext cx="6715125" cy="1857375"/>
          </a:xfrm>
          <a:prstGeom prst="rect">
            <a:avLst/>
          </a:prstGeom>
          <a:noFill/>
          <a:ln w="9525">
            <a:noFill/>
            <a:miter lim="800000"/>
            <a:headEnd/>
            <a:tailEnd/>
          </a:ln>
        </p:spPr>
      </p:pic>
      <p:sp>
        <p:nvSpPr>
          <p:cNvPr id="6" name="TextBox 5"/>
          <p:cNvSpPr txBox="1"/>
          <p:nvPr/>
        </p:nvSpPr>
        <p:spPr>
          <a:xfrm>
            <a:off x="2571750" y="1857375"/>
            <a:ext cx="3857625" cy="461963"/>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endParaRPr lang="tr-TR"/>
          </a:p>
        </p:txBody>
      </p:sp>
      <p:sp>
        <p:nvSpPr>
          <p:cNvPr id="60419" name="Content Placeholder 2"/>
          <p:cNvSpPr>
            <a:spLocks noGrp="1"/>
          </p:cNvSpPr>
          <p:nvPr>
            <p:ph idx="1"/>
          </p:nvPr>
        </p:nvSpPr>
        <p:spPr/>
        <p:txBody>
          <a:bodyPr/>
          <a:lstStyle/>
          <a:p>
            <a:endParaRPr lang="tr-TR"/>
          </a:p>
        </p:txBody>
      </p:sp>
      <p:pic>
        <p:nvPicPr>
          <p:cNvPr id="60420" name="Picture 2"/>
          <p:cNvPicPr>
            <a:picLocks noChangeAspect="1" noChangeArrowheads="1"/>
          </p:cNvPicPr>
          <p:nvPr/>
        </p:nvPicPr>
        <p:blipFill>
          <a:blip r:embed="rId3" cstate="print"/>
          <a:srcRect/>
          <a:stretch>
            <a:fillRect/>
          </a:stretch>
        </p:blipFill>
        <p:spPr bwMode="auto">
          <a:xfrm>
            <a:off x="1214438" y="0"/>
            <a:ext cx="6715125" cy="1857375"/>
          </a:xfrm>
          <a:prstGeom prst="rect">
            <a:avLst/>
          </a:prstGeom>
          <a:noFill/>
          <a:ln w="9525">
            <a:noFill/>
            <a:miter lim="800000"/>
            <a:headEnd/>
            <a:tailEnd/>
          </a:ln>
        </p:spPr>
      </p:pic>
      <p:pic>
        <p:nvPicPr>
          <p:cNvPr id="60421" name="Picture 2"/>
          <p:cNvPicPr>
            <a:picLocks noChangeAspect="1" noChangeArrowheads="1"/>
          </p:cNvPicPr>
          <p:nvPr/>
        </p:nvPicPr>
        <p:blipFill>
          <a:blip r:embed="rId4" cstate="print"/>
          <a:srcRect/>
          <a:stretch>
            <a:fillRect/>
          </a:stretch>
        </p:blipFill>
        <p:spPr bwMode="auto">
          <a:xfrm>
            <a:off x="0" y="2214563"/>
            <a:ext cx="9144000" cy="4589462"/>
          </a:xfrm>
          <a:prstGeom prst="rect">
            <a:avLst/>
          </a:prstGeom>
          <a:noFill/>
          <a:ln w="9525">
            <a:noFill/>
            <a:miter lim="800000"/>
            <a:headEnd/>
            <a:tailEnd/>
          </a:ln>
        </p:spPr>
      </p:pic>
      <p:sp>
        <p:nvSpPr>
          <p:cNvPr id="7" name="TextBox 6"/>
          <p:cNvSpPr txBox="1"/>
          <p:nvPr/>
        </p:nvSpPr>
        <p:spPr>
          <a:xfrm>
            <a:off x="2571750" y="1857375"/>
            <a:ext cx="3857625" cy="461963"/>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7890" name="Picture 2"/>
          <p:cNvPicPr>
            <a:picLocks noChangeAspect="1" noChangeArrowheads="1"/>
          </p:cNvPicPr>
          <p:nvPr/>
        </p:nvPicPr>
        <p:blipFill>
          <a:blip r:embed="rId2" cstate="print"/>
          <a:srcRect/>
          <a:stretch>
            <a:fillRect/>
          </a:stretch>
        </p:blipFill>
        <p:spPr bwMode="auto">
          <a:xfrm>
            <a:off x="1" y="0"/>
            <a:ext cx="9143999" cy="6905958"/>
          </a:xfrm>
          <a:prstGeom prst="rect">
            <a:avLst/>
          </a:prstGeom>
          <a:noFill/>
          <a:ln w="9525">
            <a:noFill/>
            <a:miter lim="800000"/>
            <a:headEnd/>
            <a:tailEnd/>
          </a:ln>
          <a:effectLst/>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8914" name="Picture 2"/>
          <p:cNvPicPr>
            <a:picLocks noChangeAspect="1" noChangeArrowheads="1"/>
          </p:cNvPicPr>
          <p:nvPr/>
        </p:nvPicPr>
        <p:blipFill>
          <a:blip r:embed="rId2" cstate="print"/>
          <a:srcRect/>
          <a:stretch>
            <a:fillRect/>
          </a:stretch>
        </p:blipFill>
        <p:spPr bwMode="auto">
          <a:xfrm>
            <a:off x="0" y="-24"/>
            <a:ext cx="9144000" cy="6905958"/>
          </a:xfrm>
          <a:prstGeom prst="rect">
            <a:avLst/>
          </a:prstGeom>
          <a:noFill/>
          <a:ln w="9525">
            <a:noFill/>
            <a:miter lim="800000"/>
            <a:headEnd/>
            <a:tailEnd/>
          </a:ln>
          <a:effectLst/>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4514" name="Picture 3" descr="C:\Users\Vedat\Desktop\adenomyosis-uterus007.jpg"/>
          <p:cNvPicPr>
            <a:picLocks noChangeAspect="1" noChangeArrowheads="1"/>
          </p:cNvPicPr>
          <p:nvPr/>
        </p:nvPicPr>
        <p:blipFill>
          <a:blip r:embed="rId2" cstate="print"/>
          <a:srcRect/>
          <a:stretch>
            <a:fillRect/>
          </a:stretch>
        </p:blipFill>
        <p:spPr bwMode="auto">
          <a:xfrm>
            <a:off x="65088" y="2970237"/>
            <a:ext cx="4146550" cy="3887787"/>
          </a:xfrm>
          <a:prstGeom prst="rect">
            <a:avLst/>
          </a:prstGeom>
          <a:noFill/>
          <a:ln w="9525">
            <a:noFill/>
            <a:miter lim="800000"/>
            <a:headEnd/>
            <a:tailEnd/>
          </a:ln>
        </p:spPr>
      </p:pic>
      <p:pic>
        <p:nvPicPr>
          <p:cNvPr id="64515" name="Picture 2" descr="C:\Users\Vedat\Desktop\adenomyosis-morcellation008.jpg"/>
          <p:cNvPicPr>
            <a:picLocks noChangeAspect="1" noChangeArrowheads="1"/>
          </p:cNvPicPr>
          <p:nvPr/>
        </p:nvPicPr>
        <p:blipFill>
          <a:blip r:embed="rId3" cstate="print"/>
          <a:srcRect/>
          <a:stretch>
            <a:fillRect/>
          </a:stretch>
        </p:blipFill>
        <p:spPr bwMode="auto">
          <a:xfrm>
            <a:off x="4643438" y="2970237"/>
            <a:ext cx="4500562" cy="3887787"/>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714375" y="0"/>
            <a:ext cx="7715250" cy="3000372"/>
          </a:xfrm>
          <a:prstGeom prst="rect">
            <a:avLst/>
          </a:prstGeom>
          <a:noFill/>
          <a:ln w="9525">
            <a:noFill/>
            <a:miter lim="800000"/>
            <a:headEnd/>
            <a:tailEnd/>
          </a:ln>
        </p:spPr>
      </p:pic>
      <p:sp>
        <p:nvSpPr>
          <p:cNvPr id="5" name="TextBox 4"/>
          <p:cNvSpPr txBox="1"/>
          <p:nvPr/>
        </p:nvSpPr>
        <p:spPr>
          <a:xfrm>
            <a:off x="642910" y="6027003"/>
            <a:ext cx="8501090" cy="830997"/>
          </a:xfrm>
          <a:prstGeom prst="rect">
            <a:avLst/>
          </a:prstGeom>
          <a:noFill/>
        </p:spPr>
        <p:txBody>
          <a:bodyPr wrap="square" rtlCol="0">
            <a:spAutoFit/>
          </a:bodyPr>
          <a:lstStyle/>
          <a:p>
            <a:r>
              <a:rPr lang="tr-TR" err="1">
                <a:solidFill>
                  <a:schemeClr val="tx2"/>
                </a:solidFill>
                <a:effectLst>
                  <a:outerShdw blurRad="38100" dist="38100" dir="2700000" algn="tl">
                    <a:srgbClr val="000000">
                      <a:alpha val="43137"/>
                    </a:srgbClr>
                  </a:outerShdw>
                </a:effectLst>
              </a:rPr>
              <a:t>YouTube</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Osada</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Procedure</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for</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Massive</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Adenomyosis</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Preserving</a:t>
            </a:r>
            <a:r>
              <a:rPr lang="tr-TR">
                <a:solidFill>
                  <a:schemeClr val="tx2"/>
                </a:solidFill>
                <a:effectLst>
                  <a:outerShdw blurRad="38100" dist="38100" dir="2700000" algn="tl">
                    <a:srgbClr val="000000">
                      <a:alpha val="43137"/>
                    </a:srgbClr>
                  </a:outerShdw>
                </a:effectLst>
              </a:rPr>
              <a:t> </a:t>
            </a:r>
            <a:r>
              <a:rPr lang="tr-TR" err="1">
                <a:solidFill>
                  <a:schemeClr val="tx2"/>
                </a:solidFill>
                <a:effectLst>
                  <a:outerShdw blurRad="38100" dist="38100" dir="2700000" algn="tl">
                    <a:srgbClr val="000000">
                      <a:alpha val="43137"/>
                    </a:srgbClr>
                  </a:outerShdw>
                </a:effectLst>
              </a:rPr>
              <a:t>Uterus</a:t>
            </a:r>
            <a:r>
              <a:rPr lang="tr-TR">
                <a:solidFill>
                  <a:schemeClr val="tx2"/>
                </a:solidFill>
                <a:effectLst>
                  <a:outerShdw blurRad="38100" dist="38100" dir="2700000" algn="tl">
                    <a:srgbClr val="000000">
                      <a:alpha val="43137"/>
                    </a:srgbClr>
                  </a:outerShdw>
                </a:effectLst>
              </a:rPr>
              <a:t> </a:t>
            </a:r>
            <a:r>
              <a:rPr lang="tr-TR">
                <a:solidFill>
                  <a:srgbClr val="00FF00"/>
                </a:solidFill>
                <a:effectLst>
                  <a:outerShdw blurRad="38100" dist="38100" dir="2700000" algn="tl">
                    <a:srgbClr val="000000">
                      <a:alpha val="43137"/>
                    </a:srgbClr>
                  </a:outerShdw>
                </a:effectLst>
              </a:rPr>
              <a:t>(</a:t>
            </a:r>
            <a:r>
              <a:rPr lang="tr-TR" err="1">
                <a:solidFill>
                  <a:srgbClr val="00FF00"/>
                </a:solidFill>
                <a:effectLst>
                  <a:outerShdw blurRad="38100" dist="38100" dir="2700000" algn="tl">
                    <a:srgbClr val="000000">
                      <a:alpha val="43137"/>
                    </a:srgbClr>
                  </a:outerShdw>
                </a:effectLst>
              </a:rPr>
              <a:t>Sherman</a:t>
            </a:r>
            <a:r>
              <a:rPr lang="tr-TR">
                <a:solidFill>
                  <a:srgbClr val="00FF00"/>
                </a:solidFill>
                <a:effectLst>
                  <a:outerShdw blurRad="38100" dist="38100" dir="2700000" algn="tl">
                    <a:srgbClr val="000000">
                      <a:alpha val="43137"/>
                    </a:srgbClr>
                  </a:outerShdw>
                </a:effectLst>
              </a:rPr>
              <a:t> </a:t>
            </a:r>
            <a:r>
              <a:rPr lang="tr-TR" err="1">
                <a:solidFill>
                  <a:srgbClr val="00FF00"/>
                </a:solidFill>
                <a:effectLst>
                  <a:outerShdw blurRad="38100" dist="38100" dir="2700000" algn="tl">
                    <a:srgbClr val="000000">
                      <a:alpha val="43137"/>
                    </a:srgbClr>
                  </a:outerShdw>
                </a:effectLst>
              </a:rPr>
              <a:t>Silber</a:t>
            </a:r>
            <a:r>
              <a:rPr lang="tr-TR">
                <a:solidFill>
                  <a:srgbClr val="00FF00"/>
                </a:solidFill>
                <a:effectLst>
                  <a:outerShdw blurRad="38100" dist="38100" dir="2700000" algn="tl">
                    <a:srgbClr val="000000">
                      <a:alpha val="43137"/>
                    </a:srgbClr>
                  </a:outerShdw>
                </a:effectLst>
              </a:rPr>
              <a:t>, </a:t>
            </a:r>
            <a:r>
              <a:rPr lang="tr-TR" err="1">
                <a:solidFill>
                  <a:srgbClr val="00FF00"/>
                </a:solidFill>
                <a:effectLst>
                  <a:outerShdw blurRad="38100" dist="38100" dir="2700000" algn="tl">
                    <a:srgbClr val="000000">
                      <a:alpha val="43137"/>
                    </a:srgbClr>
                  </a:outerShdw>
                </a:effectLst>
              </a:rPr>
              <a:t>Hisao</a:t>
            </a:r>
            <a:r>
              <a:rPr lang="tr-TR">
                <a:solidFill>
                  <a:srgbClr val="00FF00"/>
                </a:solidFill>
                <a:effectLst>
                  <a:outerShdw blurRad="38100" dist="38100" dir="2700000" algn="tl">
                    <a:srgbClr val="000000">
                      <a:alpha val="43137"/>
                    </a:srgbClr>
                  </a:outerShdw>
                </a:effectLst>
              </a:rPr>
              <a:t> </a:t>
            </a:r>
            <a:r>
              <a:rPr lang="tr-TR" err="1">
                <a:solidFill>
                  <a:srgbClr val="00FF00"/>
                </a:solidFill>
                <a:effectLst>
                  <a:outerShdw blurRad="38100" dist="38100" dir="2700000" algn="tl">
                    <a:srgbClr val="000000">
                      <a:alpha val="43137"/>
                    </a:srgbClr>
                  </a:outerShdw>
                </a:effectLst>
              </a:rPr>
              <a:t>Osada</a:t>
            </a:r>
            <a:r>
              <a:rPr lang="tr-TR">
                <a:solidFill>
                  <a:srgbClr val="00FF00"/>
                </a:solidFill>
                <a:effectLst>
                  <a:outerShdw blurRad="38100" dist="38100" dir="2700000" algn="tl">
                    <a:srgbClr val="000000">
                      <a:alpha val="43137"/>
                    </a:srgbClr>
                  </a:outerShdw>
                </a:effectLst>
              </a:rPr>
              <a:t>…)</a:t>
            </a:r>
            <a:endParaRPr lang="en-US">
              <a:solidFill>
                <a:schemeClr val="tx2"/>
              </a:solidFill>
              <a:effectLst>
                <a:outerShdw blurRad="38100" dist="38100" dir="2700000" algn="tl">
                  <a:srgbClr val="000000">
                    <a:alpha val="43137"/>
                  </a:srgbClr>
                </a:outerShdw>
              </a:effectLst>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214313" y="3529013"/>
            <a:ext cx="8929687" cy="3257550"/>
          </a:xfrm>
        </p:spPr>
        <p:txBody>
          <a:bodyPr/>
          <a:lstStyle/>
          <a:p>
            <a:pPr>
              <a:defRPr/>
            </a:pPr>
            <a:r>
              <a:rPr lang="en-US" sz="2400" kern="1200"/>
              <a:t>1998</a:t>
            </a:r>
            <a:r>
              <a:rPr lang="tr-TR" sz="2400" kern="1200"/>
              <a:t>-</a:t>
            </a:r>
            <a:r>
              <a:rPr lang="en-US" sz="2400" kern="1200"/>
              <a:t>2008</a:t>
            </a:r>
            <a:r>
              <a:rPr lang="tr-TR" sz="2400" kern="1200"/>
              <a:t>; </a:t>
            </a:r>
            <a:r>
              <a:rPr lang="en-US" sz="2400" kern="1200"/>
              <a:t>104 women with severe </a:t>
            </a:r>
            <a:r>
              <a:rPr lang="en-US" sz="2400" kern="1200" err="1"/>
              <a:t>adenomyosis</a:t>
            </a:r>
            <a:r>
              <a:rPr lang="tr-TR" sz="2400" kern="1200"/>
              <a:t> (MRI)</a:t>
            </a:r>
          </a:p>
          <a:p>
            <a:pPr>
              <a:defRPr/>
            </a:pPr>
            <a:r>
              <a:rPr lang="en-US" sz="2400" kern="1200" err="1">
                <a:latin typeface="+mj-lt"/>
              </a:rPr>
              <a:t>Adenomyomectomy</a:t>
            </a:r>
            <a:r>
              <a:rPr lang="tr-TR" sz="2400" kern="1200">
                <a:latin typeface="+mj-lt"/>
              </a:rPr>
              <a:t> + </a:t>
            </a:r>
            <a:r>
              <a:rPr lang="en-US" sz="2400" kern="1200">
                <a:latin typeface="+mj-lt"/>
              </a:rPr>
              <a:t>the uterine wall is</a:t>
            </a:r>
            <a:r>
              <a:rPr lang="tr-TR" sz="2400" kern="1200">
                <a:latin typeface="+mj-lt"/>
              </a:rPr>
              <a:t> </a:t>
            </a:r>
            <a:r>
              <a:rPr lang="en-US" sz="2400" kern="1200">
                <a:latin typeface="+mj-lt"/>
              </a:rPr>
              <a:t>reconstructed by </a:t>
            </a:r>
            <a:r>
              <a:rPr lang="en-US" sz="2400" kern="1200">
                <a:solidFill>
                  <a:srgbClr val="00FFFF"/>
                </a:solidFill>
                <a:latin typeface="+mj-lt"/>
              </a:rPr>
              <a:t>a triple-flap method</a:t>
            </a:r>
            <a:r>
              <a:rPr lang="en-US" sz="2400" kern="1200">
                <a:latin typeface="+mj-lt"/>
              </a:rPr>
              <a:t>, without overlapping suture lines, to prevent uterine rupture in subsequent </a:t>
            </a:r>
            <a:r>
              <a:rPr lang="tr-TR" sz="2400" kern="1200">
                <a:latin typeface="+mj-lt"/>
              </a:rPr>
              <a:t> </a:t>
            </a:r>
            <a:r>
              <a:rPr lang="en-US" sz="2400" kern="1200">
                <a:latin typeface="+mj-lt"/>
              </a:rPr>
              <a:t>pregnancies</a:t>
            </a:r>
            <a:r>
              <a:rPr lang="tr-TR" sz="2400" kern="1200">
                <a:latin typeface="+mj-lt"/>
              </a:rPr>
              <a:t>.</a:t>
            </a:r>
          </a:p>
          <a:p>
            <a:pPr>
              <a:defRPr/>
            </a:pPr>
            <a:r>
              <a:rPr lang="tr-TR" sz="2400" kern="1200" err="1">
                <a:latin typeface="+mj-lt"/>
              </a:rPr>
              <a:t>D</a:t>
            </a:r>
            <a:r>
              <a:rPr lang="en-US" sz="2400" kern="1200" err="1">
                <a:latin typeface="+mj-lt"/>
              </a:rPr>
              <a:t>ysmenorrhoea</a:t>
            </a:r>
            <a:r>
              <a:rPr lang="en-US" sz="2400" kern="1200">
                <a:latin typeface="+mj-lt"/>
              </a:rPr>
              <a:t> and </a:t>
            </a:r>
            <a:r>
              <a:rPr lang="en-US" sz="2400" kern="1200" err="1">
                <a:latin typeface="+mj-lt"/>
              </a:rPr>
              <a:t>hypermenorrhoea</a:t>
            </a:r>
            <a:r>
              <a:rPr lang="tr-TR" sz="2400" kern="1200">
                <a:latin typeface="+mj-lt"/>
              </a:rPr>
              <a:t>  </a:t>
            </a:r>
            <a:r>
              <a:rPr lang="tr-TR" sz="2400" kern="1200">
                <a:latin typeface="+mj-lt"/>
                <a:sym typeface="Symbol"/>
              </a:rPr>
              <a:t></a:t>
            </a:r>
            <a:r>
              <a:rPr lang="tr-TR" sz="2400" kern="1200">
                <a:sym typeface="Symbol"/>
              </a:rPr>
              <a:t>.  </a:t>
            </a:r>
            <a:r>
              <a:rPr lang="tr-TR" sz="2400" kern="1200" err="1">
                <a:sym typeface="Symbol"/>
              </a:rPr>
              <a:t>Recurr</a:t>
            </a:r>
            <a:r>
              <a:rPr lang="tr-TR" sz="2400" kern="1200">
                <a:sym typeface="Symbol"/>
              </a:rPr>
              <a:t>: 4/104</a:t>
            </a:r>
            <a:endParaRPr lang="tr-TR" sz="2400" kern="1200">
              <a:latin typeface="+mj-lt"/>
            </a:endParaRPr>
          </a:p>
          <a:p>
            <a:pPr>
              <a:defRPr/>
            </a:pPr>
            <a:r>
              <a:rPr lang="en-US" sz="2400" kern="1200">
                <a:solidFill>
                  <a:schemeClr val="tx2"/>
                </a:solidFill>
                <a:latin typeface="+mj-lt"/>
              </a:rPr>
              <a:t>26 women</a:t>
            </a:r>
            <a:r>
              <a:rPr lang="en-US" sz="2400" kern="1200">
                <a:solidFill>
                  <a:srgbClr val="66FF33"/>
                </a:solidFill>
                <a:latin typeface="+mj-lt"/>
              </a:rPr>
              <a:t> wished to conceive, 16 </a:t>
            </a:r>
            <a:r>
              <a:rPr lang="tr-TR" sz="2400" kern="1200">
                <a:solidFill>
                  <a:srgbClr val="66FF33"/>
                </a:solidFill>
                <a:latin typeface="+mj-lt"/>
              </a:rPr>
              <a:t>(</a:t>
            </a:r>
            <a:r>
              <a:rPr lang="tr-TR" sz="2400" kern="1200">
                <a:solidFill>
                  <a:schemeClr val="tx2"/>
                </a:solidFill>
                <a:latin typeface="+mj-lt"/>
              </a:rPr>
              <a:t>62%) </a:t>
            </a:r>
            <a:r>
              <a:rPr lang="en-US" sz="2400" kern="1200">
                <a:solidFill>
                  <a:srgbClr val="66FF33"/>
                </a:solidFill>
                <a:latin typeface="+mj-lt"/>
              </a:rPr>
              <a:t>became </a:t>
            </a:r>
            <a:r>
              <a:rPr lang="en-US" sz="2400" kern="1200">
                <a:solidFill>
                  <a:schemeClr val="tx2"/>
                </a:solidFill>
                <a:latin typeface="+mj-lt"/>
              </a:rPr>
              <a:t>pregnant</a:t>
            </a:r>
            <a:r>
              <a:rPr lang="en-US" sz="2400" kern="1200">
                <a:solidFill>
                  <a:srgbClr val="66FF33"/>
                </a:solidFill>
                <a:latin typeface="+mj-lt"/>
              </a:rPr>
              <a:t>, 14 (</a:t>
            </a:r>
            <a:r>
              <a:rPr lang="en-US" sz="2400" kern="1200">
                <a:solidFill>
                  <a:srgbClr val="FF6600"/>
                </a:solidFill>
                <a:latin typeface="+mj-lt"/>
              </a:rPr>
              <a:t>53.8%</a:t>
            </a:r>
            <a:r>
              <a:rPr lang="en-US" sz="2400" kern="1200">
                <a:solidFill>
                  <a:srgbClr val="66FF33"/>
                </a:solidFill>
                <a:latin typeface="+mj-lt"/>
              </a:rPr>
              <a:t>)</a:t>
            </a:r>
            <a:r>
              <a:rPr lang="tr-TR" sz="2400" kern="1200">
                <a:solidFill>
                  <a:srgbClr val="66FF33"/>
                </a:solidFill>
                <a:latin typeface="+mj-lt"/>
              </a:rPr>
              <a:t> </a:t>
            </a:r>
            <a:r>
              <a:rPr lang="en-US" sz="2400" kern="1200">
                <a:solidFill>
                  <a:srgbClr val="FF6600"/>
                </a:solidFill>
                <a:latin typeface="+mj-lt"/>
              </a:rPr>
              <a:t>delivered </a:t>
            </a:r>
            <a:r>
              <a:rPr lang="en-US" sz="2400" kern="1200">
                <a:solidFill>
                  <a:srgbClr val="66FF33"/>
                </a:solidFill>
                <a:latin typeface="+mj-lt"/>
              </a:rPr>
              <a:t>a healthy baby</a:t>
            </a:r>
            <a:r>
              <a:rPr lang="tr-TR" sz="2400" kern="1200">
                <a:solidFill>
                  <a:srgbClr val="66FF33"/>
                </a:solidFill>
                <a:latin typeface="+mj-lt"/>
              </a:rPr>
              <a:t>, </a:t>
            </a:r>
            <a:r>
              <a:rPr lang="en-US" sz="2400" kern="1200">
                <a:solidFill>
                  <a:srgbClr val="66FF33"/>
                </a:solidFill>
                <a:latin typeface="+mj-lt"/>
              </a:rPr>
              <a:t>no cases of uterine rupture</a:t>
            </a:r>
            <a:r>
              <a:rPr lang="tr-TR" sz="2400" kern="1200">
                <a:solidFill>
                  <a:srgbClr val="66FF33"/>
                </a:solidFill>
                <a:latin typeface="+mj-lt"/>
              </a:rPr>
              <a:t>…</a:t>
            </a:r>
          </a:p>
          <a:p>
            <a:pPr>
              <a:defRPr/>
            </a:pPr>
            <a:endParaRPr lang="en-US" sz="2400">
              <a:latin typeface="+mj-lt"/>
            </a:endParaRPr>
          </a:p>
        </p:txBody>
      </p:sp>
      <p:pic>
        <p:nvPicPr>
          <p:cNvPr id="62468" name="Picture 2"/>
          <p:cNvPicPr>
            <a:picLocks noChangeAspect="1" noChangeArrowheads="1"/>
          </p:cNvPicPr>
          <p:nvPr/>
        </p:nvPicPr>
        <p:blipFill>
          <a:blip r:embed="rId3" cstate="print"/>
          <a:srcRect/>
          <a:stretch>
            <a:fillRect/>
          </a:stretch>
        </p:blipFill>
        <p:spPr bwMode="auto">
          <a:xfrm>
            <a:off x="714375" y="0"/>
            <a:ext cx="7715250" cy="3429000"/>
          </a:xfrm>
          <a:prstGeom prst="rect">
            <a:avLst/>
          </a:prstGeom>
          <a:noFill/>
          <a:ln w="9525">
            <a:noFill/>
            <a:miter lim="800000"/>
            <a:headEnd/>
            <a:tailEnd/>
          </a:ln>
        </p:spPr>
      </p:pic>
      <p:sp>
        <p:nvSpPr>
          <p:cNvPr id="5" name="TextBox 4"/>
          <p:cNvSpPr txBox="1"/>
          <p:nvPr/>
        </p:nvSpPr>
        <p:spPr>
          <a:xfrm>
            <a:off x="2571750" y="1395413"/>
            <a:ext cx="3857625" cy="461962"/>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071538" y="3215676"/>
            <a:ext cx="7072362" cy="3642348"/>
          </a:xfrm>
          <a:prstGeom prst="rect">
            <a:avLst/>
          </a:prstGeom>
          <a:noFill/>
          <a:ln w="9525">
            <a:noFill/>
            <a:miter lim="800000"/>
            <a:headEnd/>
            <a:tailEnd/>
          </a:ln>
          <a:effectLst/>
        </p:spPr>
      </p:pic>
      <p:sp>
        <p:nvSpPr>
          <p:cNvPr id="62466" name="Title 1"/>
          <p:cNvSpPr>
            <a:spLocks noGrp="1"/>
          </p:cNvSpPr>
          <p:nvPr>
            <p:ph type="title"/>
          </p:nvPr>
        </p:nvSpPr>
        <p:spPr/>
        <p:txBody>
          <a:bodyPr/>
          <a:lstStyle/>
          <a:p>
            <a:endParaRPr lang="tr-TR"/>
          </a:p>
        </p:txBody>
      </p:sp>
      <p:pic>
        <p:nvPicPr>
          <p:cNvPr id="62468" name="Picture 2"/>
          <p:cNvPicPr>
            <a:picLocks noChangeAspect="1" noChangeArrowheads="1"/>
          </p:cNvPicPr>
          <p:nvPr/>
        </p:nvPicPr>
        <p:blipFill>
          <a:blip r:embed="rId4" cstate="print"/>
          <a:srcRect/>
          <a:stretch>
            <a:fillRect/>
          </a:stretch>
        </p:blipFill>
        <p:spPr bwMode="auto">
          <a:xfrm>
            <a:off x="714375" y="-142876"/>
            <a:ext cx="7715250" cy="3429000"/>
          </a:xfrm>
          <a:prstGeom prst="rect">
            <a:avLst/>
          </a:prstGeom>
          <a:noFill/>
          <a:ln w="9525">
            <a:noFill/>
            <a:miter lim="800000"/>
            <a:headEnd/>
            <a:tailEnd/>
          </a:ln>
        </p:spPr>
      </p:pic>
      <p:sp>
        <p:nvSpPr>
          <p:cNvPr id="5" name="TextBox 4"/>
          <p:cNvSpPr txBox="1"/>
          <p:nvPr/>
        </p:nvSpPr>
        <p:spPr>
          <a:xfrm>
            <a:off x="2571736" y="1252526"/>
            <a:ext cx="3857625" cy="461962"/>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7" name="Content Placeholder 6" descr="A screenshot of a cell phone&#13;&#10;&#13;&#10;Description automatically generated">
            <a:extLst>
              <a:ext uri="{FF2B5EF4-FFF2-40B4-BE49-F238E27FC236}">
                <a16:creationId xmlns:a16="http://schemas.microsoft.com/office/drawing/2014/main" id="{160E2914-EEEA-4446-BACA-5CB5D56176C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3528" y="1442394"/>
            <a:ext cx="8437130" cy="5442990"/>
          </a:xfrm>
        </p:spPr>
      </p:pic>
    </p:spTree>
    <p:extLst>
      <p:ext uri="{BB962C8B-B14F-4D97-AF65-F5344CB8AC3E}">
        <p14:creationId xmlns:p14="http://schemas.microsoft.com/office/powerpoint/2010/main" val="3620032966"/>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a:p>
        </p:txBody>
      </p:sp>
      <p:pic>
        <p:nvPicPr>
          <p:cNvPr id="62468" name="Picture 2"/>
          <p:cNvPicPr>
            <a:picLocks noChangeAspect="1" noChangeArrowheads="1"/>
          </p:cNvPicPr>
          <p:nvPr/>
        </p:nvPicPr>
        <p:blipFill>
          <a:blip r:embed="rId3" cstate="print"/>
          <a:srcRect/>
          <a:stretch>
            <a:fillRect/>
          </a:stretch>
        </p:blipFill>
        <p:spPr bwMode="auto">
          <a:xfrm>
            <a:off x="3446851" y="-24"/>
            <a:ext cx="5625743" cy="2500330"/>
          </a:xfrm>
          <a:prstGeom prst="rect">
            <a:avLst/>
          </a:prstGeom>
          <a:noFill/>
          <a:ln w="9525">
            <a:noFill/>
            <a:miter lim="800000"/>
            <a:headEnd/>
            <a:tailEnd/>
          </a:ln>
        </p:spPr>
      </p:pic>
      <p:sp>
        <p:nvSpPr>
          <p:cNvPr id="5" name="TextBox 4"/>
          <p:cNvSpPr txBox="1"/>
          <p:nvPr/>
        </p:nvSpPr>
        <p:spPr>
          <a:xfrm>
            <a:off x="357158" y="571480"/>
            <a:ext cx="3071834" cy="830997"/>
          </a:xfrm>
          <a:prstGeom prst="rect">
            <a:avLst/>
          </a:prstGeom>
          <a:solidFill>
            <a:srgbClr val="FF0000"/>
          </a:solidFill>
        </p:spPr>
        <p:txBody>
          <a:bodyPr wrap="square">
            <a:spAutoFit/>
          </a:bodyPr>
          <a:lstStyle/>
          <a:p>
            <a:pPr algn="ctr">
              <a:defRPr/>
            </a:pPr>
            <a:r>
              <a:rPr lang="en-US">
                <a:effectLst>
                  <a:outerShdw blurRad="38100" dist="38100" dir="2700000" algn="tl">
                    <a:srgbClr val="000000">
                      <a:alpha val="43137"/>
                    </a:srgbClr>
                  </a:outerShdw>
                </a:effectLst>
              </a:rPr>
              <a:t>the triple-flap method</a:t>
            </a:r>
          </a:p>
        </p:txBody>
      </p:sp>
      <p:pic>
        <p:nvPicPr>
          <p:cNvPr id="56322" name="Picture 2"/>
          <p:cNvPicPr>
            <a:picLocks noChangeAspect="1" noChangeArrowheads="1"/>
          </p:cNvPicPr>
          <p:nvPr/>
        </p:nvPicPr>
        <p:blipFill>
          <a:blip r:embed="rId4" cstate="print"/>
          <a:srcRect/>
          <a:stretch>
            <a:fillRect/>
          </a:stretch>
        </p:blipFill>
        <p:spPr bwMode="auto">
          <a:xfrm>
            <a:off x="0" y="2494212"/>
            <a:ext cx="5072066" cy="4363787"/>
          </a:xfrm>
          <a:prstGeom prst="rect">
            <a:avLst/>
          </a:prstGeom>
          <a:noFill/>
          <a:ln w="9525">
            <a:noFill/>
            <a:miter lim="800000"/>
            <a:headEnd/>
            <a:tailEnd/>
          </a:ln>
          <a:effectLst/>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endParaRPr lang="tr-TR"/>
          </a:p>
        </p:txBody>
      </p:sp>
      <p:sp>
        <p:nvSpPr>
          <p:cNvPr id="61443" name="Content Placeholder 2"/>
          <p:cNvSpPr>
            <a:spLocks noGrp="1"/>
          </p:cNvSpPr>
          <p:nvPr>
            <p:ph idx="1"/>
          </p:nvPr>
        </p:nvSpPr>
        <p:spPr/>
        <p:txBody>
          <a:bodyPr/>
          <a:lstStyle/>
          <a:p>
            <a:endParaRPr lang="tr-TR"/>
          </a:p>
        </p:txBody>
      </p:sp>
      <p:pic>
        <p:nvPicPr>
          <p:cNvPr id="61444"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err="1">
                <a:solidFill>
                  <a:srgbClr val="FF0000"/>
                </a:solidFill>
                <a:effectLst>
                  <a:outerShdw blurRad="38100" dist="38100" dir="2700000" algn="tl">
                    <a:srgbClr val="000000">
                      <a:alpha val="43137"/>
                    </a:srgbClr>
                  </a:outerShdw>
                </a:effectLst>
              </a:rPr>
              <a:t>Fertil</a:t>
            </a:r>
            <a:r>
              <a:rPr lang="en-US">
                <a:solidFill>
                  <a:srgbClr val="FF0000"/>
                </a:solidFill>
                <a:effectLst>
                  <a:outerShdw blurRad="38100" dist="38100" dir="2700000" algn="tl">
                    <a:srgbClr val="000000">
                      <a:alpha val="43137"/>
                    </a:srgbClr>
                  </a:outerShdw>
                </a:effectLst>
              </a:rPr>
              <a:t> </a:t>
            </a:r>
            <a:r>
              <a:rPr lang="en-US" err="1">
                <a:solidFill>
                  <a:srgbClr val="FF0000"/>
                </a:solidFill>
                <a:effectLst>
                  <a:outerShdw blurRad="38100" dist="38100" dir="2700000" algn="tl">
                    <a:srgbClr val="000000">
                      <a:alpha val="43137"/>
                    </a:srgbClr>
                  </a:outerShdw>
                </a:effectLst>
              </a:rPr>
              <a:t>Steril</a:t>
            </a:r>
            <a:r>
              <a:rPr lang="en-US">
                <a:solidFill>
                  <a:srgbClr val="FF0000"/>
                </a:solidFill>
                <a:effectLst>
                  <a:outerShdw blurRad="38100" dist="38100" dir="2700000" algn="tl">
                    <a:srgbClr val="000000">
                      <a:alpha val="43137"/>
                    </a:srgbClr>
                  </a:outerShdw>
                </a:effectLst>
              </a:rPr>
              <a:t> 2010;94:715–9</a:t>
            </a:r>
          </a:p>
        </p:txBody>
      </p:sp>
      <p:pic>
        <p:nvPicPr>
          <p:cNvPr id="61446" name="Picture 3"/>
          <p:cNvPicPr>
            <a:picLocks noChangeAspect="1" noChangeArrowheads="1"/>
          </p:cNvPicPr>
          <p:nvPr/>
        </p:nvPicPr>
        <p:blipFill>
          <a:blip r:embed="rId4" cstate="print"/>
          <a:srcRect/>
          <a:stretch>
            <a:fillRect/>
          </a:stretch>
        </p:blipFill>
        <p:spPr bwMode="auto">
          <a:xfrm>
            <a:off x="1000125" y="2643188"/>
            <a:ext cx="7200900" cy="4143375"/>
          </a:xfrm>
          <a:prstGeom prst="rect">
            <a:avLst/>
          </a:prstGeom>
          <a:noFill/>
          <a:ln w="9525">
            <a:noFill/>
            <a:miter lim="800000"/>
            <a:headEnd/>
            <a:tailEnd/>
          </a:ln>
        </p:spPr>
      </p:pic>
    </p:spTree>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a:p>
        </p:txBody>
      </p:sp>
      <p:sp>
        <p:nvSpPr>
          <p:cNvPr id="62467" name="Content Placeholder 2"/>
          <p:cNvSpPr>
            <a:spLocks noGrp="1"/>
          </p:cNvSpPr>
          <p:nvPr>
            <p:ph idx="1"/>
          </p:nvPr>
        </p:nvSpPr>
        <p:spPr/>
        <p:txBody>
          <a:bodyPr/>
          <a:lstStyle/>
          <a:p>
            <a:endParaRPr lang="tr-TR"/>
          </a:p>
        </p:txBody>
      </p:sp>
      <p:pic>
        <p:nvPicPr>
          <p:cNvPr id="62468"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err="1">
                <a:solidFill>
                  <a:srgbClr val="FF0000"/>
                </a:solidFill>
                <a:effectLst>
                  <a:outerShdw blurRad="38100" dist="38100" dir="2700000" algn="tl">
                    <a:srgbClr val="000000">
                      <a:alpha val="43137"/>
                    </a:srgbClr>
                  </a:outerShdw>
                </a:effectLst>
              </a:rPr>
              <a:t>Fertil</a:t>
            </a:r>
            <a:r>
              <a:rPr lang="en-US">
                <a:solidFill>
                  <a:srgbClr val="FF0000"/>
                </a:solidFill>
                <a:effectLst>
                  <a:outerShdw blurRad="38100" dist="38100" dir="2700000" algn="tl">
                    <a:srgbClr val="000000">
                      <a:alpha val="43137"/>
                    </a:srgbClr>
                  </a:outerShdw>
                </a:effectLst>
              </a:rPr>
              <a:t> </a:t>
            </a:r>
            <a:r>
              <a:rPr lang="en-US" err="1">
                <a:solidFill>
                  <a:srgbClr val="FF0000"/>
                </a:solidFill>
                <a:effectLst>
                  <a:outerShdw blurRad="38100" dist="38100" dir="2700000" algn="tl">
                    <a:srgbClr val="000000">
                      <a:alpha val="43137"/>
                    </a:srgbClr>
                  </a:outerShdw>
                </a:effectLst>
              </a:rPr>
              <a:t>Steril</a:t>
            </a:r>
            <a:r>
              <a:rPr lang="en-US">
                <a:solidFill>
                  <a:srgbClr val="FF0000"/>
                </a:solidFill>
                <a:effectLst>
                  <a:outerShdw blurRad="38100" dist="38100" dir="2700000" algn="tl">
                    <a:srgbClr val="000000">
                      <a:alpha val="43137"/>
                    </a:srgbClr>
                  </a:outerShdw>
                </a:effectLst>
              </a:rPr>
              <a:t> 2010;94:715–9</a:t>
            </a:r>
          </a:p>
        </p:txBody>
      </p:sp>
      <p:pic>
        <p:nvPicPr>
          <p:cNvPr id="62470" name="Picture 2"/>
          <p:cNvPicPr>
            <a:picLocks noChangeAspect="1" noChangeArrowheads="1"/>
          </p:cNvPicPr>
          <p:nvPr/>
        </p:nvPicPr>
        <p:blipFill>
          <a:blip r:embed="rId4" cstate="print"/>
          <a:srcRect/>
          <a:stretch>
            <a:fillRect/>
          </a:stretch>
        </p:blipFill>
        <p:spPr bwMode="auto">
          <a:xfrm>
            <a:off x="1071563" y="2443163"/>
            <a:ext cx="6991350" cy="4343400"/>
          </a:xfrm>
          <a:prstGeom prst="rect">
            <a:avLst/>
          </a:prstGeom>
          <a:noFill/>
          <a:ln w="9525">
            <a:noFill/>
            <a:miter lim="800000"/>
            <a:headEnd/>
            <a:tailEnd/>
          </a:ln>
        </p:spPr>
      </p:pic>
    </p:spTree>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tr-TR"/>
          </a:p>
        </p:txBody>
      </p:sp>
      <p:sp>
        <p:nvSpPr>
          <p:cNvPr id="63491" name="Content Placeholder 2"/>
          <p:cNvSpPr>
            <a:spLocks noGrp="1"/>
          </p:cNvSpPr>
          <p:nvPr>
            <p:ph idx="1"/>
          </p:nvPr>
        </p:nvSpPr>
        <p:spPr/>
        <p:txBody>
          <a:bodyPr/>
          <a:lstStyle/>
          <a:p>
            <a:endParaRPr lang="tr-TR"/>
          </a:p>
        </p:txBody>
      </p:sp>
      <p:pic>
        <p:nvPicPr>
          <p:cNvPr id="63492"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err="1">
                <a:solidFill>
                  <a:srgbClr val="FF0000"/>
                </a:solidFill>
                <a:effectLst>
                  <a:outerShdw blurRad="38100" dist="38100" dir="2700000" algn="tl">
                    <a:srgbClr val="000000">
                      <a:alpha val="43137"/>
                    </a:srgbClr>
                  </a:outerShdw>
                </a:effectLst>
              </a:rPr>
              <a:t>Fertil</a:t>
            </a:r>
            <a:r>
              <a:rPr lang="en-US">
                <a:solidFill>
                  <a:srgbClr val="FF0000"/>
                </a:solidFill>
                <a:effectLst>
                  <a:outerShdw blurRad="38100" dist="38100" dir="2700000" algn="tl">
                    <a:srgbClr val="000000">
                      <a:alpha val="43137"/>
                    </a:srgbClr>
                  </a:outerShdw>
                </a:effectLst>
              </a:rPr>
              <a:t> </a:t>
            </a:r>
            <a:r>
              <a:rPr lang="en-US" err="1">
                <a:solidFill>
                  <a:srgbClr val="FF0000"/>
                </a:solidFill>
                <a:effectLst>
                  <a:outerShdw blurRad="38100" dist="38100" dir="2700000" algn="tl">
                    <a:srgbClr val="000000">
                      <a:alpha val="43137"/>
                    </a:srgbClr>
                  </a:outerShdw>
                </a:effectLst>
              </a:rPr>
              <a:t>Steril</a:t>
            </a:r>
            <a:r>
              <a:rPr lang="en-US">
                <a:solidFill>
                  <a:srgbClr val="FF0000"/>
                </a:solidFill>
                <a:effectLst>
                  <a:outerShdw blurRad="38100" dist="38100" dir="2700000" algn="tl">
                    <a:srgbClr val="000000">
                      <a:alpha val="43137"/>
                    </a:srgbClr>
                  </a:outerShdw>
                </a:effectLst>
              </a:rPr>
              <a:t> 2010;94:715–9</a:t>
            </a:r>
          </a:p>
        </p:txBody>
      </p:sp>
      <p:pic>
        <p:nvPicPr>
          <p:cNvPr id="63494" name="Picture 2"/>
          <p:cNvPicPr>
            <a:picLocks noChangeAspect="1" noChangeArrowheads="1"/>
          </p:cNvPicPr>
          <p:nvPr/>
        </p:nvPicPr>
        <p:blipFill>
          <a:blip r:embed="rId4" cstate="print"/>
          <a:srcRect/>
          <a:stretch>
            <a:fillRect/>
          </a:stretch>
        </p:blipFill>
        <p:spPr bwMode="auto">
          <a:xfrm>
            <a:off x="857250" y="2571750"/>
            <a:ext cx="7526338" cy="4214813"/>
          </a:xfrm>
          <a:prstGeom prst="rect">
            <a:avLst/>
          </a:prstGeom>
          <a:noFill/>
          <a:ln w="9525">
            <a:noFill/>
            <a:miter lim="800000"/>
            <a:headEnd/>
            <a:tailEnd/>
          </a:ln>
        </p:spPr>
      </p:pic>
    </p:spTree>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cstate="print"/>
          <a:srcRect/>
          <a:stretch>
            <a:fillRect/>
          </a:stretch>
        </p:blipFill>
        <p:spPr bwMode="auto">
          <a:xfrm>
            <a:off x="206375" y="188913"/>
            <a:ext cx="8707438" cy="6480175"/>
          </a:xfrm>
          <a:prstGeom prst="rect">
            <a:avLst/>
          </a:prstGeom>
          <a:noFill/>
          <a:ln w="9525">
            <a:noFill/>
            <a:miter lim="800000"/>
            <a:headEnd/>
            <a:tailEnd/>
          </a:ln>
        </p:spPr>
      </p:pic>
      <p:cxnSp>
        <p:nvCxnSpPr>
          <p:cNvPr id="4" name="Düz Bağlayıcı 3"/>
          <p:cNvCxnSpPr/>
          <p:nvPr/>
        </p:nvCxnSpPr>
        <p:spPr>
          <a:xfrm>
            <a:off x="323850" y="2205038"/>
            <a:ext cx="410368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5580063" y="5013325"/>
            <a:ext cx="302418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24"/>
            <a:ext cx="9144000" cy="6745921"/>
          </a:xfrm>
          <a:prstGeom prst="rect">
            <a:avLst/>
          </a:prstGeom>
          <a:noFill/>
          <a:ln w="9525">
            <a:noFill/>
            <a:miter lim="800000"/>
            <a:headEnd/>
            <a:tailEnd/>
          </a:ln>
          <a:effectLst/>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0" y="-24"/>
            <a:ext cx="9143999" cy="6783031"/>
          </a:xfrm>
          <a:prstGeom prst="rect">
            <a:avLst/>
          </a:prstGeom>
          <a:noFill/>
          <a:ln w="9525">
            <a:noFill/>
            <a:miter lim="800000"/>
            <a:headEnd/>
            <a:tailEnd/>
          </a:ln>
          <a:effectLst/>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149670" y="0"/>
            <a:ext cx="9293670" cy="6938928"/>
          </a:xfrm>
          <a:prstGeom prst="rect">
            <a:avLst/>
          </a:prstGeom>
          <a:noFill/>
          <a:ln w="9525">
            <a:noFill/>
            <a:miter lim="800000"/>
            <a:headEnd/>
            <a:tailEnd/>
          </a:ln>
          <a:effectLst/>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0" y="-24"/>
            <a:ext cx="9144000" cy="6775527"/>
          </a:xfrm>
          <a:prstGeom prst="rect">
            <a:avLst/>
          </a:prstGeom>
          <a:noFill/>
          <a:ln w="9525">
            <a:noFill/>
            <a:miter lim="800000"/>
            <a:headEnd/>
            <a:tailEnd/>
          </a:ln>
          <a:effectLst/>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109254" y="-18898"/>
            <a:ext cx="9253254" cy="6876898"/>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7" name="Content Placeholder 6" descr="A screenshot of a cell phone&#13;&#10;&#13;&#10;Description automatically generated">
            <a:extLst>
              <a:ext uri="{FF2B5EF4-FFF2-40B4-BE49-F238E27FC236}">
                <a16:creationId xmlns:a16="http://schemas.microsoft.com/office/drawing/2014/main" id="{CE276545-00D7-F948-9776-EA588C6599A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504" y="1393321"/>
            <a:ext cx="8928992" cy="5420056"/>
          </a:xfrm>
        </p:spPr>
      </p:pic>
    </p:spTree>
    <p:extLst>
      <p:ext uri="{BB962C8B-B14F-4D97-AF65-F5344CB8AC3E}">
        <p14:creationId xmlns:p14="http://schemas.microsoft.com/office/powerpoint/2010/main" val="426647449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2227" name="Picture 3"/>
          <p:cNvPicPr>
            <a:picLocks noChangeAspect="1" noChangeArrowheads="1"/>
          </p:cNvPicPr>
          <p:nvPr/>
        </p:nvPicPr>
        <p:blipFill>
          <a:blip r:embed="rId2" cstate="print"/>
          <a:srcRect/>
          <a:stretch>
            <a:fillRect/>
          </a:stretch>
        </p:blipFill>
        <p:spPr bwMode="auto">
          <a:xfrm>
            <a:off x="1714513" y="2470079"/>
            <a:ext cx="5929321" cy="4387945"/>
          </a:xfrm>
          <a:prstGeom prst="rect">
            <a:avLst/>
          </a:prstGeom>
          <a:noFill/>
          <a:ln w="9525">
            <a:noFill/>
            <a:miter lim="800000"/>
            <a:headEnd/>
            <a:tailEnd/>
          </a:ln>
          <a:effec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err="1">
                <a:effectLst>
                  <a:outerShdw blurRad="38100" dist="38100" dir="2700000" algn="tl">
                    <a:srgbClr val="000000">
                      <a:alpha val="43137"/>
                    </a:srgbClr>
                  </a:outerShdw>
                </a:effectLst>
              </a:rPr>
              <a:t>Fertil</a:t>
            </a:r>
            <a:r>
              <a:rPr lang="tr-TR" sz="2000">
                <a:effectLst>
                  <a:outerShdw blurRad="38100" dist="38100" dir="2700000" algn="tl">
                    <a:srgbClr val="000000">
                      <a:alpha val="43137"/>
                    </a:srgbClr>
                  </a:outerShdw>
                </a:effectLst>
              </a:rPr>
              <a:t> </a:t>
            </a:r>
            <a:r>
              <a:rPr lang="en-US" sz="2000" err="1">
                <a:effectLst>
                  <a:outerShdw blurRad="38100" dist="38100" dir="2700000" algn="tl">
                    <a:srgbClr val="000000">
                      <a:alpha val="43137"/>
                    </a:srgbClr>
                  </a:outerShdw>
                </a:effectLst>
              </a:rPr>
              <a:t>Steri</a:t>
            </a:r>
            <a:r>
              <a:rPr lang="tr-TR" sz="2000">
                <a:effectLst>
                  <a:outerShdw blurRad="38100" dist="38100" dir="2700000" algn="tl">
                    <a:srgbClr val="000000">
                      <a:alpha val="43137"/>
                    </a:srgbClr>
                  </a:outerShdw>
                </a:effectLst>
              </a:rPr>
              <a:t>l 2014</a:t>
            </a:r>
            <a:r>
              <a:rPr lang="en-US" sz="2000">
                <a:effectLst>
                  <a:outerShdw blurRad="38100" dist="38100" dir="2700000" algn="tl">
                    <a:srgbClr val="000000">
                      <a:alpha val="43137"/>
                    </a:srgbClr>
                  </a:outerShdw>
                </a:effectLst>
              </a:rPr>
              <a:t>;102:802–7</a:t>
            </a: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4714876" y="2480875"/>
            <a:ext cx="4429124" cy="4377125"/>
          </a:xfrm>
          <a:prstGeom prst="rect">
            <a:avLst/>
          </a:prstGeom>
          <a:noFill/>
          <a:ln w="9525">
            <a:noFill/>
            <a:miter lim="800000"/>
            <a:headEnd/>
            <a:tailEnd/>
          </a:ln>
          <a:effec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err="1">
                <a:effectLst>
                  <a:outerShdw blurRad="38100" dist="38100" dir="2700000" algn="tl">
                    <a:srgbClr val="000000">
                      <a:alpha val="43137"/>
                    </a:srgbClr>
                  </a:outerShdw>
                </a:effectLst>
              </a:rPr>
              <a:t>Fertil</a:t>
            </a:r>
            <a:r>
              <a:rPr lang="tr-TR" sz="2000">
                <a:effectLst>
                  <a:outerShdw blurRad="38100" dist="38100" dir="2700000" algn="tl">
                    <a:srgbClr val="000000">
                      <a:alpha val="43137"/>
                    </a:srgbClr>
                  </a:outerShdw>
                </a:effectLst>
              </a:rPr>
              <a:t> </a:t>
            </a:r>
            <a:r>
              <a:rPr lang="en-US" sz="2000" err="1">
                <a:effectLst>
                  <a:outerShdw blurRad="38100" dist="38100" dir="2700000" algn="tl">
                    <a:srgbClr val="000000">
                      <a:alpha val="43137"/>
                    </a:srgbClr>
                  </a:outerShdw>
                </a:effectLst>
              </a:rPr>
              <a:t>Steri</a:t>
            </a:r>
            <a:r>
              <a:rPr lang="tr-TR" sz="2000">
                <a:effectLst>
                  <a:outerShdw blurRad="38100" dist="38100" dir="2700000" algn="tl">
                    <a:srgbClr val="000000">
                      <a:alpha val="43137"/>
                    </a:srgbClr>
                  </a:outerShdw>
                </a:effectLst>
              </a:rPr>
              <a:t>l 2014</a:t>
            </a:r>
            <a:r>
              <a:rPr lang="en-US" sz="2000">
                <a:effectLst>
                  <a:outerShdw blurRad="38100" dist="38100" dir="2700000" algn="tl">
                    <a:srgbClr val="000000">
                      <a:alpha val="43137"/>
                    </a:srgbClr>
                  </a:outerShdw>
                </a:effectLst>
              </a:rPr>
              <a:t>;102:802–7</a:t>
            </a:r>
          </a:p>
        </p:txBody>
      </p:sp>
      <p:pic>
        <p:nvPicPr>
          <p:cNvPr id="8" name="Picture 3"/>
          <p:cNvPicPr>
            <a:picLocks noChangeAspect="1" noChangeArrowheads="1"/>
          </p:cNvPicPr>
          <p:nvPr/>
        </p:nvPicPr>
        <p:blipFill>
          <a:blip r:embed="rId4" cstate="print"/>
          <a:srcRect/>
          <a:stretch>
            <a:fillRect/>
          </a:stretch>
        </p:blipFill>
        <p:spPr bwMode="auto">
          <a:xfrm>
            <a:off x="0" y="2928934"/>
            <a:ext cx="4714876" cy="3489205"/>
          </a:xfrm>
          <a:prstGeom prst="rect">
            <a:avLst/>
          </a:prstGeom>
          <a:noFill/>
          <a:ln w="9525">
            <a:noFill/>
            <a:miter lim="800000"/>
            <a:headEnd/>
            <a:tailEnd/>
          </a:ln>
          <a:effectLst/>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err="1">
                <a:effectLst>
                  <a:outerShdw blurRad="38100" dist="38100" dir="2700000" algn="tl">
                    <a:srgbClr val="000000">
                      <a:alpha val="43137"/>
                    </a:srgbClr>
                  </a:outerShdw>
                </a:effectLst>
              </a:rPr>
              <a:t>Fertil</a:t>
            </a:r>
            <a:r>
              <a:rPr lang="tr-TR" sz="2000">
                <a:effectLst>
                  <a:outerShdw blurRad="38100" dist="38100" dir="2700000" algn="tl">
                    <a:srgbClr val="000000">
                      <a:alpha val="43137"/>
                    </a:srgbClr>
                  </a:outerShdw>
                </a:effectLst>
              </a:rPr>
              <a:t> </a:t>
            </a:r>
            <a:r>
              <a:rPr lang="en-US" sz="2000" err="1">
                <a:effectLst>
                  <a:outerShdw blurRad="38100" dist="38100" dir="2700000" algn="tl">
                    <a:srgbClr val="000000">
                      <a:alpha val="43137"/>
                    </a:srgbClr>
                  </a:outerShdw>
                </a:effectLst>
              </a:rPr>
              <a:t>Steri</a:t>
            </a:r>
            <a:r>
              <a:rPr lang="tr-TR" sz="2000">
                <a:effectLst>
                  <a:outerShdw blurRad="38100" dist="38100" dir="2700000" algn="tl">
                    <a:srgbClr val="000000">
                      <a:alpha val="43137"/>
                    </a:srgbClr>
                  </a:outerShdw>
                </a:effectLst>
              </a:rPr>
              <a:t>l 2014</a:t>
            </a:r>
            <a:r>
              <a:rPr lang="en-US" sz="2000">
                <a:effectLst>
                  <a:outerShdw blurRad="38100" dist="38100" dir="2700000" algn="tl">
                    <a:srgbClr val="000000">
                      <a:alpha val="43137"/>
                    </a:srgbClr>
                  </a:outerShdw>
                </a:effectLst>
              </a:rPr>
              <a:t>;102:802–7</a:t>
            </a:r>
          </a:p>
        </p:txBody>
      </p:sp>
      <p:pic>
        <p:nvPicPr>
          <p:cNvPr id="54274" name="Picture 2"/>
          <p:cNvPicPr>
            <a:picLocks noChangeAspect="1" noChangeArrowheads="1"/>
          </p:cNvPicPr>
          <p:nvPr/>
        </p:nvPicPr>
        <p:blipFill>
          <a:blip r:embed="rId4" cstate="print"/>
          <a:srcRect/>
          <a:stretch>
            <a:fillRect/>
          </a:stretch>
        </p:blipFill>
        <p:spPr bwMode="auto">
          <a:xfrm>
            <a:off x="124699" y="2571744"/>
            <a:ext cx="8876457" cy="4286256"/>
          </a:xfrm>
          <a:prstGeom prst="rect">
            <a:avLst/>
          </a:prstGeom>
          <a:noFill/>
          <a:ln w="9525">
            <a:noFill/>
            <a:miter lim="800000"/>
            <a:headEnd/>
            <a:tailEnd/>
          </a:ln>
          <a:effectLst/>
        </p:spPr>
      </p:pic>
      <p:sp>
        <p:nvSpPr>
          <p:cNvPr id="8" name="Rectangle 7"/>
          <p:cNvSpPr/>
          <p:nvPr/>
        </p:nvSpPr>
        <p:spPr bwMode="auto">
          <a:xfrm>
            <a:off x="0" y="4000504"/>
            <a:ext cx="9144000" cy="121444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9" name="TextBox 8"/>
          <p:cNvSpPr txBox="1"/>
          <p:nvPr/>
        </p:nvSpPr>
        <p:spPr>
          <a:xfrm>
            <a:off x="2214546" y="4786322"/>
            <a:ext cx="1214446" cy="430887"/>
          </a:xfrm>
          <a:prstGeom prst="rect">
            <a:avLst/>
          </a:prstGeom>
          <a:solidFill>
            <a:srgbClr val="FF0000"/>
          </a:solidFill>
          <a:ln>
            <a:noFill/>
          </a:ln>
        </p:spPr>
        <p:txBody>
          <a:bodyPr wrap="square" rtlCol="0">
            <a:spAutoFit/>
          </a:bodyPr>
          <a:lstStyle/>
          <a:p>
            <a:r>
              <a:rPr lang="tr-TR" sz="2200">
                <a:effectLst>
                  <a:outerShdw blurRad="38100" dist="38100" dir="2700000" algn="tl">
                    <a:srgbClr val="000000">
                      <a:alpha val="43137"/>
                    </a:srgbClr>
                  </a:outerShdw>
                </a:effectLst>
                <a:sym typeface="Symbol"/>
              </a:rPr>
              <a:t></a:t>
            </a:r>
            <a:r>
              <a:rPr lang="tr-TR" sz="2200">
                <a:effectLst>
                  <a:outerShdw blurRad="38100" dist="38100" dir="2700000" algn="tl">
                    <a:srgbClr val="000000">
                      <a:alpha val="43137"/>
                    </a:srgbClr>
                  </a:outerShdw>
                </a:effectLst>
              </a:rPr>
              <a:t>39 </a:t>
            </a:r>
            <a:r>
              <a:rPr lang="tr-TR" sz="2200" err="1">
                <a:effectLst>
                  <a:outerShdw blurRad="38100" dist="38100" dir="2700000" algn="tl">
                    <a:srgbClr val="000000">
                      <a:alpha val="43137"/>
                    </a:srgbClr>
                  </a:outerShdw>
                </a:effectLst>
              </a:rPr>
              <a:t>yrs</a:t>
            </a:r>
            <a:endParaRPr lang="en-US" sz="2200">
              <a:effectLst>
                <a:outerShdw blurRad="38100" dist="38100" dir="2700000" algn="tl">
                  <a:srgbClr val="000000">
                    <a:alpha val="43137"/>
                  </a:srgbClr>
                </a:outerShdw>
              </a:effectLst>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8"/>
            <a:ext cx="9144000" cy="1143000"/>
          </a:xfrm>
        </p:spPr>
        <p:txBody>
          <a:bodyPr/>
          <a:lstStyle/>
          <a:p>
            <a:r>
              <a:rPr lang="tr-TR" err="1"/>
              <a:t>Surgical</a:t>
            </a:r>
            <a:r>
              <a:rPr lang="tr-TR"/>
              <a:t> </a:t>
            </a:r>
            <a:r>
              <a:rPr lang="tr-TR" err="1"/>
              <a:t>Treatment</a:t>
            </a:r>
            <a:r>
              <a:rPr lang="tr-TR"/>
              <a:t> of </a:t>
            </a:r>
            <a:r>
              <a:rPr lang="tr-TR" err="1"/>
              <a:t>Adenomyosis</a:t>
            </a:r>
            <a:br>
              <a:rPr lang="tr-TR"/>
            </a:br>
            <a:r>
              <a:rPr lang="tr-TR" sz="3600" err="1">
                <a:solidFill>
                  <a:srgbClr val="00FFFF"/>
                </a:solidFill>
              </a:rPr>
              <a:t>Conclusions</a:t>
            </a:r>
            <a:endParaRPr lang="en-US">
              <a:solidFill>
                <a:srgbClr val="00FFFF"/>
              </a:solidFill>
            </a:endParaRPr>
          </a:p>
        </p:txBody>
      </p:sp>
      <p:pic>
        <p:nvPicPr>
          <p:cNvPr id="45058" name="Picture 2"/>
          <p:cNvPicPr>
            <a:picLocks noChangeAspect="1" noChangeArrowheads="1"/>
          </p:cNvPicPr>
          <p:nvPr/>
        </p:nvPicPr>
        <p:blipFill>
          <a:blip r:embed="rId2" cstate="print"/>
          <a:srcRect/>
          <a:stretch>
            <a:fillRect/>
          </a:stretch>
        </p:blipFill>
        <p:spPr bwMode="auto">
          <a:xfrm>
            <a:off x="0" y="1471524"/>
            <a:ext cx="9144000" cy="5386500"/>
          </a:xfrm>
          <a:prstGeom prst="rect">
            <a:avLst/>
          </a:prstGeom>
          <a:noFill/>
          <a:ln w="9525">
            <a:noFill/>
            <a:miter lim="800000"/>
            <a:headEnd/>
            <a:tailEnd/>
          </a:ln>
          <a:effectLst/>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err="1"/>
              <a:t>Adenomyosis</a:t>
            </a:r>
            <a:r>
              <a:rPr lang="tr-TR" sz="4800"/>
              <a:t> </a:t>
            </a:r>
            <a:r>
              <a:rPr lang="tr-TR" sz="4800" err="1"/>
              <a:t>Treatment</a:t>
            </a:r>
            <a:br>
              <a:rPr lang="tr-TR"/>
            </a:br>
            <a:r>
              <a:rPr lang="tr-TR" err="1">
                <a:solidFill>
                  <a:srgbClr val="00FFFF"/>
                </a:solidFill>
              </a:rPr>
              <a:t>Pain</a:t>
            </a:r>
            <a:r>
              <a:rPr lang="tr-TR">
                <a:solidFill>
                  <a:srgbClr val="00FFFF"/>
                </a:solidFill>
              </a:rPr>
              <a:t> </a:t>
            </a:r>
            <a:r>
              <a:rPr lang="tr-TR" err="1">
                <a:solidFill>
                  <a:srgbClr val="00FFFF"/>
                </a:solidFill>
              </a:rPr>
              <a:t>Reduction</a:t>
            </a:r>
            <a:endParaRPr lang="en-US">
              <a:solidFill>
                <a:srgbClr val="00FFFF"/>
              </a:solidFill>
            </a:endParaRPr>
          </a:p>
        </p:txBody>
      </p:sp>
      <p:sp>
        <p:nvSpPr>
          <p:cNvPr id="3" name="Content Placeholder 2"/>
          <p:cNvSpPr>
            <a:spLocks noGrp="1"/>
          </p:cNvSpPr>
          <p:nvPr>
            <p:ph idx="1"/>
          </p:nvPr>
        </p:nvSpPr>
        <p:spPr/>
        <p:txBody>
          <a:bodyPr/>
          <a:lstStyle/>
          <a:p>
            <a:pPr>
              <a:buNone/>
            </a:pPr>
            <a:r>
              <a:rPr lang="tr-TR" sz="3200"/>
              <a:t>								</a:t>
            </a:r>
            <a:r>
              <a:rPr lang="tr-TR" sz="3200">
                <a:solidFill>
                  <a:schemeClr val="tx2"/>
                </a:solidFill>
              </a:rPr>
              <a:t>%</a:t>
            </a:r>
          </a:p>
          <a:p>
            <a:pPr>
              <a:buNone/>
            </a:pPr>
            <a:r>
              <a:rPr lang="en-US" sz="3200"/>
              <a:t>Complete resection</a:t>
            </a:r>
            <a:r>
              <a:rPr lang="tr-TR" sz="3200"/>
              <a:t>			</a:t>
            </a:r>
            <a:r>
              <a:rPr lang="en-US" sz="3200"/>
              <a:t>82.0</a:t>
            </a:r>
            <a:endParaRPr lang="tr-TR" sz="3200"/>
          </a:p>
          <a:p>
            <a:pPr>
              <a:buNone/>
            </a:pPr>
            <a:r>
              <a:rPr lang="en-US" sz="3200"/>
              <a:t>Partial resection</a:t>
            </a:r>
            <a:r>
              <a:rPr lang="tr-TR" sz="3200"/>
              <a:t>				</a:t>
            </a:r>
            <a:r>
              <a:rPr lang="en-US" sz="3200"/>
              <a:t>81.8</a:t>
            </a:r>
            <a:endParaRPr lang="tr-TR" sz="3200"/>
          </a:p>
          <a:p>
            <a:pPr>
              <a:buNone/>
            </a:pPr>
            <a:r>
              <a:rPr lang="tr-TR" sz="3200"/>
              <a:t>C</a:t>
            </a:r>
            <a:r>
              <a:rPr lang="en-US" sz="3200" err="1"/>
              <a:t>ystic</a:t>
            </a:r>
            <a:r>
              <a:rPr lang="en-US" sz="3200"/>
              <a:t> </a:t>
            </a:r>
            <a:r>
              <a:rPr lang="en-US" sz="3200" err="1"/>
              <a:t>adenomyosis</a:t>
            </a:r>
            <a:r>
              <a:rPr lang="tr-TR" sz="3200"/>
              <a:t>			</a:t>
            </a:r>
            <a:r>
              <a:rPr lang="en-US" sz="3200"/>
              <a:t>86.1</a:t>
            </a:r>
            <a:endParaRPr lang="tr-TR" sz="3200"/>
          </a:p>
          <a:p>
            <a:pPr>
              <a:buNone/>
            </a:pPr>
            <a:r>
              <a:rPr lang="en-US" sz="3200"/>
              <a:t>Other technique</a:t>
            </a:r>
            <a:r>
              <a:rPr lang="tr-TR" sz="3200"/>
              <a:t>				</a:t>
            </a:r>
            <a:r>
              <a:rPr lang="en-US" sz="3200"/>
              <a:t>54.6 </a:t>
            </a:r>
          </a:p>
        </p:txBody>
      </p:sp>
      <p:sp>
        <p:nvSpPr>
          <p:cNvPr id="5" name="TextBox 4"/>
          <p:cNvSpPr txBox="1"/>
          <p:nvPr/>
        </p:nvSpPr>
        <p:spPr>
          <a:xfrm>
            <a:off x="4714876" y="6215082"/>
            <a:ext cx="4214842" cy="369332"/>
          </a:xfrm>
          <a:prstGeom prst="rect">
            <a:avLst/>
          </a:prstGeom>
          <a:noFill/>
        </p:spPr>
        <p:txBody>
          <a:bodyPr wrap="square" rtlCol="0">
            <a:spAutoFit/>
          </a:bodyPr>
          <a:lstStyle/>
          <a:p>
            <a:pPr algn="r"/>
            <a:r>
              <a:rPr lang="en-US" sz="1800" err="1">
                <a:solidFill>
                  <a:srgbClr val="FF0000"/>
                </a:solidFill>
              </a:rPr>
              <a:t>Grimbizis</a:t>
            </a:r>
            <a:r>
              <a:rPr lang="en-US" sz="1800">
                <a:solidFill>
                  <a:srgbClr val="FF0000"/>
                </a:solidFill>
              </a:rPr>
              <a:t> </a:t>
            </a:r>
            <a:r>
              <a:rPr lang="en-US" sz="1800" err="1">
                <a:solidFill>
                  <a:srgbClr val="FF0000"/>
                </a:solidFill>
              </a:rPr>
              <a:t>Fertil</a:t>
            </a:r>
            <a:r>
              <a:rPr lang="en-US" sz="1800">
                <a:solidFill>
                  <a:srgbClr val="FF0000"/>
                </a:solidFill>
              </a:rPr>
              <a:t> </a:t>
            </a:r>
            <a:r>
              <a:rPr lang="en-US" sz="1800" err="1">
                <a:solidFill>
                  <a:srgbClr val="FF0000"/>
                </a:solidFill>
              </a:rPr>
              <a:t>Steril</a:t>
            </a:r>
            <a:r>
              <a:rPr lang="en-US" sz="1800">
                <a:solidFill>
                  <a:srgbClr val="FF0000"/>
                </a:solidFill>
              </a:rPr>
              <a:t>, 2014</a:t>
            </a:r>
          </a:p>
        </p:txBody>
      </p:sp>
      <p:cxnSp>
        <p:nvCxnSpPr>
          <p:cNvPr id="7" name="Straight Connector 6"/>
          <p:cNvCxnSpPr/>
          <p:nvPr/>
        </p:nvCxnSpPr>
        <p:spPr bwMode="auto">
          <a:xfrm>
            <a:off x="500034" y="25717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8" name="Straight Connector 7"/>
          <p:cNvCxnSpPr/>
          <p:nvPr/>
        </p:nvCxnSpPr>
        <p:spPr bwMode="auto">
          <a:xfrm>
            <a:off x="500034" y="4929198"/>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9" name="Straight Connector 8"/>
          <p:cNvCxnSpPr/>
          <p:nvPr/>
        </p:nvCxnSpPr>
        <p:spPr bwMode="auto">
          <a:xfrm>
            <a:off x="500034" y="1928802"/>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8"/>
            <a:ext cx="7772400" cy="1143000"/>
          </a:xfrm>
        </p:spPr>
        <p:txBody>
          <a:bodyPr/>
          <a:lstStyle/>
          <a:p>
            <a:r>
              <a:rPr lang="tr-TR" sz="4800" err="1"/>
              <a:t>Adenomyosis</a:t>
            </a:r>
            <a:r>
              <a:rPr lang="tr-TR" sz="4800"/>
              <a:t> </a:t>
            </a:r>
            <a:r>
              <a:rPr lang="tr-TR" sz="4800" err="1"/>
              <a:t>Treatment</a:t>
            </a:r>
            <a:br>
              <a:rPr lang="tr-TR"/>
            </a:br>
            <a:r>
              <a:rPr lang="tr-TR" err="1">
                <a:solidFill>
                  <a:srgbClr val="00FFFF"/>
                </a:solidFill>
              </a:rPr>
              <a:t>Fertility</a:t>
            </a:r>
            <a:endParaRPr lang="en-US">
              <a:solidFill>
                <a:srgbClr val="00FFFF"/>
              </a:solidFill>
            </a:endParaRPr>
          </a:p>
        </p:txBody>
      </p:sp>
      <p:sp>
        <p:nvSpPr>
          <p:cNvPr id="3" name="Content Placeholder 2"/>
          <p:cNvSpPr>
            <a:spLocks noGrp="1"/>
          </p:cNvSpPr>
          <p:nvPr>
            <p:ph idx="1"/>
          </p:nvPr>
        </p:nvSpPr>
        <p:spPr>
          <a:xfrm>
            <a:off x="714348" y="1428736"/>
            <a:ext cx="7772400" cy="4643470"/>
          </a:xfrm>
        </p:spPr>
        <p:txBody>
          <a:bodyPr/>
          <a:lstStyle/>
          <a:p>
            <a:pPr>
              <a:buNone/>
            </a:pPr>
            <a:r>
              <a:rPr lang="tr-TR" sz="3200"/>
              <a:t>								%</a:t>
            </a:r>
          </a:p>
          <a:p>
            <a:pPr>
              <a:buNone/>
            </a:pPr>
            <a:r>
              <a:rPr lang="tr-TR" sz="3200">
                <a:solidFill>
                  <a:srgbClr val="00FF00"/>
                </a:solidFill>
              </a:rPr>
              <a:t>Pregnancy rate </a:t>
            </a:r>
            <a:r>
              <a:rPr lang="tr-TR" sz="3200" err="1">
                <a:solidFill>
                  <a:srgbClr val="00FF00"/>
                </a:solidFill>
              </a:rPr>
              <a:t>improvement</a:t>
            </a:r>
            <a:endParaRPr lang="tr-TR" sz="3200">
              <a:solidFill>
                <a:srgbClr val="00FF00"/>
              </a:solidFill>
            </a:endParaRPr>
          </a:p>
          <a:p>
            <a:r>
              <a:rPr lang="tr-TR" sz="3200" err="1"/>
              <a:t>Partial</a:t>
            </a:r>
            <a:r>
              <a:rPr lang="tr-TR" sz="3200"/>
              <a:t> </a:t>
            </a:r>
            <a:r>
              <a:rPr lang="tr-TR" sz="3200" err="1"/>
              <a:t>resection</a:t>
            </a:r>
            <a:r>
              <a:rPr lang="tr-TR" sz="3200"/>
              <a:t>			46.8</a:t>
            </a:r>
          </a:p>
          <a:p>
            <a:r>
              <a:rPr lang="tr-TR" sz="3200" err="1"/>
              <a:t>Complete</a:t>
            </a:r>
            <a:r>
              <a:rPr lang="tr-TR" sz="3200"/>
              <a:t> </a:t>
            </a:r>
            <a:r>
              <a:rPr lang="tr-TR" sz="3200" err="1"/>
              <a:t>resection</a:t>
            </a:r>
            <a:r>
              <a:rPr lang="tr-TR" sz="3200"/>
              <a:t> 		50.8</a:t>
            </a:r>
          </a:p>
          <a:p>
            <a:endParaRPr lang="tr-TR" sz="3200"/>
          </a:p>
          <a:p>
            <a:pPr>
              <a:buNone/>
            </a:pPr>
            <a:r>
              <a:rPr lang="tr-TR" sz="3200" err="1">
                <a:solidFill>
                  <a:srgbClr val="FF9900"/>
                </a:solidFill>
              </a:rPr>
              <a:t>Abortion</a:t>
            </a:r>
            <a:endParaRPr lang="tr-TR" sz="3200">
              <a:solidFill>
                <a:srgbClr val="FF9900"/>
              </a:solidFill>
            </a:endParaRPr>
          </a:p>
          <a:p>
            <a:r>
              <a:rPr lang="tr-TR" sz="3200" err="1"/>
              <a:t>Partial</a:t>
            </a:r>
            <a:r>
              <a:rPr lang="tr-TR" sz="3200"/>
              <a:t> </a:t>
            </a:r>
            <a:r>
              <a:rPr lang="tr-TR" sz="3200" err="1"/>
              <a:t>resection</a:t>
            </a:r>
            <a:r>
              <a:rPr lang="tr-TR" sz="3200"/>
              <a:t>			26.7</a:t>
            </a:r>
          </a:p>
          <a:p>
            <a:r>
              <a:rPr lang="tr-TR" sz="3200" err="1"/>
              <a:t>Complete</a:t>
            </a:r>
            <a:r>
              <a:rPr lang="tr-TR" sz="3200"/>
              <a:t> </a:t>
            </a:r>
            <a:r>
              <a:rPr lang="tr-TR" sz="3200" err="1"/>
              <a:t>resection</a:t>
            </a:r>
            <a:r>
              <a:rPr lang="tr-TR" sz="3200"/>
              <a:t> 		16.9</a:t>
            </a:r>
          </a:p>
        </p:txBody>
      </p:sp>
      <p:sp>
        <p:nvSpPr>
          <p:cNvPr id="4" name="TextBox 3"/>
          <p:cNvSpPr txBox="1"/>
          <p:nvPr/>
        </p:nvSpPr>
        <p:spPr>
          <a:xfrm>
            <a:off x="4714876" y="6215082"/>
            <a:ext cx="4214842" cy="369332"/>
          </a:xfrm>
          <a:prstGeom prst="rect">
            <a:avLst/>
          </a:prstGeom>
          <a:noFill/>
        </p:spPr>
        <p:txBody>
          <a:bodyPr wrap="square" rtlCol="0">
            <a:spAutoFit/>
          </a:bodyPr>
          <a:lstStyle/>
          <a:p>
            <a:pPr algn="r"/>
            <a:r>
              <a:rPr lang="en-US" sz="1800" err="1">
                <a:solidFill>
                  <a:srgbClr val="FF0000"/>
                </a:solidFill>
              </a:rPr>
              <a:t>Grimbizis</a:t>
            </a:r>
            <a:r>
              <a:rPr lang="en-US" sz="1800">
                <a:solidFill>
                  <a:srgbClr val="FF0000"/>
                </a:solidFill>
              </a:rPr>
              <a:t> </a:t>
            </a:r>
            <a:r>
              <a:rPr lang="en-US" sz="1800" err="1">
                <a:solidFill>
                  <a:srgbClr val="FF0000"/>
                </a:solidFill>
              </a:rPr>
              <a:t>Fertil</a:t>
            </a:r>
            <a:r>
              <a:rPr lang="en-US" sz="1800">
                <a:solidFill>
                  <a:srgbClr val="FF0000"/>
                </a:solidFill>
              </a:rPr>
              <a:t> </a:t>
            </a:r>
            <a:r>
              <a:rPr lang="en-US" sz="1800" err="1">
                <a:solidFill>
                  <a:srgbClr val="FF0000"/>
                </a:solidFill>
              </a:rPr>
              <a:t>Steril</a:t>
            </a:r>
            <a:r>
              <a:rPr lang="en-US" sz="1800">
                <a:solidFill>
                  <a:srgbClr val="FF0000"/>
                </a:solidFill>
              </a:rPr>
              <a:t>, 2014</a:t>
            </a:r>
          </a:p>
        </p:txBody>
      </p:sp>
      <p:cxnSp>
        <p:nvCxnSpPr>
          <p:cNvPr id="5" name="Straight Connector 4"/>
          <p:cNvCxnSpPr/>
          <p:nvPr/>
        </p:nvCxnSpPr>
        <p:spPr bwMode="auto">
          <a:xfrm>
            <a:off x="500034" y="1428736"/>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6" name="Straight Connector 5"/>
          <p:cNvCxnSpPr/>
          <p:nvPr/>
        </p:nvCxnSpPr>
        <p:spPr bwMode="auto">
          <a:xfrm>
            <a:off x="500034" y="2000240"/>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7" name="Straight Connector 6"/>
          <p:cNvCxnSpPr/>
          <p:nvPr/>
        </p:nvCxnSpPr>
        <p:spPr bwMode="auto">
          <a:xfrm>
            <a:off x="571472" y="61436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print"/>
          <a:srcRect/>
          <a:stretch>
            <a:fillRect/>
          </a:stretch>
        </p:blipFill>
        <p:spPr bwMode="auto">
          <a:xfrm>
            <a:off x="0" y="-71462"/>
            <a:ext cx="9202080" cy="2143116"/>
          </a:xfrm>
          <a:prstGeom prst="rect">
            <a:avLst/>
          </a:prstGeom>
          <a:noFill/>
          <a:ln w="9525">
            <a:noFill/>
            <a:miter lim="800000"/>
            <a:headEnd/>
            <a:tailEnd/>
          </a:ln>
          <a:effectLst/>
        </p:spPr>
      </p:pic>
      <p:pic>
        <p:nvPicPr>
          <p:cNvPr id="57347" name="Picture 3"/>
          <p:cNvPicPr>
            <a:picLocks noChangeAspect="1" noChangeArrowheads="1"/>
          </p:cNvPicPr>
          <p:nvPr/>
        </p:nvPicPr>
        <p:blipFill>
          <a:blip r:embed="rId4" cstate="print"/>
          <a:srcRect/>
          <a:stretch>
            <a:fillRect/>
          </a:stretch>
        </p:blipFill>
        <p:spPr bwMode="auto">
          <a:xfrm>
            <a:off x="1000100" y="2000240"/>
            <a:ext cx="6715172" cy="4801788"/>
          </a:xfrm>
          <a:prstGeom prst="rect">
            <a:avLst/>
          </a:prstGeom>
          <a:noFill/>
          <a:ln w="9525">
            <a:noFill/>
            <a:miter lim="800000"/>
            <a:headEnd/>
            <a:tailEnd/>
          </a:ln>
          <a:effectLst/>
        </p:spPr>
      </p:pic>
      <p:pic>
        <p:nvPicPr>
          <p:cNvPr id="57348" name="Picture 4"/>
          <p:cNvPicPr>
            <a:picLocks noChangeAspect="1" noChangeArrowheads="1"/>
          </p:cNvPicPr>
          <p:nvPr/>
        </p:nvPicPr>
        <p:blipFill>
          <a:blip r:embed="rId5" cstate="print"/>
          <a:srcRect/>
          <a:stretch>
            <a:fillRect/>
          </a:stretch>
        </p:blipFill>
        <p:spPr bwMode="auto">
          <a:xfrm>
            <a:off x="0" y="4214842"/>
            <a:ext cx="9144000" cy="1571636"/>
          </a:xfrm>
          <a:prstGeom prst="rect">
            <a:avLst/>
          </a:prstGeom>
          <a:noFill/>
          <a:ln w="9525">
            <a:noFill/>
            <a:miter lim="800000"/>
            <a:headEnd/>
            <a:tailEnd/>
          </a:ln>
          <a:effectLst/>
        </p:spPr>
      </p:pic>
      <p:pic>
        <p:nvPicPr>
          <p:cNvPr id="57351" name="Picture 7"/>
          <p:cNvPicPr>
            <a:picLocks noChangeAspect="1" noChangeArrowheads="1"/>
          </p:cNvPicPr>
          <p:nvPr/>
        </p:nvPicPr>
        <p:blipFill>
          <a:blip r:embed="rId6" cstate="print"/>
          <a:srcRect/>
          <a:stretch>
            <a:fillRect/>
          </a:stretch>
        </p:blipFill>
        <p:spPr bwMode="auto">
          <a:xfrm>
            <a:off x="0" y="5818467"/>
            <a:ext cx="9144000" cy="1039581"/>
          </a:xfrm>
          <a:prstGeom prst="rect">
            <a:avLst/>
          </a:prstGeom>
          <a:noFill/>
          <a:ln w="9525">
            <a:noFill/>
            <a:miter lim="800000"/>
            <a:headEnd/>
            <a:tailEnd/>
          </a:ln>
          <a:effectLst/>
        </p:spPr>
      </p:pic>
      <p:pic>
        <p:nvPicPr>
          <p:cNvPr id="57352" name="Picture 8"/>
          <p:cNvPicPr>
            <a:picLocks noChangeAspect="1" noChangeArrowheads="1"/>
          </p:cNvPicPr>
          <p:nvPr/>
        </p:nvPicPr>
        <p:blipFill>
          <a:blip r:embed="rId7" cstate="print"/>
          <a:srcRect/>
          <a:stretch>
            <a:fillRect/>
          </a:stretch>
        </p:blipFill>
        <p:spPr bwMode="auto">
          <a:xfrm>
            <a:off x="0" y="3476167"/>
            <a:ext cx="9144000" cy="738651"/>
          </a:xfrm>
          <a:prstGeom prst="rect">
            <a:avLst/>
          </a:prstGeom>
          <a:noFill/>
          <a:ln w="9525">
            <a:noFill/>
            <a:miter lim="800000"/>
            <a:headEnd/>
            <a:tailEnd/>
          </a:ln>
          <a:effectLst/>
        </p:spPr>
      </p:pic>
      <p:pic>
        <p:nvPicPr>
          <p:cNvPr id="57353" name="Picture 9"/>
          <p:cNvPicPr>
            <a:picLocks noChangeAspect="1" noChangeArrowheads="1"/>
          </p:cNvPicPr>
          <p:nvPr/>
        </p:nvPicPr>
        <p:blipFill>
          <a:blip r:embed="rId8" cstate="print"/>
          <a:srcRect/>
          <a:stretch>
            <a:fillRect/>
          </a:stretch>
        </p:blipFill>
        <p:spPr bwMode="auto">
          <a:xfrm>
            <a:off x="0" y="2715421"/>
            <a:ext cx="9144000" cy="713579"/>
          </a:xfrm>
          <a:prstGeom prst="rect">
            <a:avLst/>
          </a:prstGeom>
          <a:noFill/>
          <a:ln w="9525">
            <a:noFill/>
            <a:miter lim="800000"/>
            <a:headEnd/>
            <a:tailEnd/>
          </a:ln>
          <a:effectLst/>
        </p:spPr>
      </p:pic>
      <p:sp>
        <p:nvSpPr>
          <p:cNvPr id="10" name="Oval 9"/>
          <p:cNvSpPr/>
          <p:nvPr/>
        </p:nvSpPr>
        <p:spPr bwMode="auto">
          <a:xfrm>
            <a:off x="8215338" y="4143380"/>
            <a:ext cx="928662" cy="1571636"/>
          </a:xfrm>
          <a:prstGeom prst="ellipse">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cxnSp>
        <p:nvCxnSpPr>
          <p:cNvPr id="14" name="Straight Connector 13"/>
          <p:cNvCxnSpPr/>
          <p:nvPr/>
        </p:nvCxnSpPr>
        <p:spPr bwMode="auto">
          <a:xfrm flipV="1">
            <a:off x="5357818" y="6286520"/>
            <a:ext cx="3786182"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16" name="Straight Connector 15"/>
          <p:cNvCxnSpPr/>
          <p:nvPr/>
        </p:nvCxnSpPr>
        <p:spPr bwMode="auto">
          <a:xfrm flipV="1">
            <a:off x="0" y="6552572"/>
            <a:ext cx="9296400"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353"/>
                                        </p:tgtEl>
                                        <p:attrNameLst>
                                          <p:attrName>style.visibility</p:attrName>
                                        </p:attrNameLst>
                                      </p:cBhvr>
                                      <p:to>
                                        <p:strVal val="visible"/>
                                      </p:to>
                                    </p:set>
                                    <p:animEffect transition="in" filter="dissolve">
                                      <p:cBhvr>
                                        <p:cTn id="7" dur="500"/>
                                        <p:tgtEl>
                                          <p:spTgt spid="5735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7352"/>
                                        </p:tgtEl>
                                        <p:attrNameLst>
                                          <p:attrName>style.visibility</p:attrName>
                                        </p:attrNameLst>
                                      </p:cBhvr>
                                      <p:to>
                                        <p:strVal val="visible"/>
                                      </p:to>
                                    </p:set>
                                    <p:animEffect transition="in" filter="dissolve">
                                      <p:cBhvr>
                                        <p:cTn id="11" dur="500"/>
                                        <p:tgtEl>
                                          <p:spTgt spid="5735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7348"/>
                                        </p:tgtEl>
                                        <p:attrNameLst>
                                          <p:attrName>style.visibility</p:attrName>
                                        </p:attrNameLst>
                                      </p:cBhvr>
                                      <p:to>
                                        <p:strVal val="visible"/>
                                      </p:to>
                                    </p:set>
                                    <p:animEffect transition="in" filter="dissolve">
                                      <p:cBhvr>
                                        <p:cTn id="15" dur="500"/>
                                        <p:tgtEl>
                                          <p:spTgt spid="5734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7351"/>
                                        </p:tgtEl>
                                        <p:attrNameLst>
                                          <p:attrName>style.visibility</p:attrName>
                                        </p:attrNameLst>
                                      </p:cBhvr>
                                      <p:to>
                                        <p:strVal val="visible"/>
                                      </p:to>
                                    </p:set>
                                    <p:animEffect transition="in" filter="dissolve">
                                      <p:cBhvr>
                                        <p:cTn id="19" dur="500"/>
                                        <p:tgtEl>
                                          <p:spTgt spid="57351"/>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Title 3"/>
          <p:cNvSpPr>
            <a:spLocks noGrp="1"/>
          </p:cNvSpPr>
          <p:nvPr>
            <p:ph type="title"/>
          </p:nvPr>
        </p:nvSpPr>
        <p:spPr>
          <a:xfrm>
            <a:off x="457200" y="1638300"/>
            <a:ext cx="8218488" cy="2798763"/>
          </a:xfrm>
        </p:spPr>
        <p:txBody>
          <a:bodyPr/>
          <a:lstStyle/>
          <a:p>
            <a:r>
              <a:rPr lang="tr-TR"/>
              <a:t>Dismenore ve</a:t>
            </a:r>
            <a:br>
              <a:rPr lang="tr-TR"/>
            </a:br>
            <a:r>
              <a:rPr lang="tr-TR"/>
              <a:t>Kronik Pelvik Ağrıda</a:t>
            </a:r>
            <a:br>
              <a:rPr lang="tr-TR"/>
            </a:br>
            <a:r>
              <a:rPr lang="tr-TR"/>
              <a:t>Adenomyozise Yaklaşım</a:t>
            </a: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tr-TR"/>
              <a:t>Medikal Tedavi</a:t>
            </a:r>
          </a:p>
        </p:txBody>
      </p:sp>
      <p:sp>
        <p:nvSpPr>
          <p:cNvPr id="67587" name="Content Placeholder 2"/>
          <p:cNvSpPr>
            <a:spLocks noGrp="1"/>
          </p:cNvSpPr>
          <p:nvPr>
            <p:ph idx="1"/>
          </p:nvPr>
        </p:nvSpPr>
        <p:spPr>
          <a:xfrm>
            <a:off x="357158" y="1643050"/>
            <a:ext cx="8429655" cy="4929222"/>
          </a:xfrm>
        </p:spPr>
        <p:txBody>
          <a:bodyPr/>
          <a:lstStyle/>
          <a:p>
            <a:r>
              <a:rPr lang="tr-TR" sz="2800" err="1">
                <a:solidFill>
                  <a:srgbClr val="00FF00"/>
                </a:solidFill>
              </a:rPr>
              <a:t>Histerektomi</a:t>
            </a:r>
            <a:r>
              <a:rPr lang="tr-TR" sz="2800">
                <a:solidFill>
                  <a:srgbClr val="00FF00"/>
                </a:solidFill>
              </a:rPr>
              <a:t> altın standart</a:t>
            </a:r>
          </a:p>
          <a:p>
            <a:r>
              <a:rPr lang="tr-TR" sz="2800"/>
              <a:t>Hem gebelik sağlayan hem de beraberinde </a:t>
            </a:r>
            <a:r>
              <a:rPr lang="tr-TR" sz="2800" err="1"/>
              <a:t>adenomyozis</a:t>
            </a:r>
            <a:r>
              <a:rPr lang="tr-TR" sz="2800"/>
              <a:t> semptomlarını gideren tıbbi tedavi henüz YOK</a:t>
            </a:r>
          </a:p>
          <a:p>
            <a:r>
              <a:rPr lang="tr-TR" sz="2800" err="1"/>
              <a:t>Medroksiprogesteron</a:t>
            </a:r>
            <a:r>
              <a:rPr lang="tr-TR" sz="2800"/>
              <a:t> asetat, NETA, </a:t>
            </a:r>
            <a:r>
              <a:rPr lang="tr-TR" sz="2800" i="1" err="1"/>
              <a:t>dienogest</a:t>
            </a:r>
            <a:r>
              <a:rPr lang="tr-TR" sz="2800" i="1"/>
              <a:t>??? </a:t>
            </a:r>
            <a:r>
              <a:rPr lang="tr-TR" sz="2000" i="1"/>
              <a:t>(</a:t>
            </a:r>
            <a:r>
              <a:rPr lang="tr-TR" sz="2000" i="1" err="1"/>
              <a:t>Visanne</a:t>
            </a:r>
            <a:r>
              <a:rPr lang="tr-TR" sz="2000" i="1"/>
              <a:t>, 2 mg)</a:t>
            </a:r>
            <a:endParaRPr lang="tr-TR" sz="2800"/>
          </a:p>
          <a:p>
            <a:r>
              <a:rPr lang="tr-TR" sz="2800" err="1"/>
              <a:t>Danazol</a:t>
            </a:r>
            <a:r>
              <a:rPr lang="tr-TR" sz="2800"/>
              <a:t> / </a:t>
            </a:r>
            <a:r>
              <a:rPr lang="tr-TR" sz="2800" err="1"/>
              <a:t>Danazol</a:t>
            </a:r>
            <a:r>
              <a:rPr lang="tr-TR" sz="2800"/>
              <a:t> IUD</a:t>
            </a:r>
          </a:p>
          <a:p>
            <a:r>
              <a:rPr lang="tr-TR" sz="2800"/>
              <a:t>LNG-IUS</a:t>
            </a:r>
          </a:p>
          <a:p>
            <a:r>
              <a:rPr lang="tr-TR" sz="2800"/>
              <a:t>Kombine oral </a:t>
            </a:r>
            <a:r>
              <a:rPr lang="tr-TR" sz="2800" err="1"/>
              <a:t>kontraseptifler</a:t>
            </a:r>
            <a:r>
              <a:rPr lang="tr-TR" sz="2800"/>
              <a:t> (Kont.)</a:t>
            </a:r>
          </a:p>
          <a:p>
            <a:r>
              <a:rPr lang="tr-TR" sz="2800" err="1"/>
              <a:t>Gn</a:t>
            </a:r>
            <a:r>
              <a:rPr lang="tr-TR" sz="2800"/>
              <a:t>-RH </a:t>
            </a:r>
            <a:r>
              <a:rPr lang="tr-TR" sz="2800" err="1"/>
              <a:t>agonistleri</a:t>
            </a:r>
            <a:endParaRPr lang="tr-TR"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587">
                                            <p:txEl>
                                              <p:pRg st="1" end="1"/>
                                            </p:txEl>
                                          </p:spTgt>
                                        </p:tgtEl>
                                        <p:attrNameLst>
                                          <p:attrName>style.visibility</p:attrName>
                                        </p:attrNameLst>
                                      </p:cBhvr>
                                      <p:to>
                                        <p:strVal val="visible"/>
                                      </p:to>
                                    </p:set>
                                    <p:animEffect transition="in" filter="blinds(horizontal)">
                                      <p:cBhvr>
                                        <p:cTn id="12" dur="500"/>
                                        <p:tgtEl>
                                          <p:spTgt spid="67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7" dur="500"/>
                                        <p:tgtEl>
                                          <p:spTgt spid="67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22" dur="500"/>
                                        <p:tgtEl>
                                          <p:spTgt spid="67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7" dur="500"/>
                                        <p:tgtEl>
                                          <p:spTgt spid="675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32" dur="500"/>
                                        <p:tgtEl>
                                          <p:spTgt spid="6758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37"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7" name="Content Placeholder 6" descr="A screenshot of a cell phone&#13;&#10;&#13;&#10;Description automatically generated">
            <a:extLst>
              <a:ext uri="{FF2B5EF4-FFF2-40B4-BE49-F238E27FC236}">
                <a16:creationId xmlns:a16="http://schemas.microsoft.com/office/drawing/2014/main" id="{BC05526A-75D8-834A-A9B2-569B9195ABE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15112" y="1377460"/>
            <a:ext cx="6913272" cy="5435916"/>
          </a:xfrm>
        </p:spPr>
      </p:pic>
    </p:spTree>
    <p:extLst>
      <p:ext uri="{BB962C8B-B14F-4D97-AF65-F5344CB8AC3E}">
        <p14:creationId xmlns:p14="http://schemas.microsoft.com/office/powerpoint/2010/main" val="212354672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Title 1"/>
          <p:cNvSpPr>
            <a:spLocks noGrp="1"/>
          </p:cNvSpPr>
          <p:nvPr>
            <p:ph type="title"/>
          </p:nvPr>
        </p:nvSpPr>
        <p:spPr>
          <a:xfrm>
            <a:off x="214313" y="-285750"/>
            <a:ext cx="8643937" cy="2286000"/>
          </a:xfrm>
        </p:spPr>
        <p:txBody>
          <a:bodyPr/>
          <a:lstStyle/>
          <a:p>
            <a:r>
              <a:rPr lang="tr-TR" sz="4800"/>
              <a:t>ADENOMYOSIS</a:t>
            </a:r>
            <a:br>
              <a:rPr lang="tr-TR" sz="4800"/>
            </a:br>
            <a:r>
              <a:rPr lang="tr-TR" sz="4800">
                <a:solidFill>
                  <a:srgbClr val="00FFFF"/>
                </a:solidFill>
              </a:rPr>
              <a:t>TREATMENT</a:t>
            </a:r>
            <a:br>
              <a:rPr lang="tr-TR" sz="4800">
                <a:solidFill>
                  <a:srgbClr val="00FFFF"/>
                </a:solidFill>
              </a:rPr>
            </a:br>
            <a:r>
              <a:rPr lang="tr-TR" sz="3200">
                <a:solidFill>
                  <a:srgbClr val="FF3399"/>
                </a:solidFill>
              </a:rPr>
              <a:t>Dysmenorrhea, pelvic pain</a:t>
            </a:r>
            <a:endParaRPr lang="en-US" sz="4800">
              <a:solidFill>
                <a:srgbClr val="FF3399"/>
              </a:solidFill>
            </a:endParaRPr>
          </a:p>
        </p:txBody>
      </p:sp>
      <p:sp>
        <p:nvSpPr>
          <p:cNvPr id="5" name="TextBox 4"/>
          <p:cNvSpPr txBox="1"/>
          <p:nvPr/>
        </p:nvSpPr>
        <p:spPr>
          <a:xfrm>
            <a:off x="-142875" y="1785938"/>
            <a:ext cx="9286875" cy="5324475"/>
          </a:xfrm>
          <a:prstGeom prst="rect">
            <a:avLst/>
          </a:prstGeom>
          <a:noFill/>
        </p:spPr>
        <p:txBody>
          <a:bodyPr>
            <a:spAutoFit/>
          </a:bodyPr>
          <a:lstStyle/>
          <a:p>
            <a:pPr indent="358775">
              <a:defRPr/>
            </a:pPr>
            <a:r>
              <a:rPr lang="tr-TR" sz="2800">
                <a:solidFill>
                  <a:srgbClr val="00FF00"/>
                </a:solidFill>
                <a:latin typeface="+mn-lt"/>
              </a:rPr>
              <a:t>LNG-IUS</a:t>
            </a:r>
          </a:p>
          <a:p>
            <a:pPr lvl="1" indent="358775">
              <a:buFont typeface="Arial" pitchFamily="34" charset="0"/>
              <a:buChar char="•"/>
              <a:defRPr/>
            </a:pPr>
            <a:r>
              <a:rPr lang="en-US">
                <a:solidFill>
                  <a:srgbClr val="00FFFF"/>
                </a:solidFill>
                <a:latin typeface="+mn-lt"/>
              </a:rPr>
              <a:t>The most promising medical therapy </a:t>
            </a:r>
            <a:r>
              <a:rPr lang="tr-TR">
                <a:solidFill>
                  <a:srgbClr val="00FFFF"/>
                </a:solidFill>
                <a:latin typeface="+mn-lt"/>
              </a:rPr>
              <a:t>in </a:t>
            </a:r>
            <a:r>
              <a:rPr lang="en-US">
                <a:solidFill>
                  <a:srgbClr val="00FFFF"/>
                </a:solidFill>
                <a:latin typeface="+mn-lt"/>
              </a:rPr>
              <a:t>the literature</a:t>
            </a:r>
            <a:endParaRPr lang="tr-TR">
              <a:solidFill>
                <a:srgbClr val="00FFFF"/>
              </a:solidFill>
              <a:latin typeface="+mn-lt"/>
              <a:cs typeface="Times New Roman" pitchFamily="18" charset="0"/>
            </a:endParaRPr>
          </a:p>
          <a:p>
            <a:pPr lvl="1" indent="358775">
              <a:buFont typeface="Arial" pitchFamily="34" charset="0"/>
              <a:buChar char="•"/>
              <a:defRPr/>
            </a:pPr>
            <a:r>
              <a:rPr lang="tr-TR">
                <a:solidFill>
                  <a:srgbClr val="00FF00"/>
                </a:solidFill>
                <a:latin typeface="+mn-lt"/>
              </a:rPr>
              <a:t>I</a:t>
            </a:r>
            <a:r>
              <a:rPr lang="en-US" err="1">
                <a:solidFill>
                  <a:srgbClr val="00FF00"/>
                </a:solidFill>
                <a:latin typeface="+mn-lt"/>
              </a:rPr>
              <a:t>mprovement</a:t>
            </a:r>
            <a:r>
              <a:rPr lang="en-US">
                <a:latin typeface="+mn-lt"/>
              </a:rPr>
              <a:t> of symptoms such as </a:t>
            </a:r>
            <a:r>
              <a:rPr lang="en-US" err="1">
                <a:solidFill>
                  <a:srgbClr val="FF0000"/>
                </a:solidFill>
                <a:latin typeface="+mn-lt"/>
              </a:rPr>
              <a:t>menorrhagia</a:t>
            </a:r>
            <a:r>
              <a:rPr lang="en-US">
                <a:latin typeface="+mn-lt"/>
              </a:rPr>
              <a:t> and </a:t>
            </a:r>
            <a:r>
              <a:rPr lang="en-US" err="1">
                <a:solidFill>
                  <a:srgbClr val="FF0000"/>
                </a:solidFill>
                <a:latin typeface="+mn-lt"/>
              </a:rPr>
              <a:t>dysmenorrhea</a:t>
            </a:r>
            <a:r>
              <a:rPr lang="en-US">
                <a:latin typeface="+mn-lt"/>
              </a:rPr>
              <a:t>, and </a:t>
            </a:r>
            <a:r>
              <a:rPr lang="en-US">
                <a:solidFill>
                  <a:schemeClr val="tx2"/>
                </a:solidFill>
                <a:latin typeface="+mn-lt"/>
              </a:rPr>
              <a:t>radiologic changes in </a:t>
            </a:r>
            <a:r>
              <a:rPr lang="en-US" err="1">
                <a:solidFill>
                  <a:schemeClr val="tx2"/>
                </a:solidFill>
                <a:latin typeface="+mn-lt"/>
              </a:rPr>
              <a:t>adenomyotic</a:t>
            </a:r>
            <a:r>
              <a:rPr lang="en-US">
                <a:solidFill>
                  <a:schemeClr val="tx2"/>
                </a:solidFill>
                <a:latin typeface="+mn-lt"/>
              </a:rPr>
              <a:t> uterus</a:t>
            </a:r>
            <a:endParaRPr lang="tr-TR">
              <a:solidFill>
                <a:schemeClr val="tx2"/>
              </a:solidFill>
              <a:latin typeface="+mn-lt"/>
              <a:cs typeface="Times New Roman" pitchFamily="18" charset="0"/>
            </a:endParaRPr>
          </a:p>
          <a:p>
            <a:pPr lvl="1" indent="358775">
              <a:buFont typeface="Arial" pitchFamily="34" charset="0"/>
              <a:buChar char="•"/>
              <a:defRPr/>
            </a:pPr>
            <a:r>
              <a:rPr lang="tr-TR">
                <a:latin typeface="+mn-lt"/>
              </a:rPr>
              <a:t>S</a:t>
            </a:r>
            <a:r>
              <a:rPr lang="en-US" err="1">
                <a:latin typeface="+mn-lt"/>
              </a:rPr>
              <a:t>ignificant</a:t>
            </a:r>
            <a:r>
              <a:rPr lang="en-US">
                <a:latin typeface="+mn-lt"/>
              </a:rPr>
              <a:t> and comparable improvements in </a:t>
            </a:r>
            <a:r>
              <a:rPr lang="tr-TR" err="1">
                <a:solidFill>
                  <a:srgbClr val="00FF00"/>
                </a:solidFill>
                <a:latin typeface="+mn-lt"/>
              </a:rPr>
              <a:t>Hb</a:t>
            </a:r>
            <a:r>
              <a:rPr lang="tr-TR">
                <a:solidFill>
                  <a:srgbClr val="00FF00"/>
                </a:solidFill>
                <a:latin typeface="+mn-lt"/>
              </a:rPr>
              <a:t> </a:t>
            </a:r>
            <a:r>
              <a:rPr lang="en-US">
                <a:solidFill>
                  <a:srgbClr val="00FF00"/>
                </a:solidFill>
                <a:latin typeface="+mn-lt"/>
              </a:rPr>
              <a:t>levels </a:t>
            </a:r>
            <a:r>
              <a:rPr lang="en-US">
                <a:latin typeface="+mn-lt"/>
              </a:rPr>
              <a:t>to hysterectomy in treating </a:t>
            </a:r>
            <a:r>
              <a:rPr lang="en-US" err="1">
                <a:latin typeface="+mn-lt"/>
              </a:rPr>
              <a:t>adenomyosis</a:t>
            </a:r>
            <a:r>
              <a:rPr lang="en-US">
                <a:latin typeface="+mn-lt"/>
              </a:rPr>
              <a:t>-associated </a:t>
            </a:r>
            <a:r>
              <a:rPr lang="en-US" err="1">
                <a:latin typeface="+mn-lt"/>
              </a:rPr>
              <a:t>menorrhagia</a:t>
            </a:r>
            <a:r>
              <a:rPr lang="en-US">
                <a:latin typeface="+mn-lt"/>
              </a:rPr>
              <a:t> during the first year. </a:t>
            </a:r>
            <a:endParaRPr lang="tr-TR">
              <a:latin typeface="+mn-lt"/>
            </a:endParaRPr>
          </a:p>
          <a:p>
            <a:pPr lvl="1" indent="358775">
              <a:buFont typeface="Arial" pitchFamily="34" charset="0"/>
              <a:buChar char="•"/>
              <a:defRPr/>
            </a:pPr>
            <a:r>
              <a:rPr lang="en-US">
                <a:latin typeface="+mn-lt"/>
              </a:rPr>
              <a:t>LNG-IUS seems to have superior effects on </a:t>
            </a:r>
            <a:r>
              <a:rPr lang="en-US">
                <a:solidFill>
                  <a:srgbClr val="00FF00"/>
                </a:solidFill>
                <a:latin typeface="+mn-lt"/>
              </a:rPr>
              <a:t>psychological and social life </a:t>
            </a:r>
            <a:r>
              <a:rPr lang="tr-TR">
                <a:latin typeface="+mn-lt"/>
              </a:rPr>
              <a:t>		</a:t>
            </a:r>
            <a:r>
              <a:rPr lang="en-US" sz="1800" err="1">
                <a:solidFill>
                  <a:srgbClr val="FF0000"/>
                </a:solidFill>
                <a:latin typeface="+mn-lt"/>
              </a:rPr>
              <a:t>Ozdegirmenci</a:t>
            </a:r>
            <a:r>
              <a:rPr lang="en-US" sz="1800">
                <a:solidFill>
                  <a:srgbClr val="FF0000"/>
                </a:solidFill>
                <a:latin typeface="+mn-lt"/>
              </a:rPr>
              <a:t>, 2011</a:t>
            </a:r>
            <a:endParaRPr lang="tr-TR">
              <a:solidFill>
                <a:srgbClr val="FF0000"/>
              </a:solidFill>
              <a:latin typeface="+mn-lt"/>
              <a:cs typeface="Times New Roman" pitchFamily="18" charset="0"/>
            </a:endParaRPr>
          </a:p>
          <a:p>
            <a:pPr lvl="1" indent="358775">
              <a:buFont typeface="Arial" pitchFamily="34" charset="0"/>
              <a:buChar char="•"/>
              <a:defRPr/>
            </a:pPr>
            <a:r>
              <a:rPr lang="tr-TR">
                <a:latin typeface="+mn-lt"/>
              </a:rPr>
              <a:t>L</a:t>
            </a:r>
            <a:r>
              <a:rPr lang="en-US" err="1">
                <a:latin typeface="+mn-lt"/>
              </a:rPr>
              <a:t>ow</a:t>
            </a:r>
            <a:r>
              <a:rPr lang="en-US">
                <a:latin typeface="+mn-lt"/>
              </a:rPr>
              <a:t> profile of adverse effects</a:t>
            </a:r>
            <a:r>
              <a:rPr lang="tr-TR">
                <a:latin typeface="+mn-lt"/>
              </a:rPr>
              <a:t>: </a:t>
            </a:r>
            <a:r>
              <a:rPr lang="en-US" sz="2000">
                <a:latin typeface="+mn-lt"/>
              </a:rPr>
              <a:t>breakthrough bleeding, headache, breast tenderness, acne, and weight gain</a:t>
            </a:r>
            <a:endParaRPr lang="tr-TR">
              <a:latin typeface="+mn-lt"/>
            </a:endParaRPr>
          </a:p>
          <a:p>
            <a:pPr lvl="1" indent="358775">
              <a:defRPr/>
            </a:pPr>
            <a:endParaRPr lang="tr-TR">
              <a:latin typeface="+mn-lt"/>
              <a:cs typeface="Times New Roman" pitchFamily="18" charset="0"/>
            </a:endParaRPr>
          </a:p>
          <a:p>
            <a:pPr lvl="1" indent="358775">
              <a:buFont typeface="Arial" pitchFamily="34" charset="0"/>
              <a:buChar char="•"/>
              <a:defRPr/>
            </a:pPr>
            <a:endParaRPr lang="en-US">
              <a:latin typeface="+mn-lt"/>
              <a:cs typeface="Times New Roman" pitchFamily="18" charset="0"/>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3" cstate="print"/>
          <a:srcRect/>
          <a:stretch>
            <a:fillRect/>
          </a:stretch>
        </p:blipFill>
        <p:spPr bwMode="auto">
          <a:xfrm>
            <a:off x="103188" y="71438"/>
            <a:ext cx="8937625" cy="2714625"/>
          </a:xfrm>
          <a:prstGeom prst="rect">
            <a:avLst/>
          </a:prstGeom>
          <a:noFill/>
          <a:ln w="12700">
            <a:noFill/>
            <a:miter lim="800000"/>
            <a:headEnd type="none" w="sm" len="sm"/>
            <a:tailEnd type="none" w="sm" len="sm"/>
          </a:ln>
        </p:spPr>
      </p:pic>
      <p:pic>
        <p:nvPicPr>
          <p:cNvPr id="69635" name="Picture 2"/>
          <p:cNvPicPr>
            <a:picLocks noGrp="1" noChangeAspect="1" noChangeArrowheads="1"/>
          </p:cNvPicPr>
          <p:nvPr>
            <p:ph idx="1"/>
          </p:nvPr>
        </p:nvPicPr>
        <p:blipFill>
          <a:blip r:embed="rId4" cstate="print"/>
          <a:srcRect/>
          <a:stretch>
            <a:fillRect/>
          </a:stretch>
        </p:blipFill>
        <p:spPr>
          <a:xfrm>
            <a:off x="1285875" y="2857500"/>
            <a:ext cx="5857875" cy="3900488"/>
          </a:xfrm>
        </p:spPr>
      </p:pic>
      <p:sp>
        <p:nvSpPr>
          <p:cNvPr id="6" name="TextBox 5"/>
          <p:cNvSpPr txBox="1"/>
          <p:nvPr/>
        </p:nvSpPr>
        <p:spPr>
          <a:xfrm>
            <a:off x="4714875" y="928688"/>
            <a:ext cx="4357688" cy="769937"/>
          </a:xfrm>
          <a:prstGeom prst="rect">
            <a:avLst/>
          </a:prstGeom>
          <a:noFill/>
        </p:spPr>
        <p:txBody>
          <a:bodyPr>
            <a:spAutoFit/>
          </a:bodyPr>
          <a:lstStyle/>
          <a:p>
            <a:pPr algn="ctr" eaLnBrk="0" hangingPunct="0">
              <a:defRPr/>
            </a:pPr>
            <a:r>
              <a:rPr lang="en-US" err="1">
                <a:solidFill>
                  <a:srgbClr val="FF0000"/>
                </a:solidFill>
                <a:effectLst>
                  <a:outerShdw blurRad="38100" dist="38100" dir="2700000" algn="tl">
                    <a:srgbClr val="000000">
                      <a:alpha val="43137"/>
                    </a:srgbClr>
                  </a:outerShdw>
                </a:effectLst>
                <a:latin typeface="Arial" pitchFamily="34" charset="0"/>
                <a:cs typeface="+mn-cs"/>
              </a:rPr>
              <a:t>Fertil</a:t>
            </a:r>
            <a:r>
              <a:rPr lang="en-US">
                <a:solidFill>
                  <a:srgbClr val="FF0000"/>
                </a:solidFill>
                <a:effectLst>
                  <a:outerShdw blurRad="38100" dist="38100" dir="2700000" algn="tl">
                    <a:srgbClr val="000000">
                      <a:alpha val="43137"/>
                    </a:srgbClr>
                  </a:outerShdw>
                </a:effectLst>
                <a:latin typeface="Arial" pitchFamily="34" charset="0"/>
                <a:cs typeface="+mn-cs"/>
              </a:rPr>
              <a:t> </a:t>
            </a:r>
            <a:r>
              <a:rPr lang="en-US" err="1">
                <a:solidFill>
                  <a:srgbClr val="FF0000"/>
                </a:solidFill>
                <a:effectLst>
                  <a:outerShdw blurRad="38100" dist="38100" dir="2700000" algn="tl">
                    <a:srgbClr val="000000">
                      <a:alpha val="43137"/>
                    </a:srgbClr>
                  </a:outerShdw>
                </a:effectLst>
                <a:latin typeface="Arial" pitchFamily="34" charset="0"/>
                <a:cs typeface="+mn-cs"/>
              </a:rPr>
              <a:t>Steril</a:t>
            </a:r>
            <a:r>
              <a:rPr lang="en-US">
                <a:solidFill>
                  <a:srgbClr val="FF0000"/>
                </a:solidFill>
                <a:effectLst>
                  <a:outerShdw blurRad="38100" dist="38100" dir="2700000" algn="tl">
                    <a:srgbClr val="000000">
                      <a:alpha val="43137"/>
                    </a:srgbClr>
                  </a:outerShdw>
                </a:effectLst>
                <a:latin typeface="Arial" pitchFamily="34" charset="0"/>
                <a:cs typeface="+mn-cs"/>
              </a:rPr>
              <a:t> 2011;95:</a:t>
            </a:r>
            <a:r>
              <a:rPr lang="tr-TR">
                <a:solidFill>
                  <a:srgbClr val="FF0000"/>
                </a:solidFill>
                <a:effectLst>
                  <a:outerShdw blurRad="38100" dist="38100" dir="2700000" algn="tl">
                    <a:srgbClr val="000000">
                      <a:alpha val="43137"/>
                    </a:srgbClr>
                  </a:outerShdw>
                </a:effectLst>
                <a:latin typeface="Arial" pitchFamily="34" charset="0"/>
                <a:cs typeface="+mn-cs"/>
              </a:rPr>
              <a:t> </a:t>
            </a:r>
            <a:r>
              <a:rPr lang="en-US">
                <a:solidFill>
                  <a:srgbClr val="FF0000"/>
                </a:solidFill>
                <a:effectLst>
                  <a:outerShdw blurRad="38100" dist="38100" dir="2700000" algn="tl">
                    <a:srgbClr val="000000">
                      <a:alpha val="43137"/>
                    </a:srgbClr>
                  </a:outerShdw>
                </a:effectLst>
                <a:latin typeface="Arial" pitchFamily="34" charset="0"/>
                <a:cs typeface="+mn-cs"/>
              </a:rPr>
              <a:t>497–502</a:t>
            </a:r>
            <a:endParaRPr lang="tr-TR">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0658" name="Picture 3"/>
          <p:cNvPicPr>
            <a:picLocks noChangeAspect="1" noChangeArrowheads="1"/>
          </p:cNvPicPr>
          <p:nvPr/>
        </p:nvPicPr>
        <p:blipFill>
          <a:blip r:embed="rId3" cstate="print"/>
          <a:srcRect/>
          <a:stretch>
            <a:fillRect/>
          </a:stretch>
        </p:blipFill>
        <p:spPr bwMode="auto">
          <a:xfrm>
            <a:off x="-47625" y="2786063"/>
            <a:ext cx="9191625" cy="4000500"/>
          </a:xfrm>
          <a:prstGeom prst="rect">
            <a:avLst/>
          </a:prstGeom>
          <a:noFill/>
          <a:ln w="9525">
            <a:noFill/>
            <a:miter lim="800000"/>
            <a:headEnd/>
            <a:tailEnd/>
          </a:ln>
        </p:spPr>
      </p:pic>
      <p:pic>
        <p:nvPicPr>
          <p:cNvPr id="70659" name="Picture 2"/>
          <p:cNvPicPr>
            <a:picLocks noChangeAspect="1" noChangeArrowheads="1"/>
          </p:cNvPicPr>
          <p:nvPr/>
        </p:nvPicPr>
        <p:blipFill>
          <a:blip r:embed="rId4" cstate="print"/>
          <a:srcRect/>
          <a:stretch>
            <a:fillRect/>
          </a:stretch>
        </p:blipFill>
        <p:spPr bwMode="auto">
          <a:xfrm>
            <a:off x="103188" y="0"/>
            <a:ext cx="8937625" cy="2714625"/>
          </a:xfrm>
          <a:prstGeom prst="rect">
            <a:avLst/>
          </a:prstGeom>
          <a:noFill/>
          <a:ln w="12700">
            <a:noFill/>
            <a:miter lim="800000"/>
            <a:headEnd type="none" w="sm" len="sm"/>
            <a:tailEnd type="none" w="sm" len="sm"/>
          </a:ln>
        </p:spPr>
      </p:pic>
      <p:sp>
        <p:nvSpPr>
          <p:cNvPr id="6" name="TextBox 5"/>
          <p:cNvSpPr txBox="1"/>
          <p:nvPr/>
        </p:nvSpPr>
        <p:spPr>
          <a:xfrm>
            <a:off x="4714875" y="857250"/>
            <a:ext cx="4357688" cy="769938"/>
          </a:xfrm>
          <a:prstGeom prst="rect">
            <a:avLst/>
          </a:prstGeom>
          <a:noFill/>
        </p:spPr>
        <p:txBody>
          <a:bodyPr>
            <a:spAutoFit/>
          </a:bodyPr>
          <a:lstStyle/>
          <a:p>
            <a:pPr algn="ctr" eaLnBrk="0" hangingPunct="0">
              <a:defRPr/>
            </a:pPr>
            <a:r>
              <a:rPr lang="en-US" err="1">
                <a:solidFill>
                  <a:srgbClr val="FF0000"/>
                </a:solidFill>
                <a:effectLst>
                  <a:outerShdw blurRad="38100" dist="38100" dir="2700000" algn="tl">
                    <a:srgbClr val="000000">
                      <a:alpha val="43137"/>
                    </a:srgbClr>
                  </a:outerShdw>
                </a:effectLst>
                <a:latin typeface="Arial" pitchFamily="34" charset="0"/>
                <a:cs typeface="+mn-cs"/>
              </a:rPr>
              <a:t>Fertil</a:t>
            </a:r>
            <a:r>
              <a:rPr lang="en-US">
                <a:solidFill>
                  <a:srgbClr val="FF0000"/>
                </a:solidFill>
                <a:effectLst>
                  <a:outerShdw blurRad="38100" dist="38100" dir="2700000" algn="tl">
                    <a:srgbClr val="000000">
                      <a:alpha val="43137"/>
                    </a:srgbClr>
                  </a:outerShdw>
                </a:effectLst>
                <a:latin typeface="Arial" pitchFamily="34" charset="0"/>
                <a:cs typeface="+mn-cs"/>
              </a:rPr>
              <a:t> </a:t>
            </a:r>
            <a:r>
              <a:rPr lang="en-US" err="1">
                <a:solidFill>
                  <a:srgbClr val="FF0000"/>
                </a:solidFill>
                <a:effectLst>
                  <a:outerShdw blurRad="38100" dist="38100" dir="2700000" algn="tl">
                    <a:srgbClr val="000000">
                      <a:alpha val="43137"/>
                    </a:srgbClr>
                  </a:outerShdw>
                </a:effectLst>
                <a:latin typeface="Arial" pitchFamily="34" charset="0"/>
                <a:cs typeface="+mn-cs"/>
              </a:rPr>
              <a:t>Steril</a:t>
            </a:r>
            <a:r>
              <a:rPr lang="en-US">
                <a:solidFill>
                  <a:srgbClr val="FF0000"/>
                </a:solidFill>
                <a:effectLst>
                  <a:outerShdw blurRad="38100" dist="38100" dir="2700000" algn="tl">
                    <a:srgbClr val="000000">
                      <a:alpha val="43137"/>
                    </a:srgbClr>
                  </a:outerShdw>
                </a:effectLst>
                <a:latin typeface="Arial" pitchFamily="34" charset="0"/>
                <a:cs typeface="+mn-cs"/>
              </a:rPr>
              <a:t> 2011;95:</a:t>
            </a:r>
            <a:r>
              <a:rPr lang="tr-TR">
                <a:solidFill>
                  <a:srgbClr val="FF0000"/>
                </a:solidFill>
                <a:effectLst>
                  <a:outerShdw blurRad="38100" dist="38100" dir="2700000" algn="tl">
                    <a:srgbClr val="000000">
                      <a:alpha val="43137"/>
                    </a:srgbClr>
                  </a:outerShdw>
                </a:effectLst>
                <a:latin typeface="Arial" pitchFamily="34" charset="0"/>
                <a:cs typeface="+mn-cs"/>
              </a:rPr>
              <a:t> </a:t>
            </a:r>
            <a:r>
              <a:rPr lang="en-US">
                <a:solidFill>
                  <a:srgbClr val="FF0000"/>
                </a:solidFill>
                <a:effectLst>
                  <a:outerShdw blurRad="38100" dist="38100" dir="2700000" algn="tl">
                    <a:srgbClr val="000000">
                      <a:alpha val="43137"/>
                    </a:srgbClr>
                  </a:outerShdw>
                </a:effectLst>
                <a:latin typeface="Arial" pitchFamily="34" charset="0"/>
                <a:cs typeface="+mn-cs"/>
              </a:rPr>
              <a:t>497–502</a:t>
            </a:r>
            <a:endParaRPr lang="tr-TR">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Title 1"/>
          <p:cNvSpPr>
            <a:spLocks noGrp="1"/>
          </p:cNvSpPr>
          <p:nvPr>
            <p:ph type="title"/>
          </p:nvPr>
        </p:nvSpPr>
        <p:spPr>
          <a:xfrm>
            <a:off x="214313" y="-214313"/>
            <a:ext cx="8643937" cy="2286001"/>
          </a:xfrm>
        </p:spPr>
        <p:txBody>
          <a:bodyPr/>
          <a:lstStyle/>
          <a:p>
            <a:r>
              <a:rPr lang="tr-TR" sz="4800"/>
              <a:t>ADENOMYOSIS</a:t>
            </a:r>
            <a:br>
              <a:rPr lang="tr-TR" sz="4800"/>
            </a:br>
            <a:r>
              <a:rPr lang="tr-TR" sz="4800">
                <a:solidFill>
                  <a:srgbClr val="00FFFF"/>
                </a:solidFill>
              </a:rPr>
              <a:t>TREATMENT</a:t>
            </a:r>
            <a:br>
              <a:rPr lang="tr-TR" sz="4800">
                <a:solidFill>
                  <a:srgbClr val="00FFFF"/>
                </a:solidFill>
              </a:rPr>
            </a:br>
            <a:r>
              <a:rPr lang="tr-TR">
                <a:solidFill>
                  <a:srgbClr val="FF3399"/>
                </a:solidFill>
              </a:rPr>
              <a:t>Dysmenorrhea, pelvic pain</a:t>
            </a:r>
            <a:endParaRPr lang="en-US" sz="4800">
              <a:solidFill>
                <a:srgbClr val="FF3399"/>
              </a:solidFill>
            </a:endParaRPr>
          </a:p>
        </p:txBody>
      </p:sp>
      <p:sp>
        <p:nvSpPr>
          <p:cNvPr id="5" name="TextBox 4"/>
          <p:cNvSpPr txBox="1"/>
          <p:nvPr/>
        </p:nvSpPr>
        <p:spPr>
          <a:xfrm>
            <a:off x="500063" y="2000250"/>
            <a:ext cx="8358187" cy="4524375"/>
          </a:xfrm>
          <a:prstGeom prst="rect">
            <a:avLst/>
          </a:prstGeom>
          <a:noFill/>
        </p:spPr>
        <p:txBody>
          <a:bodyPr>
            <a:spAutoFit/>
          </a:bodyPr>
          <a:lstStyle/>
          <a:p>
            <a:pPr indent="358775">
              <a:defRPr/>
            </a:pPr>
            <a:r>
              <a:rPr lang="tr-TR" sz="2800">
                <a:solidFill>
                  <a:srgbClr val="00FF00"/>
                </a:solidFill>
              </a:rPr>
              <a:t>New </a:t>
            </a:r>
            <a:r>
              <a:rPr lang="en-US" sz="2800">
                <a:solidFill>
                  <a:srgbClr val="00FF00"/>
                </a:solidFill>
              </a:rPr>
              <a:t>Medical treatments</a:t>
            </a:r>
            <a:endParaRPr lang="tr-TR" sz="2800">
              <a:solidFill>
                <a:srgbClr val="00FF00"/>
              </a:solidFill>
            </a:endParaRPr>
          </a:p>
          <a:p>
            <a:pPr lvl="1" indent="358775">
              <a:buFont typeface="Arial" pitchFamily="34" charset="0"/>
              <a:buChar char="•"/>
              <a:defRPr/>
            </a:pPr>
            <a:r>
              <a:rPr lang="tr-TR" sz="2800" err="1"/>
              <a:t>Aromatase</a:t>
            </a:r>
            <a:r>
              <a:rPr lang="tr-TR" sz="2800"/>
              <a:t> </a:t>
            </a:r>
            <a:r>
              <a:rPr lang="tr-TR" sz="2800" err="1"/>
              <a:t>inhibitors</a:t>
            </a:r>
            <a:endParaRPr lang="tr-TR" sz="2800"/>
          </a:p>
          <a:p>
            <a:pPr lvl="1" indent="358775">
              <a:buFont typeface="Arial" pitchFamily="34" charset="0"/>
              <a:buChar char="•"/>
              <a:defRPr/>
            </a:pPr>
            <a:endParaRPr lang="tr-TR" sz="2800"/>
          </a:p>
          <a:p>
            <a:pPr lvl="1" indent="358775">
              <a:buFont typeface="Arial" pitchFamily="34" charset="0"/>
              <a:buChar char="•"/>
              <a:defRPr/>
            </a:pPr>
            <a:r>
              <a:rPr lang="tr-TR" sz="2800" err="1"/>
              <a:t>Progesterone</a:t>
            </a:r>
            <a:r>
              <a:rPr lang="tr-TR" sz="2800"/>
              <a:t> </a:t>
            </a:r>
            <a:r>
              <a:rPr lang="tr-TR" sz="2800" err="1"/>
              <a:t>receptor</a:t>
            </a:r>
            <a:r>
              <a:rPr lang="tr-TR" sz="2800"/>
              <a:t> </a:t>
            </a:r>
            <a:r>
              <a:rPr lang="tr-TR" sz="2800" err="1"/>
              <a:t>modulators</a:t>
            </a:r>
            <a:endParaRPr lang="tr-TR" sz="2800"/>
          </a:p>
          <a:p>
            <a:pPr lvl="1" indent="358775">
              <a:buFont typeface="Arial" pitchFamily="34" charset="0"/>
              <a:buChar char="•"/>
              <a:defRPr/>
            </a:pPr>
            <a:endParaRPr lang="tr-TR" sz="2800"/>
          </a:p>
          <a:p>
            <a:pPr lvl="1" indent="358775">
              <a:buFont typeface="Arial" pitchFamily="34" charset="0"/>
              <a:buChar char="•"/>
              <a:defRPr/>
            </a:pPr>
            <a:r>
              <a:rPr lang="tr-TR" sz="2800" err="1"/>
              <a:t>Valproic</a:t>
            </a:r>
            <a:r>
              <a:rPr lang="tr-TR" sz="2800"/>
              <a:t> </a:t>
            </a:r>
            <a:r>
              <a:rPr lang="tr-TR" sz="2800" err="1"/>
              <a:t>acid</a:t>
            </a:r>
            <a:r>
              <a:rPr lang="tr-TR" sz="2800"/>
              <a:t> </a:t>
            </a:r>
            <a:r>
              <a:rPr lang="tr-TR" sz="2000"/>
              <a:t>(an </a:t>
            </a:r>
            <a:r>
              <a:rPr lang="tr-TR" sz="2000" err="1"/>
              <a:t>antiepileptic</a:t>
            </a:r>
            <a:r>
              <a:rPr lang="tr-TR" sz="2000"/>
              <a:t> </a:t>
            </a:r>
            <a:r>
              <a:rPr lang="tr-TR" sz="2000" err="1"/>
              <a:t>drug</a:t>
            </a:r>
            <a:r>
              <a:rPr lang="tr-TR" sz="2000"/>
              <a:t>, is </a:t>
            </a:r>
            <a:r>
              <a:rPr lang="tr-TR" sz="2000" err="1"/>
              <a:t>one</a:t>
            </a:r>
            <a:r>
              <a:rPr lang="tr-TR" sz="2000"/>
              <a:t> of </a:t>
            </a:r>
            <a:r>
              <a:rPr lang="tr-TR" sz="2000" err="1"/>
              <a:t>the</a:t>
            </a:r>
            <a:r>
              <a:rPr lang="tr-TR" sz="2000"/>
              <a:t> ‘</a:t>
            </a:r>
            <a:r>
              <a:rPr lang="en-US" sz="2000" err="1"/>
              <a:t>histone</a:t>
            </a:r>
            <a:r>
              <a:rPr lang="en-US" sz="2000"/>
              <a:t> </a:t>
            </a:r>
            <a:r>
              <a:rPr lang="en-US" sz="2000" err="1"/>
              <a:t>deacetylase</a:t>
            </a:r>
            <a:r>
              <a:rPr lang="en-US" sz="2000"/>
              <a:t> inhibitors</a:t>
            </a:r>
            <a:r>
              <a:rPr lang="tr-TR" sz="2000"/>
              <a:t>’</a:t>
            </a:r>
            <a:r>
              <a:rPr lang="en-US" sz="2000"/>
              <a:t> (HDIs</a:t>
            </a:r>
            <a:r>
              <a:rPr lang="tr-TR" sz="2000"/>
              <a:t>), </a:t>
            </a:r>
            <a:r>
              <a:rPr lang="tr-TR" sz="2000" err="1"/>
              <a:t>specific</a:t>
            </a:r>
            <a:r>
              <a:rPr lang="tr-TR" sz="2000"/>
              <a:t> </a:t>
            </a:r>
            <a:r>
              <a:rPr lang="tr-TR" sz="2000" err="1"/>
              <a:t>and</a:t>
            </a:r>
            <a:r>
              <a:rPr lang="tr-TR" sz="2000"/>
              <a:t> </a:t>
            </a:r>
            <a:r>
              <a:rPr lang="tr-TR" sz="2000" err="1"/>
              <a:t>potent</a:t>
            </a:r>
            <a:r>
              <a:rPr lang="tr-TR" sz="2000"/>
              <a:t>). </a:t>
            </a:r>
          </a:p>
          <a:p>
            <a:pPr lvl="2" indent="342900">
              <a:buFont typeface="Arial" pitchFamily="34" charset="0"/>
              <a:buChar char="•"/>
              <a:defRPr/>
            </a:pPr>
            <a:r>
              <a:rPr lang="tr-TR" sz="2000">
                <a:latin typeface="Times New Roman" pitchFamily="18" charset="0"/>
                <a:cs typeface="Times New Roman" pitchFamily="18" charset="0"/>
              </a:rPr>
              <a:t>500 mg, 3x1, </a:t>
            </a:r>
            <a:r>
              <a:rPr lang="en-US" sz="2000">
                <a:latin typeface="Times New Roman" pitchFamily="18" charset="0"/>
                <a:cs typeface="Times New Roman" pitchFamily="18" charset="0"/>
              </a:rPr>
              <a:t>oral</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administration for 3</a:t>
            </a:r>
            <a:r>
              <a:rPr lang="tr-TR" sz="2000">
                <a:latin typeface="Times New Roman" pitchFamily="18" charset="0"/>
                <a:cs typeface="Times New Roman" pitchFamily="18" charset="0"/>
              </a:rPr>
              <a:t> </a:t>
            </a:r>
            <a:r>
              <a:rPr lang="tr-TR" sz="2000" err="1">
                <a:latin typeface="Times New Roman" pitchFamily="18" charset="0"/>
                <a:cs typeface="Times New Roman" pitchFamily="18" charset="0"/>
              </a:rPr>
              <a:t>mo</a:t>
            </a:r>
            <a:r>
              <a:rPr lang="tr-TR" sz="2000">
                <a:latin typeface="Times New Roman" pitchFamily="18" charset="0"/>
                <a:cs typeface="Times New Roman" pitchFamily="18" charset="0"/>
              </a:rPr>
              <a:t>.</a:t>
            </a:r>
            <a:r>
              <a:rPr lang="en-US" sz="2000">
                <a:latin typeface="Times New Roman" pitchFamily="18" charset="0"/>
                <a:cs typeface="Times New Roman" pitchFamily="18" charset="0"/>
              </a:rPr>
              <a:t> partial resolution</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of </a:t>
            </a:r>
            <a:r>
              <a:rPr lang="en-US" sz="2000" err="1">
                <a:latin typeface="Times New Roman" pitchFamily="18" charset="0"/>
                <a:cs typeface="Times New Roman" pitchFamily="18" charset="0"/>
              </a:rPr>
              <a:t>dysmenorrhea</a:t>
            </a:r>
            <a:r>
              <a:rPr lang="en-US" sz="2000">
                <a:latin typeface="Times New Roman" pitchFamily="18" charset="0"/>
                <a:cs typeface="Times New Roman" pitchFamily="18" charset="0"/>
              </a:rPr>
              <a:t> in women with </a:t>
            </a:r>
            <a:r>
              <a:rPr lang="en-US" sz="2000" err="1">
                <a:latin typeface="Times New Roman" pitchFamily="18" charset="0"/>
                <a:cs typeface="Times New Roman" pitchFamily="18" charset="0"/>
              </a:rPr>
              <a:t>adenomyosis</a:t>
            </a:r>
            <a:r>
              <a:rPr lang="en-US" sz="2000">
                <a:latin typeface="Times New Roman" pitchFamily="18" charset="0"/>
                <a:cs typeface="Times New Roman" pitchFamily="18" charset="0"/>
              </a:rPr>
              <a:t> and in near-complete resolution by the end</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of the </a:t>
            </a:r>
            <a:r>
              <a:rPr lang="tr-TR" sz="2000">
                <a:latin typeface="Times New Roman" pitchFamily="18" charset="0"/>
                <a:cs typeface="Times New Roman" pitchFamily="18" charset="0"/>
              </a:rPr>
              <a:t>6th </a:t>
            </a:r>
            <a:r>
              <a:rPr lang="tr-TR" sz="2000" err="1">
                <a:latin typeface="Times New Roman" pitchFamily="18" charset="0"/>
                <a:cs typeface="Times New Roman" pitchFamily="18" charset="0"/>
              </a:rPr>
              <a:t>mo</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after the treatment</a:t>
            </a:r>
            <a:r>
              <a:rPr lang="tr-TR" sz="2000">
                <a:latin typeface="Times New Roman" pitchFamily="18" charset="0"/>
                <a:cs typeface="Times New Roman" pitchFamily="18" charset="0"/>
              </a:rPr>
              <a:t>, </a:t>
            </a:r>
          </a:p>
          <a:p>
            <a:pPr lvl="2" indent="342900">
              <a:buFont typeface="Arial" pitchFamily="34" charset="0"/>
              <a:buChar char="•"/>
              <a:defRPr/>
            </a:pPr>
            <a:r>
              <a:rPr lang="tr-TR" sz="2000">
                <a:latin typeface="Times New Roman" pitchFamily="18" charset="0"/>
                <a:cs typeface="Times New Roman" pitchFamily="18" charset="0"/>
              </a:rPr>
              <a:t>T</a:t>
            </a:r>
            <a:r>
              <a:rPr lang="en-US" sz="2000">
                <a:latin typeface="Times New Roman" pitchFamily="18" charset="0"/>
                <a:cs typeface="Times New Roman" pitchFamily="18" charset="0"/>
              </a:rPr>
              <a:t>he average</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uterine size </a:t>
            </a:r>
            <a:r>
              <a:rPr lang="en-US" sz="2000">
                <a:latin typeface="Times New Roman" pitchFamily="18" charset="0"/>
                <a:cs typeface="Times New Roman" pitchFamily="18" charset="0"/>
                <a:sym typeface="Symbol" pitchFamily="18" charset="2"/>
              </a:rPr>
              <a:t></a:t>
            </a:r>
            <a:r>
              <a:rPr lang="tr-TR" sz="2000">
                <a:latin typeface="Times New Roman" pitchFamily="18" charset="0"/>
                <a:cs typeface="Times New Roman" pitchFamily="18" charset="0"/>
                <a:sym typeface="Symbol" pitchFamily="18" charset="2"/>
              </a:rPr>
              <a:t> </a:t>
            </a:r>
            <a:r>
              <a:rPr lang="en-US" sz="2000">
                <a:latin typeface="Times New Roman" pitchFamily="18" charset="0"/>
                <a:cs typeface="Times New Roman" pitchFamily="18" charset="0"/>
              </a:rPr>
              <a:t>by 26%</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6 months</a:t>
            </a:r>
            <a:r>
              <a:rPr lang="tr-TR" sz="2000">
                <a:latin typeface="Times New Roman" pitchFamily="18" charset="0"/>
                <a:cs typeface="Times New Roman" pitchFamily="18" charset="0"/>
              </a:rPr>
              <a:t>)</a:t>
            </a:r>
          </a:p>
          <a:p>
            <a:pPr lvl="2" indent="342900">
              <a:buFont typeface="Arial" pitchFamily="34" charset="0"/>
              <a:buChar char="•"/>
              <a:defRPr/>
            </a:pPr>
            <a:r>
              <a:rPr lang="tr-TR" sz="2000">
                <a:latin typeface="Times New Roman" pitchFamily="18" charset="0"/>
                <a:cs typeface="Times New Roman" pitchFamily="18" charset="0"/>
              </a:rPr>
              <a:t>T</a:t>
            </a:r>
            <a:r>
              <a:rPr lang="en-US" sz="2000">
                <a:latin typeface="Times New Roman" pitchFamily="18" charset="0"/>
                <a:cs typeface="Times New Roman" pitchFamily="18" charset="0"/>
              </a:rPr>
              <a:t>he amount of</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menses </a:t>
            </a:r>
            <a:r>
              <a:rPr lang="en-US" sz="2000">
                <a:latin typeface="Times New Roman" pitchFamily="18" charset="0"/>
                <a:cs typeface="Times New Roman" pitchFamily="18" charset="0"/>
                <a:sym typeface="Symbol" pitchFamily="18" charset="2"/>
              </a:rPr>
              <a:t> </a:t>
            </a:r>
            <a:r>
              <a:rPr lang="en-US" sz="2000">
                <a:latin typeface="Times New Roman" pitchFamily="18" charset="0"/>
                <a:cs typeface="Times New Roman" pitchFamily="18" charset="0"/>
              </a:rPr>
              <a:t>significantly</a:t>
            </a:r>
            <a:endParaRPr lang="en-US">
              <a:latin typeface="+mn-lt"/>
              <a:cs typeface="Times New Roman" pitchFamily="18" charset="0"/>
            </a:endParaRPr>
          </a:p>
        </p:txBody>
      </p:sp>
      <p:sp>
        <p:nvSpPr>
          <p:cNvPr id="74756" name="TextBox 3"/>
          <p:cNvSpPr txBox="1">
            <a:spLocks noChangeArrowheads="1"/>
          </p:cNvSpPr>
          <p:nvPr/>
        </p:nvSpPr>
        <p:spPr bwMode="auto">
          <a:xfrm>
            <a:off x="608013" y="6386513"/>
            <a:ext cx="8464550" cy="369887"/>
          </a:xfrm>
          <a:prstGeom prst="rect">
            <a:avLst/>
          </a:prstGeom>
          <a:noFill/>
          <a:ln w="9525">
            <a:noFill/>
            <a:miter lim="800000"/>
            <a:headEnd/>
            <a:tailEnd/>
          </a:ln>
        </p:spPr>
        <p:txBody>
          <a:bodyPr>
            <a:spAutoFit/>
          </a:bodyPr>
          <a:lstStyle/>
          <a:p>
            <a:pPr algn="r" eaLnBrk="0" hangingPunct="0"/>
            <a:r>
              <a:rPr lang="en-US" sz="1800">
                <a:solidFill>
                  <a:srgbClr val="FF0000"/>
                </a:solidFill>
              </a:rPr>
              <a:t>Liu, </a:t>
            </a:r>
            <a:r>
              <a:rPr lang="tr-TR" sz="1800">
                <a:solidFill>
                  <a:srgbClr val="FF0000"/>
                </a:solidFill>
              </a:rPr>
              <a:t>2010, Reproductive Sciences 2010, 17(10) 904-912</a:t>
            </a:r>
          </a:p>
        </p:txBody>
      </p:sp>
    </p:spTree>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tr-TR"/>
              <a:t>Adenomyozis</a:t>
            </a:r>
            <a:br>
              <a:rPr lang="tr-TR"/>
            </a:br>
            <a:r>
              <a:rPr lang="tr-TR">
                <a:solidFill>
                  <a:srgbClr val="00FFFF"/>
                </a:solidFill>
              </a:rPr>
              <a:t>Valproik Asid (VPA)</a:t>
            </a:r>
          </a:p>
        </p:txBody>
      </p:sp>
      <p:sp>
        <p:nvSpPr>
          <p:cNvPr id="71683" name="Content Placeholder 2"/>
          <p:cNvSpPr>
            <a:spLocks noGrp="1"/>
          </p:cNvSpPr>
          <p:nvPr>
            <p:ph idx="1"/>
          </p:nvPr>
        </p:nvSpPr>
        <p:spPr>
          <a:xfrm>
            <a:off x="685800" y="1643063"/>
            <a:ext cx="7772400" cy="4572000"/>
          </a:xfrm>
        </p:spPr>
        <p:txBody>
          <a:bodyPr/>
          <a:lstStyle/>
          <a:p>
            <a:r>
              <a:rPr lang="tr-TR"/>
              <a:t>Endometriozis  bir epigenetik hastalık olabilir</a:t>
            </a:r>
          </a:p>
          <a:p>
            <a:endParaRPr lang="tr-TR"/>
          </a:p>
          <a:p>
            <a:r>
              <a:rPr lang="tr-TR"/>
              <a:t>Demetilasyon enzimlerinden veya ‘</a:t>
            </a:r>
            <a:r>
              <a:rPr lang="en-US"/>
              <a:t>histone deacetylase inhibitors</a:t>
            </a:r>
            <a:r>
              <a:rPr lang="tr-TR"/>
              <a:t>’</a:t>
            </a:r>
            <a:r>
              <a:rPr lang="en-US"/>
              <a:t> (HDIs),</a:t>
            </a:r>
            <a:r>
              <a:rPr lang="tr-TR"/>
              <a:t> etkilenebilir</a:t>
            </a:r>
          </a:p>
          <a:p>
            <a:endParaRPr lang="tr-TR"/>
          </a:p>
          <a:p>
            <a:r>
              <a:rPr lang="en-US"/>
              <a:t>VPA </a:t>
            </a:r>
            <a:r>
              <a:rPr lang="tr-TR"/>
              <a:t>antiepileptik bir ilaç</a:t>
            </a:r>
            <a:endParaRPr lang="en-US"/>
          </a:p>
          <a:p>
            <a:endParaRPr lang="tr-TR"/>
          </a:p>
          <a:p>
            <a:r>
              <a:rPr lang="en-US"/>
              <a:t>Spe</a:t>
            </a:r>
            <a:r>
              <a:rPr lang="tr-TR"/>
              <a:t>s</a:t>
            </a:r>
            <a:r>
              <a:rPr lang="en-US"/>
              <a:t>ifi</a:t>
            </a:r>
            <a:r>
              <a:rPr lang="tr-TR"/>
              <a:t>k ve</a:t>
            </a:r>
            <a:r>
              <a:rPr lang="en-US"/>
              <a:t> potent </a:t>
            </a:r>
            <a:r>
              <a:rPr lang="tr-TR"/>
              <a:t>‘</a:t>
            </a:r>
            <a:r>
              <a:rPr lang="en-US"/>
              <a:t>HDI</a:t>
            </a:r>
            <a:r>
              <a:rPr lang="tr-TR"/>
              <a:t>’</a:t>
            </a:r>
          </a:p>
          <a:p>
            <a:endParaRPr lang="tr-TR"/>
          </a:p>
          <a:p>
            <a:r>
              <a:rPr lang="tr-TR"/>
              <a:t>VPA, 500 mg kaps, 3x1, 3 ay…</a:t>
            </a:r>
          </a:p>
          <a:p>
            <a:endParaRPr lang="tr-TR"/>
          </a:p>
          <a:p>
            <a:endParaRPr lang="tr-TR"/>
          </a:p>
        </p:txBody>
      </p:sp>
      <p:sp>
        <p:nvSpPr>
          <p:cNvPr id="71684"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spTree>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Title 1"/>
          <p:cNvSpPr>
            <a:spLocks noGrp="1"/>
          </p:cNvSpPr>
          <p:nvPr>
            <p:ph type="title"/>
          </p:nvPr>
        </p:nvSpPr>
        <p:spPr>
          <a:xfrm>
            <a:off x="685800" y="142875"/>
            <a:ext cx="7772400" cy="1143000"/>
          </a:xfrm>
        </p:spPr>
        <p:txBody>
          <a:bodyPr/>
          <a:lstStyle/>
          <a:p>
            <a:r>
              <a:rPr lang="tr-TR"/>
              <a:t>Adenomyosis</a:t>
            </a:r>
            <a:br>
              <a:rPr lang="tr-TR"/>
            </a:br>
            <a:r>
              <a:rPr lang="tr-TR">
                <a:solidFill>
                  <a:srgbClr val="00FFFF"/>
                </a:solidFill>
              </a:rPr>
              <a:t>Valproic Acid (VPA)</a:t>
            </a:r>
          </a:p>
        </p:txBody>
      </p:sp>
      <p:sp>
        <p:nvSpPr>
          <p:cNvPr id="75779" name="Content Placeholder 2"/>
          <p:cNvSpPr>
            <a:spLocks noGrp="1"/>
          </p:cNvSpPr>
          <p:nvPr>
            <p:ph idx="1"/>
          </p:nvPr>
        </p:nvSpPr>
        <p:spPr>
          <a:xfrm>
            <a:off x="685800" y="1285875"/>
            <a:ext cx="7772400" cy="4714875"/>
          </a:xfrm>
        </p:spPr>
        <p:txBody>
          <a:bodyPr/>
          <a:lstStyle/>
          <a:p>
            <a:r>
              <a:rPr lang="tr-TR"/>
              <a:t>Endometriosis  may be an epigenetic disease</a:t>
            </a:r>
          </a:p>
          <a:p>
            <a:r>
              <a:rPr lang="en-US"/>
              <a:t>VPA</a:t>
            </a:r>
            <a:r>
              <a:rPr lang="tr-TR"/>
              <a:t>, an antiepileptic drug, is one of the ‘</a:t>
            </a:r>
            <a:r>
              <a:rPr lang="en-US"/>
              <a:t>histone deacetylase inhibitors</a:t>
            </a:r>
            <a:r>
              <a:rPr lang="tr-TR"/>
              <a:t>’</a:t>
            </a:r>
            <a:r>
              <a:rPr lang="en-US"/>
              <a:t> (HDIs</a:t>
            </a:r>
            <a:r>
              <a:rPr lang="tr-TR"/>
              <a:t>), specific and potent</a:t>
            </a:r>
          </a:p>
          <a:p>
            <a:r>
              <a:rPr lang="tr-TR"/>
              <a:t>VPA, 500 mg, 3x1, </a:t>
            </a:r>
            <a:r>
              <a:rPr lang="en-US"/>
              <a:t>oral</a:t>
            </a:r>
            <a:r>
              <a:rPr lang="tr-TR"/>
              <a:t> </a:t>
            </a:r>
            <a:r>
              <a:rPr lang="en-US"/>
              <a:t>administration for 3</a:t>
            </a:r>
            <a:r>
              <a:rPr lang="tr-TR"/>
              <a:t> mo.</a:t>
            </a:r>
            <a:r>
              <a:rPr lang="en-US"/>
              <a:t> partial resolution</a:t>
            </a:r>
            <a:r>
              <a:rPr lang="tr-TR"/>
              <a:t> </a:t>
            </a:r>
            <a:r>
              <a:rPr lang="en-US"/>
              <a:t>of dysmenorrhea in women with adenomyosis and in near-complete resolution by the end</a:t>
            </a:r>
            <a:r>
              <a:rPr lang="tr-TR"/>
              <a:t> </a:t>
            </a:r>
            <a:r>
              <a:rPr lang="en-US"/>
              <a:t>of the </a:t>
            </a:r>
            <a:r>
              <a:rPr lang="tr-TR"/>
              <a:t>6th mo. </a:t>
            </a:r>
            <a:r>
              <a:rPr lang="en-US"/>
              <a:t>after the treatment</a:t>
            </a:r>
            <a:r>
              <a:rPr lang="tr-TR"/>
              <a:t>.</a:t>
            </a:r>
          </a:p>
          <a:p>
            <a:r>
              <a:rPr lang="en-US"/>
              <a:t>the average</a:t>
            </a:r>
            <a:r>
              <a:rPr lang="tr-TR"/>
              <a:t> </a:t>
            </a:r>
            <a:r>
              <a:rPr lang="en-US"/>
              <a:t>uterine size </a:t>
            </a:r>
            <a:r>
              <a:rPr lang="en-US">
                <a:sym typeface="Symbol" pitchFamily="18" charset="2"/>
              </a:rPr>
              <a:t></a:t>
            </a:r>
            <a:r>
              <a:rPr lang="tr-TR">
                <a:sym typeface="Symbol" pitchFamily="18" charset="2"/>
              </a:rPr>
              <a:t> </a:t>
            </a:r>
            <a:r>
              <a:rPr lang="en-US"/>
              <a:t>by 26%</a:t>
            </a:r>
            <a:r>
              <a:rPr lang="tr-TR"/>
              <a:t> (</a:t>
            </a:r>
            <a:r>
              <a:rPr lang="en-US"/>
              <a:t>6 months</a:t>
            </a:r>
            <a:r>
              <a:rPr lang="tr-TR"/>
              <a:t>)</a:t>
            </a:r>
          </a:p>
          <a:p>
            <a:r>
              <a:rPr lang="en-US"/>
              <a:t>the amount of</a:t>
            </a:r>
            <a:r>
              <a:rPr lang="tr-TR"/>
              <a:t> </a:t>
            </a:r>
            <a:r>
              <a:rPr lang="en-US"/>
              <a:t>menses </a:t>
            </a:r>
            <a:r>
              <a:rPr lang="en-US">
                <a:sym typeface="Symbol" pitchFamily="18" charset="2"/>
              </a:rPr>
              <a:t> </a:t>
            </a:r>
            <a:r>
              <a:rPr lang="en-US"/>
              <a:t>significantly</a:t>
            </a:r>
            <a:endParaRPr lang="tr-TR"/>
          </a:p>
          <a:p>
            <a:endParaRPr lang="tr-TR"/>
          </a:p>
          <a:p>
            <a:endParaRPr lang="tr-TR"/>
          </a:p>
        </p:txBody>
      </p:sp>
      <p:sp>
        <p:nvSpPr>
          <p:cNvPr id="75780"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spTree>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tr-TR"/>
              <a:t>Adenomyozis</a:t>
            </a:r>
            <a:br>
              <a:rPr lang="tr-TR"/>
            </a:br>
            <a:r>
              <a:rPr lang="tr-TR">
                <a:solidFill>
                  <a:srgbClr val="00FFFF"/>
                </a:solidFill>
              </a:rPr>
              <a:t>Valproik Asid (VPA)</a:t>
            </a:r>
          </a:p>
        </p:txBody>
      </p:sp>
      <p:sp>
        <p:nvSpPr>
          <p:cNvPr id="72707"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2708" name="Picture 2"/>
          <p:cNvPicPr>
            <a:picLocks noChangeAspect="1" noChangeArrowheads="1"/>
          </p:cNvPicPr>
          <p:nvPr/>
        </p:nvPicPr>
        <p:blipFill>
          <a:blip r:embed="rId3" cstate="print"/>
          <a:srcRect/>
          <a:stretch>
            <a:fillRect/>
          </a:stretch>
        </p:blipFill>
        <p:spPr bwMode="auto">
          <a:xfrm>
            <a:off x="0" y="1671638"/>
            <a:ext cx="9144000" cy="4329112"/>
          </a:xfrm>
          <a:prstGeom prst="rect">
            <a:avLst/>
          </a:prstGeom>
          <a:noFill/>
          <a:ln w="12700">
            <a:noFill/>
            <a:miter lim="800000"/>
            <a:headEnd type="none" w="sm" len="sm"/>
            <a:tailEnd type="none" w="sm" len="sm"/>
          </a:ln>
        </p:spPr>
      </p:pic>
    </p:spTree>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tr-TR"/>
              <a:t>Adenomyozis</a:t>
            </a:r>
            <a:br>
              <a:rPr lang="tr-TR"/>
            </a:br>
            <a:r>
              <a:rPr lang="tr-TR">
                <a:solidFill>
                  <a:srgbClr val="00FFFF"/>
                </a:solidFill>
              </a:rPr>
              <a:t>Valproik Asid (VPA)</a:t>
            </a:r>
          </a:p>
        </p:txBody>
      </p:sp>
      <p:sp>
        <p:nvSpPr>
          <p:cNvPr id="73731"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3732" name="Picture 2"/>
          <p:cNvPicPr>
            <a:picLocks noChangeAspect="1" noChangeArrowheads="1"/>
          </p:cNvPicPr>
          <p:nvPr/>
        </p:nvPicPr>
        <p:blipFill>
          <a:blip r:embed="rId3" cstate="print"/>
          <a:srcRect/>
          <a:stretch>
            <a:fillRect/>
          </a:stretch>
        </p:blipFill>
        <p:spPr bwMode="auto">
          <a:xfrm>
            <a:off x="0" y="1643063"/>
            <a:ext cx="9144000" cy="4343400"/>
          </a:xfrm>
          <a:prstGeom prst="rect">
            <a:avLst/>
          </a:prstGeom>
          <a:noFill/>
          <a:ln w="12700">
            <a:noFill/>
            <a:miter lim="800000"/>
            <a:headEnd type="none" w="sm" len="sm"/>
            <a:tailEnd type="none" w="sm" len="sm"/>
          </a:ln>
        </p:spPr>
      </p:pic>
      <p:sp>
        <p:nvSpPr>
          <p:cNvPr id="5" name="TextBox 4"/>
          <p:cNvSpPr txBox="1"/>
          <p:nvPr/>
        </p:nvSpPr>
        <p:spPr>
          <a:xfrm>
            <a:off x="2786063" y="2928938"/>
            <a:ext cx="1285875" cy="523875"/>
          </a:xfrm>
          <a:prstGeom prst="rect">
            <a:avLst/>
          </a:prstGeom>
          <a:solidFill>
            <a:srgbClr val="FF0000"/>
          </a:solidFill>
        </p:spPr>
        <p:txBody>
          <a:bodyPr>
            <a:spAutoFit/>
          </a:bodyPr>
          <a:lstStyle/>
          <a:p>
            <a:pPr>
              <a:defRPr/>
            </a:pPr>
            <a:r>
              <a:rPr lang="tr-TR" sz="2800">
                <a:effectLst>
                  <a:outerShdw blurRad="38100" dist="38100" dir="2700000" algn="tl">
                    <a:srgbClr val="000000">
                      <a:alpha val="43137"/>
                    </a:srgbClr>
                  </a:outerShdw>
                </a:effectLst>
              </a:rPr>
              <a:t>%26 </a:t>
            </a:r>
            <a:r>
              <a:rPr lang="tr-TR" sz="2800">
                <a:effectLst>
                  <a:outerShdw blurRad="38100" dist="38100" dir="2700000" algn="tl">
                    <a:srgbClr val="000000">
                      <a:alpha val="43137"/>
                    </a:srgbClr>
                  </a:outerShdw>
                </a:effectLst>
                <a:sym typeface="Symbol"/>
              </a:rPr>
              <a:t></a:t>
            </a:r>
            <a:endParaRPr lang="en-US" sz="2800">
              <a:effectLst>
                <a:outerShdw blurRad="38100" dist="38100" dir="2700000" algn="tl">
                  <a:srgbClr val="000000">
                    <a:alpha val="43137"/>
                  </a:srgbClr>
                </a:outerShdw>
              </a:effectLst>
            </a:endParaRPr>
          </a:p>
        </p:txBody>
      </p:sp>
    </p:spTree>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285750"/>
            <a:ext cx="7772400" cy="1143000"/>
          </a:xfrm>
        </p:spPr>
        <p:txBody>
          <a:bodyPr/>
          <a:lstStyle/>
          <a:p>
            <a:r>
              <a:rPr lang="tr-TR"/>
              <a:t>Adenomyosis</a:t>
            </a:r>
            <a:br>
              <a:rPr lang="tr-TR"/>
            </a:br>
            <a:r>
              <a:rPr lang="tr-TR" sz="3600">
                <a:solidFill>
                  <a:srgbClr val="00FFFF"/>
                </a:solidFill>
              </a:rPr>
              <a:t>New non-invasive techniques</a:t>
            </a:r>
            <a:endParaRPr lang="tr-TR">
              <a:solidFill>
                <a:srgbClr val="00FFFF"/>
              </a:solidFill>
            </a:endParaRPr>
          </a:p>
        </p:txBody>
      </p:sp>
      <p:sp>
        <p:nvSpPr>
          <p:cNvPr id="78851" name="Content Placeholder 2"/>
          <p:cNvSpPr>
            <a:spLocks noGrp="1"/>
          </p:cNvSpPr>
          <p:nvPr>
            <p:ph idx="1"/>
          </p:nvPr>
        </p:nvSpPr>
        <p:spPr>
          <a:xfrm>
            <a:off x="571500" y="1571625"/>
            <a:ext cx="8458200" cy="4114800"/>
          </a:xfrm>
        </p:spPr>
        <p:txBody>
          <a:bodyPr/>
          <a:lstStyle/>
          <a:p>
            <a:r>
              <a:rPr lang="tr-TR" i="1">
                <a:solidFill>
                  <a:srgbClr val="00FF00"/>
                </a:solidFill>
              </a:rPr>
              <a:t>High-intensity focused ultrasound (HIFU)</a:t>
            </a:r>
          </a:p>
          <a:p>
            <a:r>
              <a:rPr lang="en-US" i="1">
                <a:solidFill>
                  <a:srgbClr val="00FF00"/>
                </a:solidFill>
              </a:rPr>
              <a:t>MR-guided focused ultrasound surgery</a:t>
            </a:r>
            <a:r>
              <a:rPr lang="tr-TR" i="1">
                <a:solidFill>
                  <a:srgbClr val="00FF00"/>
                </a:solidFill>
              </a:rPr>
              <a:t> </a:t>
            </a:r>
            <a:r>
              <a:rPr lang="en-US" i="1">
                <a:solidFill>
                  <a:srgbClr val="00FF00"/>
                </a:solidFill>
              </a:rPr>
              <a:t>(MRgFUS)</a:t>
            </a:r>
            <a:endParaRPr lang="tr-TR" i="1">
              <a:solidFill>
                <a:srgbClr val="00FF00"/>
              </a:solidFill>
            </a:endParaRPr>
          </a:p>
        </p:txBody>
      </p:sp>
      <p:sp>
        <p:nvSpPr>
          <p:cNvPr id="78852" name="TextBox 3"/>
          <p:cNvSpPr txBox="1">
            <a:spLocks noChangeArrowheads="1"/>
          </p:cNvSpPr>
          <p:nvPr/>
        </p:nvSpPr>
        <p:spPr bwMode="auto">
          <a:xfrm>
            <a:off x="0" y="6300788"/>
            <a:ext cx="9144000" cy="368300"/>
          </a:xfrm>
          <a:prstGeom prst="rect">
            <a:avLst/>
          </a:prstGeom>
          <a:noFill/>
          <a:ln w="9525">
            <a:noFill/>
            <a:miter lim="800000"/>
            <a:headEnd/>
            <a:tailEnd/>
          </a:ln>
        </p:spPr>
        <p:txBody>
          <a:bodyPr>
            <a:spAutoFit/>
          </a:bodyPr>
          <a:lstStyle/>
          <a:p>
            <a:pPr eaLnBrk="0" hangingPunct="0"/>
            <a:r>
              <a:rPr lang="tr-TR" sz="1800">
                <a:solidFill>
                  <a:srgbClr val="FF0000"/>
                </a:solidFill>
              </a:rPr>
              <a:t>Dong, 2010, (</a:t>
            </a:r>
            <a:r>
              <a:rPr lang="en-US" sz="1800">
                <a:solidFill>
                  <a:srgbClr val="FF0000"/>
                </a:solidFill>
              </a:rPr>
              <a:t>Current Opinion in Obstetrics and Gynecology</a:t>
            </a:r>
            <a:r>
              <a:rPr lang="tr-TR" sz="1800">
                <a:solidFill>
                  <a:srgbClr val="FF0000"/>
                </a:solidFill>
              </a:rPr>
              <a:t> 2010, 22:326–330)</a:t>
            </a:r>
          </a:p>
        </p:txBody>
      </p:sp>
      <p:pic>
        <p:nvPicPr>
          <p:cNvPr id="78853" name="Picture 2"/>
          <p:cNvPicPr>
            <a:picLocks noChangeAspect="1" noChangeArrowheads="1"/>
          </p:cNvPicPr>
          <p:nvPr/>
        </p:nvPicPr>
        <p:blipFill>
          <a:blip r:embed="rId3" cstate="print"/>
          <a:srcRect/>
          <a:stretch>
            <a:fillRect/>
          </a:stretch>
        </p:blipFill>
        <p:spPr bwMode="auto">
          <a:xfrm>
            <a:off x="468313" y="3284538"/>
            <a:ext cx="2528887" cy="1873250"/>
          </a:xfrm>
          <a:prstGeom prst="rect">
            <a:avLst/>
          </a:prstGeom>
          <a:noFill/>
          <a:ln w="9525">
            <a:noFill/>
            <a:miter lim="800000"/>
            <a:headEnd/>
            <a:tailEnd/>
          </a:ln>
        </p:spPr>
      </p:pic>
      <p:pic>
        <p:nvPicPr>
          <p:cNvPr id="78854" name="Picture 3"/>
          <p:cNvPicPr>
            <a:picLocks noChangeAspect="1" noChangeArrowheads="1"/>
          </p:cNvPicPr>
          <p:nvPr/>
        </p:nvPicPr>
        <p:blipFill>
          <a:blip r:embed="rId4" cstate="print"/>
          <a:srcRect/>
          <a:stretch>
            <a:fillRect/>
          </a:stretch>
        </p:blipFill>
        <p:spPr bwMode="auto">
          <a:xfrm>
            <a:off x="4211638" y="2852738"/>
            <a:ext cx="4464050" cy="3240087"/>
          </a:xfrm>
          <a:prstGeom prst="rect">
            <a:avLst/>
          </a:prstGeom>
          <a:noFill/>
          <a:ln w="9525">
            <a:noFill/>
            <a:miter lim="800000"/>
            <a:headEnd/>
            <a:tailEnd/>
          </a:ln>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3" name="Content Placeholder 2"/>
          <p:cNvSpPr>
            <a:spLocks noGrp="1"/>
          </p:cNvSpPr>
          <p:nvPr>
            <p:ph idx="1"/>
          </p:nvPr>
        </p:nvSpPr>
        <p:spPr>
          <a:xfrm>
            <a:off x="0" y="1243013"/>
            <a:ext cx="5429250" cy="4186237"/>
          </a:xfrm>
        </p:spPr>
        <p:txBody>
          <a:bodyPr/>
          <a:lstStyle/>
          <a:p>
            <a:pPr>
              <a:buFontTx/>
              <a:buNone/>
              <a:defRPr/>
            </a:pPr>
            <a:r>
              <a:rPr lang="tr-TR" kern="1200">
                <a:solidFill>
                  <a:srgbClr val="00FF00"/>
                </a:solidFill>
              </a:rPr>
              <a:t>U</a:t>
            </a:r>
            <a:r>
              <a:rPr lang="en-US" kern="1200" err="1">
                <a:solidFill>
                  <a:srgbClr val="00FF00"/>
                </a:solidFill>
              </a:rPr>
              <a:t>terine</a:t>
            </a:r>
            <a:r>
              <a:rPr lang="en-US" kern="1200">
                <a:solidFill>
                  <a:srgbClr val="00FF00"/>
                </a:solidFill>
              </a:rPr>
              <a:t> artery </a:t>
            </a:r>
            <a:r>
              <a:rPr lang="en-US" kern="1200" err="1">
                <a:solidFill>
                  <a:srgbClr val="00FF00"/>
                </a:solidFill>
              </a:rPr>
              <a:t>embolization</a:t>
            </a:r>
            <a:r>
              <a:rPr lang="en-US" kern="1200">
                <a:solidFill>
                  <a:srgbClr val="00FF00"/>
                </a:solidFill>
              </a:rPr>
              <a:t> (UAE)</a:t>
            </a:r>
            <a:endParaRPr lang="tr-TR" kern="1200">
              <a:solidFill>
                <a:srgbClr val="00FF00"/>
              </a:solidFill>
            </a:endParaRPr>
          </a:p>
          <a:p>
            <a:pPr>
              <a:defRPr/>
            </a:pPr>
            <a:r>
              <a:rPr lang="tr-TR" sz="2400" u="sng" kern="1200">
                <a:solidFill>
                  <a:srgbClr val="FF0000"/>
                </a:solidFill>
              </a:rPr>
              <a:t>N</a:t>
            </a:r>
            <a:r>
              <a:rPr lang="en-US" sz="2400" u="sng" kern="1200" err="1">
                <a:solidFill>
                  <a:srgbClr val="FF0000"/>
                </a:solidFill>
              </a:rPr>
              <a:t>ot</a:t>
            </a:r>
            <a:r>
              <a:rPr lang="en-US" sz="2400" u="sng" kern="1200">
                <a:solidFill>
                  <a:srgbClr val="FF0000"/>
                </a:solidFill>
              </a:rPr>
              <a:t> </a:t>
            </a:r>
            <a:r>
              <a:rPr lang="en-US" sz="2400" kern="1200">
                <a:solidFill>
                  <a:srgbClr val="FF0000"/>
                </a:solidFill>
              </a:rPr>
              <a:t>appropriate currently for the patients seeking </a:t>
            </a:r>
            <a:r>
              <a:rPr lang="en-US" sz="2400" u="sng" kern="1200">
                <a:solidFill>
                  <a:srgbClr val="FF0000"/>
                </a:solidFill>
              </a:rPr>
              <a:t>fertility</a:t>
            </a:r>
            <a:endParaRPr lang="tr-TR" sz="2400" u="sng" kern="1200">
              <a:solidFill>
                <a:srgbClr val="FF0000"/>
              </a:solidFill>
            </a:endParaRPr>
          </a:p>
          <a:p>
            <a:pPr>
              <a:defRPr/>
            </a:pPr>
            <a:r>
              <a:rPr lang="tr-TR" sz="2400" kern="1200"/>
              <a:t>57%</a:t>
            </a:r>
            <a:r>
              <a:rPr lang="en-US" sz="2400" kern="1200"/>
              <a:t> of </a:t>
            </a:r>
            <a:r>
              <a:rPr lang="tr-TR" sz="2400" kern="1200"/>
              <a:t>54 </a:t>
            </a:r>
            <a:r>
              <a:rPr lang="en-US" sz="2400" kern="1200"/>
              <a:t>patients reported decreased bleeding and pain after </a:t>
            </a:r>
            <a:r>
              <a:rPr lang="tr-TR" sz="2400" kern="1200"/>
              <a:t>5</a:t>
            </a:r>
            <a:r>
              <a:rPr lang="en-US" sz="2400" kern="1200"/>
              <a:t> years. </a:t>
            </a:r>
            <a:endParaRPr lang="tr-TR" sz="2400" kern="1200"/>
          </a:p>
          <a:p>
            <a:pPr>
              <a:defRPr/>
            </a:pPr>
            <a:r>
              <a:rPr lang="en-US" sz="2400" kern="1200"/>
              <a:t>In 4 patients, treatment failure was immediate, and 19 patients experienced relapse within 5 years, with 5 patients requiring hysterectomy for further </a:t>
            </a:r>
            <a:r>
              <a:rPr lang="tr-TR" sz="2400" kern="1200"/>
              <a:t>t</a:t>
            </a:r>
            <a:r>
              <a:rPr lang="en-US" sz="2400" kern="1200" err="1"/>
              <a:t>reatment</a:t>
            </a:r>
            <a:r>
              <a:rPr lang="en-US" sz="2400" kern="1200"/>
              <a:t>. </a:t>
            </a:r>
            <a:endParaRPr lang="tr-TR" sz="2400" kern="1200"/>
          </a:p>
          <a:p>
            <a:pPr>
              <a:defRPr/>
            </a:pPr>
            <a:r>
              <a:rPr lang="en-US" sz="2400" kern="1200">
                <a:solidFill>
                  <a:srgbClr val="00FF00"/>
                </a:solidFill>
              </a:rPr>
              <a:t>Overall patient satisfaction</a:t>
            </a:r>
            <a:r>
              <a:rPr lang="tr-TR" sz="2400" kern="1200">
                <a:solidFill>
                  <a:srgbClr val="00FF00"/>
                </a:solidFill>
              </a:rPr>
              <a:t>: </a:t>
            </a:r>
            <a:r>
              <a:rPr lang="en-US" sz="2400" kern="1200">
                <a:solidFill>
                  <a:srgbClr val="00FF00"/>
                </a:solidFill>
              </a:rPr>
              <a:t>70% </a:t>
            </a:r>
            <a:r>
              <a:rPr lang="tr-TR" sz="2400" kern="1200"/>
              <a:t>					</a:t>
            </a:r>
            <a:r>
              <a:rPr lang="en-US" sz="1800" kern="1200">
                <a:solidFill>
                  <a:srgbClr val="FF0000"/>
                </a:solidFill>
              </a:rPr>
              <a:t>Kim, 2007 </a:t>
            </a:r>
            <a:endParaRPr lang="tr-TR" sz="2400">
              <a:solidFill>
                <a:srgbClr val="FF0000"/>
              </a:solidFill>
            </a:endParaRPr>
          </a:p>
          <a:p>
            <a:pPr>
              <a:defRPr/>
            </a:pPr>
            <a:endParaRPr lang="tr-TR" sz="2400"/>
          </a:p>
        </p:txBody>
      </p:sp>
      <p:pic>
        <p:nvPicPr>
          <p:cNvPr id="79875" name="Picture 2"/>
          <p:cNvPicPr>
            <a:picLocks noChangeAspect="1" noChangeArrowheads="1"/>
          </p:cNvPicPr>
          <p:nvPr/>
        </p:nvPicPr>
        <p:blipFill>
          <a:blip r:embed="rId3" cstate="print"/>
          <a:srcRect/>
          <a:stretch>
            <a:fillRect/>
          </a:stretch>
        </p:blipFill>
        <p:spPr bwMode="auto">
          <a:xfrm>
            <a:off x="5465763" y="2128838"/>
            <a:ext cx="3678237" cy="4657725"/>
          </a:xfrm>
          <a:prstGeom prst="rect">
            <a:avLst/>
          </a:prstGeom>
          <a:noFill/>
          <a:ln w="9525">
            <a:noFill/>
            <a:miter lim="800000"/>
            <a:headEnd/>
            <a:tailEnd/>
          </a:ln>
        </p:spPr>
      </p:pic>
      <p:sp>
        <p:nvSpPr>
          <p:cNvPr id="79876" name="Title 1"/>
          <p:cNvSpPr>
            <a:spLocks noGrp="1"/>
          </p:cNvSpPr>
          <p:nvPr>
            <p:ph type="title"/>
          </p:nvPr>
        </p:nvSpPr>
        <p:spPr>
          <a:xfrm>
            <a:off x="685800" y="71438"/>
            <a:ext cx="7772400" cy="1143000"/>
          </a:xfrm>
        </p:spPr>
        <p:txBody>
          <a:bodyPr/>
          <a:lstStyle/>
          <a:p>
            <a:r>
              <a:rPr lang="tr-TR"/>
              <a:t>Adenomyosis / Adenomyoma</a:t>
            </a:r>
            <a:br>
              <a:rPr lang="tr-TR"/>
            </a:br>
            <a:r>
              <a:rPr lang="tr-TR" sz="3600">
                <a:solidFill>
                  <a:srgbClr val="00FFFF"/>
                </a:solidFill>
              </a:rPr>
              <a:t>New non-invasive techniques</a:t>
            </a:r>
            <a:endParaRPr lang="tr-TR">
              <a:solidFill>
                <a:srgbClr val="00FF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7" name="Content Placeholder 6" descr="A screenshot of a cell phone&#13;&#10;&#13;&#10;Description automatically generated">
            <a:extLst>
              <a:ext uri="{FF2B5EF4-FFF2-40B4-BE49-F238E27FC236}">
                <a16:creationId xmlns:a16="http://schemas.microsoft.com/office/drawing/2014/main" id="{FD242CE6-AD28-6F41-AAF5-A4741E3B14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8774" y="1385489"/>
            <a:ext cx="4861498" cy="5427887"/>
          </a:xfrm>
        </p:spPr>
      </p:pic>
    </p:spTree>
    <p:extLst>
      <p:ext uri="{BB962C8B-B14F-4D97-AF65-F5344CB8AC3E}">
        <p14:creationId xmlns:p14="http://schemas.microsoft.com/office/powerpoint/2010/main" val="689958945"/>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685800" y="71414"/>
            <a:ext cx="7772400" cy="785833"/>
          </a:xfrm>
        </p:spPr>
        <p:txBody>
          <a:bodyPr/>
          <a:lstStyle/>
          <a:p>
            <a:r>
              <a:rPr lang="tr-TR" sz="4800" err="1">
                <a:solidFill>
                  <a:srgbClr val="FFFF00"/>
                </a:solidFill>
              </a:rPr>
              <a:t>Adenomyozis</a:t>
            </a:r>
            <a:r>
              <a:rPr lang="tr-TR" sz="4800">
                <a:solidFill>
                  <a:srgbClr val="FFFF00"/>
                </a:solidFill>
              </a:rPr>
              <a:t> – </a:t>
            </a:r>
            <a:r>
              <a:rPr lang="tr-TR">
                <a:solidFill>
                  <a:srgbClr val="00FFFF"/>
                </a:solidFill>
              </a:rPr>
              <a:t>Özet - 1</a:t>
            </a:r>
            <a:endParaRPr lang="tr-TR" sz="4800">
              <a:solidFill>
                <a:srgbClr val="00FFFF"/>
              </a:solidFill>
            </a:endParaRPr>
          </a:p>
        </p:txBody>
      </p:sp>
      <p:sp>
        <p:nvSpPr>
          <p:cNvPr id="3" name="İçerik Yer Tutucusu 2"/>
          <p:cNvSpPr>
            <a:spLocks noGrp="1"/>
          </p:cNvSpPr>
          <p:nvPr>
            <p:ph idx="1"/>
          </p:nvPr>
        </p:nvSpPr>
        <p:spPr>
          <a:xfrm>
            <a:off x="142875" y="1385911"/>
            <a:ext cx="9144000" cy="5329237"/>
          </a:xfrm>
        </p:spPr>
        <p:txBody>
          <a:bodyPr>
            <a:normAutofit lnSpcReduction="10000"/>
          </a:bodyPr>
          <a:lstStyle/>
          <a:p>
            <a:pPr>
              <a:defRPr/>
            </a:pPr>
            <a:r>
              <a:rPr lang="tr-TR" i="1" dirty="0"/>
              <a:t>“</a:t>
            </a:r>
            <a:r>
              <a:rPr lang="tr-TR" i="1" dirty="0" err="1"/>
              <a:t>Junctional</a:t>
            </a:r>
            <a:r>
              <a:rPr lang="tr-TR" i="1" dirty="0"/>
              <a:t> </a:t>
            </a:r>
            <a:r>
              <a:rPr lang="tr-TR" i="1" dirty="0" err="1"/>
              <a:t>zone</a:t>
            </a:r>
            <a:r>
              <a:rPr lang="tr-TR" i="1" dirty="0"/>
              <a:t>” : </a:t>
            </a:r>
            <a:r>
              <a:rPr lang="tr-TR" dirty="0" err="1"/>
              <a:t>adenomyozisde</a:t>
            </a:r>
            <a:r>
              <a:rPr lang="tr-TR" dirty="0"/>
              <a:t> gebelik kaybı???</a:t>
            </a:r>
          </a:p>
          <a:p>
            <a:pPr>
              <a:defRPr/>
            </a:pPr>
            <a:r>
              <a:rPr lang="tr-TR" sz="2800" u="sng" dirty="0">
                <a:solidFill>
                  <a:srgbClr val="FF3399"/>
                </a:solidFill>
              </a:rPr>
              <a:t>No</a:t>
            </a:r>
            <a:r>
              <a:rPr lang="tr-TR" sz="2800" dirty="0">
                <a:solidFill>
                  <a:srgbClr val="FF3399"/>
                </a:solidFill>
              </a:rPr>
              <a:t> </a:t>
            </a:r>
            <a:r>
              <a:rPr lang="tr-TR" sz="2800" dirty="0" err="1">
                <a:solidFill>
                  <a:srgbClr val="FF3399"/>
                </a:solidFill>
              </a:rPr>
              <a:t>increase</a:t>
            </a:r>
            <a:r>
              <a:rPr lang="tr-TR" sz="2800" dirty="0">
                <a:solidFill>
                  <a:srgbClr val="FF3399"/>
                </a:solidFill>
              </a:rPr>
              <a:t> in </a:t>
            </a:r>
            <a:r>
              <a:rPr lang="tr-TR" sz="2800" dirty="0" err="1">
                <a:solidFill>
                  <a:srgbClr val="FF3399"/>
                </a:solidFill>
              </a:rPr>
              <a:t>nerve</a:t>
            </a:r>
            <a:r>
              <a:rPr lang="tr-TR" sz="2800" dirty="0">
                <a:solidFill>
                  <a:srgbClr val="FF3399"/>
                </a:solidFill>
              </a:rPr>
              <a:t> </a:t>
            </a:r>
            <a:r>
              <a:rPr lang="tr-TR" sz="2800" dirty="0" err="1">
                <a:solidFill>
                  <a:srgbClr val="FF3399"/>
                </a:solidFill>
              </a:rPr>
              <a:t>fibres</a:t>
            </a:r>
            <a:r>
              <a:rPr lang="tr-TR" sz="2800" dirty="0">
                <a:solidFill>
                  <a:srgbClr val="FF3399"/>
                </a:solidFill>
              </a:rPr>
              <a:t> in </a:t>
            </a:r>
            <a:r>
              <a:rPr lang="tr-TR" sz="2800" dirty="0" err="1">
                <a:solidFill>
                  <a:srgbClr val="FF3399"/>
                </a:solidFill>
              </a:rPr>
              <a:t>the</a:t>
            </a:r>
            <a:r>
              <a:rPr lang="tr-TR" sz="2800" dirty="0">
                <a:solidFill>
                  <a:srgbClr val="FF3399"/>
                </a:solidFill>
              </a:rPr>
              <a:t> </a:t>
            </a:r>
            <a:r>
              <a:rPr lang="tr-TR" sz="2800" dirty="0" err="1">
                <a:solidFill>
                  <a:srgbClr val="FF3399"/>
                </a:solidFill>
              </a:rPr>
              <a:t>endometrium</a:t>
            </a:r>
            <a:r>
              <a:rPr lang="tr-TR" sz="2800" dirty="0">
                <a:solidFill>
                  <a:srgbClr val="FF3399"/>
                </a:solidFill>
              </a:rPr>
              <a:t>/  </a:t>
            </a:r>
            <a:r>
              <a:rPr lang="tr-TR" sz="2800" dirty="0" err="1">
                <a:solidFill>
                  <a:srgbClr val="FF3399"/>
                </a:solidFill>
              </a:rPr>
              <a:t>myometrium</a:t>
            </a:r>
            <a:r>
              <a:rPr lang="tr-TR" sz="2800" dirty="0">
                <a:solidFill>
                  <a:srgbClr val="FF3399"/>
                </a:solidFill>
              </a:rPr>
              <a:t> of </a:t>
            </a:r>
            <a:r>
              <a:rPr lang="tr-TR" sz="2800" dirty="0" err="1">
                <a:solidFill>
                  <a:srgbClr val="FF3399"/>
                </a:solidFill>
              </a:rPr>
              <a:t>adenomyosis</a:t>
            </a:r>
            <a:r>
              <a:rPr lang="tr-TR" sz="2800" dirty="0">
                <a:solidFill>
                  <a:srgbClr val="FF3399"/>
                </a:solidFill>
              </a:rPr>
              <a:t> </a:t>
            </a:r>
            <a:r>
              <a:rPr lang="tr-TR" sz="2800" dirty="0" err="1">
                <a:solidFill>
                  <a:srgbClr val="FF3399"/>
                </a:solidFill>
              </a:rPr>
              <a:t>patients</a:t>
            </a:r>
            <a:r>
              <a:rPr lang="tr-TR" sz="2800" dirty="0">
                <a:solidFill>
                  <a:srgbClr val="FF3399"/>
                </a:solidFill>
              </a:rPr>
              <a:t> </a:t>
            </a:r>
            <a:r>
              <a:rPr lang="tr-TR" sz="2000" dirty="0">
                <a:solidFill>
                  <a:srgbClr val="FF3399"/>
                </a:solidFill>
              </a:rPr>
              <a:t>(on </a:t>
            </a:r>
            <a:r>
              <a:rPr lang="tr-TR" sz="2000" dirty="0" err="1">
                <a:solidFill>
                  <a:srgbClr val="FF3399"/>
                </a:solidFill>
              </a:rPr>
              <a:t>the</a:t>
            </a:r>
            <a:r>
              <a:rPr lang="tr-TR" sz="2000" dirty="0">
                <a:solidFill>
                  <a:srgbClr val="FF3399"/>
                </a:solidFill>
              </a:rPr>
              <a:t> </a:t>
            </a:r>
            <a:r>
              <a:rPr lang="tr-TR" sz="2000" dirty="0" err="1">
                <a:solidFill>
                  <a:srgbClr val="FF3399"/>
                </a:solidFill>
              </a:rPr>
              <a:t>contrary</a:t>
            </a:r>
            <a:r>
              <a:rPr lang="tr-TR" sz="2000" dirty="0">
                <a:solidFill>
                  <a:srgbClr val="FF3399"/>
                </a:solidFill>
              </a:rPr>
              <a:t> of </a:t>
            </a:r>
            <a:r>
              <a:rPr lang="tr-TR" sz="2000" dirty="0" err="1">
                <a:solidFill>
                  <a:srgbClr val="FF3399"/>
                </a:solidFill>
              </a:rPr>
              <a:t>endometriois</a:t>
            </a:r>
            <a:r>
              <a:rPr lang="tr-TR" sz="2000" dirty="0">
                <a:solidFill>
                  <a:srgbClr val="FF3399"/>
                </a:solidFill>
              </a:rPr>
              <a:t>)</a:t>
            </a:r>
            <a:r>
              <a:rPr lang="tr-TR" sz="2800" dirty="0">
                <a:solidFill>
                  <a:srgbClr val="FF3399"/>
                </a:solidFill>
              </a:rPr>
              <a:t> !!!</a:t>
            </a:r>
            <a:r>
              <a:rPr lang="tr-TR" sz="2800" dirty="0"/>
              <a:t>		</a:t>
            </a:r>
            <a:r>
              <a:rPr lang="tr-TR" sz="2000" i="1" dirty="0">
                <a:solidFill>
                  <a:srgbClr val="FF0000"/>
                </a:solidFill>
              </a:rPr>
              <a:t>(</a:t>
            </a:r>
            <a:r>
              <a:rPr lang="tr-TR" sz="2000" i="1" dirty="0" err="1">
                <a:solidFill>
                  <a:srgbClr val="FF0000"/>
                </a:solidFill>
              </a:rPr>
              <a:t>Fraser</a:t>
            </a:r>
            <a:r>
              <a:rPr lang="tr-TR" sz="2000" i="1" dirty="0">
                <a:solidFill>
                  <a:srgbClr val="FF0000"/>
                </a:solidFill>
              </a:rPr>
              <a:t>, </a:t>
            </a:r>
            <a:r>
              <a:rPr lang="tr-TR" sz="2000" i="1" dirty="0" err="1">
                <a:solidFill>
                  <a:srgbClr val="FF0000"/>
                </a:solidFill>
              </a:rPr>
              <a:t>Ian</a:t>
            </a:r>
            <a:r>
              <a:rPr lang="tr-TR" sz="2000" i="1" dirty="0">
                <a:solidFill>
                  <a:srgbClr val="FF0000"/>
                </a:solidFill>
              </a:rPr>
              <a:t>: pers. </a:t>
            </a:r>
            <a:r>
              <a:rPr lang="tr-TR" sz="2000" i="1" dirty="0" err="1">
                <a:solidFill>
                  <a:srgbClr val="FF0000"/>
                </a:solidFill>
              </a:rPr>
              <a:t>comm</a:t>
            </a:r>
            <a:r>
              <a:rPr lang="tr-TR" sz="2000" i="1" dirty="0">
                <a:solidFill>
                  <a:srgbClr val="FF0000"/>
                </a:solidFill>
              </a:rPr>
              <a:t>., 20111109)</a:t>
            </a:r>
            <a:endParaRPr lang="tr-TR" dirty="0"/>
          </a:p>
          <a:p>
            <a:pPr>
              <a:defRPr/>
            </a:pPr>
            <a:r>
              <a:rPr lang="tr-TR" dirty="0"/>
              <a:t>Tedavide kanıta dayalı net veri henüz yok</a:t>
            </a:r>
          </a:p>
          <a:p>
            <a:pPr>
              <a:defRPr/>
            </a:pPr>
            <a:r>
              <a:rPr lang="tr-TR" dirty="0"/>
              <a:t>Olgu serileri ve bazı </a:t>
            </a:r>
            <a:r>
              <a:rPr lang="tr-TR" dirty="0" err="1"/>
              <a:t>retrospekti</a:t>
            </a:r>
            <a:r>
              <a:rPr lang="tr-TR" dirty="0"/>
              <a:t> çalışmalar…</a:t>
            </a:r>
          </a:p>
          <a:p>
            <a:pPr>
              <a:defRPr/>
            </a:pPr>
            <a:r>
              <a:rPr lang="tr-TR" dirty="0">
                <a:solidFill>
                  <a:srgbClr val="00CC00"/>
                </a:solidFill>
                <a:effectLst>
                  <a:outerShdw blurRad="38100" dist="25500" dir="5400000" algn="tl" rotWithShape="0">
                    <a:srgbClr val="000000">
                      <a:satMod val="180000"/>
                      <a:alpha val="75000"/>
                    </a:srgbClr>
                  </a:outerShdw>
                </a:effectLst>
              </a:rPr>
              <a:t>LNG-IUS en başarılı medikal tedavi </a:t>
            </a:r>
          </a:p>
          <a:p>
            <a:pPr>
              <a:defRPr/>
            </a:pPr>
            <a:r>
              <a:rPr lang="tr-TR" dirty="0">
                <a:solidFill>
                  <a:srgbClr val="00FF00"/>
                </a:solidFill>
                <a:effectLst>
                  <a:outerShdw blurRad="38100" dist="25500" dir="5400000" algn="tl" rotWithShape="0">
                    <a:srgbClr val="000000">
                      <a:satMod val="180000"/>
                      <a:alpha val="75000"/>
                    </a:srgbClr>
                  </a:outerShdw>
                </a:effectLst>
              </a:rPr>
              <a:t>Uzun dönem </a:t>
            </a:r>
            <a:r>
              <a:rPr lang="tr-TR" dirty="0" err="1">
                <a:solidFill>
                  <a:srgbClr val="00FF00"/>
                </a:solidFill>
                <a:effectLst>
                  <a:outerShdw blurRad="38100" dist="25500" dir="5400000" algn="tl" rotWithShape="0">
                    <a:srgbClr val="000000">
                      <a:satMod val="180000"/>
                      <a:alpha val="75000"/>
                    </a:srgbClr>
                  </a:outerShdw>
                </a:effectLst>
              </a:rPr>
              <a:t>GnRHa</a:t>
            </a:r>
            <a:r>
              <a:rPr lang="tr-TR" dirty="0">
                <a:solidFill>
                  <a:srgbClr val="00FF00"/>
                </a:solidFill>
                <a:effectLst>
                  <a:outerShdw blurRad="38100" dist="25500" dir="5400000" algn="tl" rotWithShape="0">
                    <a:srgbClr val="000000">
                      <a:satMod val="180000"/>
                      <a:alpha val="75000"/>
                    </a:srgbClr>
                  </a:outerShdw>
                </a:effectLst>
              </a:rPr>
              <a:t> ile IVF: başarılı sonuçlar!!! </a:t>
            </a:r>
            <a:r>
              <a:rPr lang="tr-TR" sz="2000" dirty="0">
                <a:solidFill>
                  <a:srgbClr val="00FF00"/>
                </a:solidFill>
                <a:effectLst>
                  <a:outerShdw blurRad="38100" dist="25500" dir="5400000" algn="tl" rotWithShape="0">
                    <a:srgbClr val="000000">
                      <a:satMod val="180000"/>
                      <a:alpha val="75000"/>
                    </a:srgbClr>
                  </a:outerShdw>
                </a:effectLst>
              </a:rPr>
              <a:t>(meta-analiz, 2014)</a:t>
            </a:r>
            <a:endParaRPr lang="tr-TR" dirty="0">
              <a:solidFill>
                <a:srgbClr val="00FF00"/>
              </a:solidFill>
              <a:effectLst>
                <a:outerShdw blurRad="38100" dist="25500" dir="5400000" algn="tl" rotWithShape="0">
                  <a:srgbClr val="000000">
                    <a:satMod val="180000"/>
                    <a:alpha val="75000"/>
                  </a:srgbClr>
                </a:outerShdw>
              </a:effectLst>
            </a:endParaRPr>
          </a:p>
          <a:p>
            <a:pPr>
              <a:defRPr/>
            </a:pPr>
            <a:r>
              <a:rPr lang="tr-TR" dirty="0" err="1">
                <a:effectLst>
                  <a:outerShdw blurRad="38100" dist="25500" dir="5400000" algn="tl" rotWithShape="0">
                    <a:srgbClr val="000000">
                      <a:satMod val="180000"/>
                      <a:alpha val="75000"/>
                    </a:srgbClr>
                  </a:outerShdw>
                </a:effectLst>
              </a:rPr>
              <a:t>Histerektomi</a:t>
            </a:r>
            <a:r>
              <a:rPr lang="tr-TR" dirty="0">
                <a:effectLst>
                  <a:outerShdw blurRad="38100" dist="25500" dir="5400000" algn="tl" rotWithShape="0">
                    <a:srgbClr val="000000">
                      <a:satMod val="180000"/>
                      <a:alpha val="75000"/>
                    </a:srgbClr>
                  </a:outerShdw>
                </a:effectLst>
              </a:rPr>
              <a:t>  kesin tedavi  (VH daha zor: </a:t>
            </a:r>
            <a:r>
              <a:rPr lang="tr-TR" sz="1600" dirty="0">
                <a:effectLst>
                  <a:outerShdw blurRad="38100" dist="25500" dir="5400000" algn="tl" rotWithShape="0">
                    <a:srgbClr val="000000">
                      <a:satMod val="180000"/>
                      <a:alpha val="75000"/>
                    </a:srgbClr>
                  </a:outerShdw>
                </a:effectLst>
              </a:rPr>
              <a:t>mesane yaralanmaları</a:t>
            </a:r>
            <a:r>
              <a:rPr lang="tr-TR" dirty="0">
                <a:effectLst>
                  <a:outerShdw blurRad="38100" dist="25500" dir="5400000" algn="tl" rotWithShape="0">
                    <a:srgbClr val="000000">
                      <a:satMod val="180000"/>
                      <a:alpha val="75000"/>
                    </a:srgbClr>
                  </a:outerShdw>
                </a:effectLst>
              </a:rPr>
              <a:t>)</a:t>
            </a:r>
          </a:p>
          <a:p>
            <a:pPr>
              <a:defRPr/>
            </a:pPr>
            <a:r>
              <a:rPr lang="tr-TR" dirty="0">
                <a:effectLst>
                  <a:outerShdw blurRad="38100" dist="25500" dir="5400000" algn="tl" rotWithShape="0">
                    <a:srgbClr val="000000">
                      <a:satMod val="180000"/>
                      <a:alpha val="75000"/>
                    </a:srgbClr>
                  </a:outerShdw>
                </a:effectLst>
              </a:rPr>
              <a:t>L/T veya L/S </a:t>
            </a:r>
            <a:r>
              <a:rPr lang="tr-TR" dirty="0" err="1">
                <a:effectLst>
                  <a:outerShdw blurRad="38100" dist="25500" dir="5400000" algn="tl" rotWithShape="0">
                    <a:srgbClr val="000000">
                      <a:satMod val="180000"/>
                      <a:alpha val="75000"/>
                    </a:srgbClr>
                  </a:outerShdw>
                </a:effectLst>
              </a:rPr>
              <a:t>adenomyoma</a:t>
            </a:r>
            <a:r>
              <a:rPr lang="tr-TR" dirty="0">
                <a:effectLst>
                  <a:outerShdw blurRad="38100" dist="25500" dir="5400000" algn="tl" rotWithShape="0">
                    <a:srgbClr val="000000">
                      <a:satMod val="180000"/>
                      <a:alpha val="75000"/>
                    </a:srgbClr>
                  </a:outerShdw>
                </a:effectLst>
              </a:rPr>
              <a:t> </a:t>
            </a:r>
            <a:r>
              <a:rPr lang="tr-TR" dirty="0" err="1">
                <a:effectLst>
                  <a:outerShdw blurRad="38100" dist="25500" dir="5400000" algn="tl" rotWithShape="0">
                    <a:srgbClr val="000000">
                      <a:satMod val="180000"/>
                      <a:alpha val="75000"/>
                    </a:srgbClr>
                  </a:outerShdw>
                </a:effectLst>
              </a:rPr>
              <a:t>eksizyonu</a:t>
            </a:r>
            <a:endParaRPr lang="tr-TR" dirty="0">
              <a:effectLst>
                <a:outerShdw blurRad="38100" dist="25500" dir="5400000" algn="tl" rotWithShape="0">
                  <a:srgbClr val="000000">
                    <a:satMod val="180000"/>
                    <a:alpha val="75000"/>
                  </a:srgbClr>
                </a:outerShdw>
              </a:effectLst>
            </a:endParaRPr>
          </a:p>
          <a:p>
            <a:pPr>
              <a:defRPr/>
            </a:pPr>
            <a:r>
              <a:rPr lang="tr-TR" dirty="0">
                <a:effectLst>
                  <a:outerShdw blurRad="38100" dist="25500" dir="5400000" algn="tl" rotWithShape="0">
                    <a:srgbClr val="000000">
                      <a:satMod val="180000"/>
                      <a:alpha val="75000"/>
                    </a:srgbClr>
                  </a:outerShdw>
                </a:effectLst>
              </a:rPr>
              <a:t>LNG-IUS </a:t>
            </a:r>
            <a:r>
              <a:rPr lang="tr-TR" dirty="0" err="1">
                <a:effectLst>
                  <a:outerShdw blurRad="38100" dist="25500" dir="5400000" algn="tl" rotWithShape="0">
                    <a:srgbClr val="000000">
                      <a:satMod val="180000"/>
                      <a:alpha val="75000"/>
                    </a:srgbClr>
                  </a:outerShdw>
                </a:effectLst>
              </a:rPr>
              <a:t>adenomyoma</a:t>
            </a:r>
            <a:r>
              <a:rPr lang="tr-TR" dirty="0">
                <a:effectLst>
                  <a:outerShdw blurRad="38100" dist="25500" dir="5400000" algn="tl" rotWithShape="0">
                    <a:srgbClr val="000000">
                      <a:satMod val="180000"/>
                      <a:alpha val="75000"/>
                    </a:srgbClr>
                  </a:outerShdw>
                </a:effectLst>
              </a:rPr>
              <a:t> </a:t>
            </a:r>
            <a:r>
              <a:rPr lang="tr-TR" dirty="0" err="1">
                <a:effectLst>
                  <a:outerShdw blurRad="38100" dist="25500" dir="5400000" algn="tl" rotWithShape="0">
                    <a:srgbClr val="000000">
                      <a:satMod val="180000"/>
                      <a:alpha val="75000"/>
                    </a:srgbClr>
                  </a:outerShdw>
                </a:effectLst>
              </a:rPr>
              <a:t>eksizyon</a:t>
            </a:r>
            <a:r>
              <a:rPr lang="tr-TR" dirty="0">
                <a:effectLst>
                  <a:outerShdw blurRad="38100" dist="25500" dir="5400000" algn="tl" rotWithShape="0">
                    <a:srgbClr val="000000">
                      <a:satMod val="180000"/>
                      <a:alpha val="75000"/>
                    </a:srgbClr>
                  </a:outerShdw>
                </a:effectLst>
              </a:rPr>
              <a:t> sonrası kullanılabilir</a:t>
            </a:r>
          </a:p>
          <a:p>
            <a:pPr>
              <a:defRPr/>
            </a:pPr>
            <a:endParaRPr lang="tr-TR" dirty="0"/>
          </a:p>
          <a:p>
            <a:pPr>
              <a:defRPr/>
            </a:pPr>
            <a:endParaRPr lang="tr-TR" dirty="0"/>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2875" y="4214818"/>
            <a:ext cx="8786813" cy="2643182"/>
          </a:xfrm>
        </p:spPr>
        <p:txBody>
          <a:bodyPr>
            <a:noAutofit/>
          </a:bodyPr>
          <a:lstStyle/>
          <a:p>
            <a:pPr>
              <a:defRPr/>
            </a:pPr>
            <a:r>
              <a:rPr lang="en-US" sz="2400" i="1"/>
              <a:t>Further studies are needed to determine the natural history of </a:t>
            </a:r>
            <a:r>
              <a:rPr lang="en-US" sz="2400" i="1" err="1"/>
              <a:t>adenomyosis</a:t>
            </a:r>
            <a:r>
              <a:rPr lang="en-US" sz="2400" i="1"/>
              <a:t> and implications for fertility and reproductive</a:t>
            </a:r>
            <a:r>
              <a:rPr lang="tr-TR" sz="2400" i="1"/>
              <a:t> </a:t>
            </a:r>
            <a:r>
              <a:rPr lang="en-US" sz="2400" i="1"/>
              <a:t>outcomes, with and without treatment. </a:t>
            </a:r>
            <a:endParaRPr lang="tr-TR" sz="2400" i="1"/>
          </a:p>
          <a:p>
            <a:pPr>
              <a:defRPr/>
            </a:pPr>
            <a:r>
              <a:rPr lang="en-US" sz="2800" i="1">
                <a:solidFill>
                  <a:srgbClr val="00FFFF"/>
                </a:solidFill>
              </a:rPr>
              <a:t>Currently, </a:t>
            </a:r>
            <a:r>
              <a:rPr lang="en-US" sz="2800" i="1" u="sng">
                <a:solidFill>
                  <a:srgbClr val="00FFFF"/>
                </a:solidFill>
              </a:rPr>
              <a:t>there is no evidence </a:t>
            </a:r>
            <a:r>
              <a:rPr lang="en-US" sz="2800" i="1">
                <a:solidFill>
                  <a:srgbClr val="00FFFF"/>
                </a:solidFill>
              </a:rPr>
              <a:t>that </a:t>
            </a:r>
            <a:r>
              <a:rPr lang="en-US" sz="2800" i="1">
                <a:solidFill>
                  <a:srgbClr val="00FF00"/>
                </a:solidFill>
              </a:rPr>
              <a:t>we should find and treat </a:t>
            </a:r>
            <a:r>
              <a:rPr lang="en-US" sz="2800" i="1" err="1">
                <a:solidFill>
                  <a:srgbClr val="00FF00"/>
                </a:solidFill>
              </a:rPr>
              <a:t>adenomyosis</a:t>
            </a:r>
            <a:r>
              <a:rPr lang="en-US" sz="2800" i="1">
                <a:solidFill>
                  <a:srgbClr val="00FFFF"/>
                </a:solidFill>
              </a:rPr>
              <a:t> in patients who wish to</a:t>
            </a:r>
            <a:r>
              <a:rPr lang="tr-TR" sz="2800" i="1">
                <a:solidFill>
                  <a:srgbClr val="00FFFF"/>
                </a:solidFill>
              </a:rPr>
              <a:t> </a:t>
            </a:r>
            <a:r>
              <a:rPr lang="en-US" sz="2800" i="1">
                <a:solidFill>
                  <a:srgbClr val="00FFFF"/>
                </a:solidFill>
              </a:rPr>
              <a:t>conceive.</a:t>
            </a:r>
            <a:r>
              <a:rPr lang="tr-TR" sz="2800" i="1">
                <a:solidFill>
                  <a:srgbClr val="00FFFF"/>
                </a:solidFill>
              </a:rPr>
              <a:t> </a:t>
            </a:r>
            <a:r>
              <a:rPr lang="tr-TR" sz="2800" i="1">
                <a:solidFill>
                  <a:srgbClr val="FF0000"/>
                </a:solidFill>
              </a:rPr>
              <a:t>(???)</a:t>
            </a:r>
            <a:endParaRPr lang="tr-TR" sz="2800" i="1" kern="1200">
              <a:solidFill>
                <a:srgbClr val="FF0000"/>
              </a:solidFill>
            </a:endParaRPr>
          </a:p>
          <a:p>
            <a:pPr>
              <a:defRPr/>
            </a:pPr>
            <a:endParaRPr lang="tr-TR" sz="2400">
              <a:effectLst>
                <a:outerShdw blurRad="38100" dist="25500" dir="5400000" algn="tl" rotWithShape="0">
                  <a:srgbClr val="000000">
                    <a:satMod val="180000"/>
                    <a:alpha val="75000"/>
                  </a:srgbClr>
                </a:outerShdw>
              </a:effectLst>
            </a:endParaRPr>
          </a:p>
          <a:p>
            <a:pPr>
              <a:buFontTx/>
              <a:buNone/>
              <a:defRPr/>
            </a:pPr>
            <a:endParaRPr lang="tr-TR" sz="2400">
              <a:effectLst>
                <a:outerShdw blurRad="38100" dist="25500" dir="5400000" algn="tl" rotWithShape="0">
                  <a:srgbClr val="000000">
                    <a:satMod val="180000"/>
                    <a:alpha val="75000"/>
                  </a:srgbClr>
                </a:outerShdw>
              </a:effectLst>
            </a:endParaRPr>
          </a:p>
          <a:p>
            <a:pPr>
              <a:defRPr/>
            </a:pPr>
            <a:endParaRPr lang="tr-TR" sz="2400">
              <a:effectLst>
                <a:outerShdw blurRad="38100" dist="25500" dir="5400000" algn="tl" rotWithShape="0">
                  <a:srgbClr val="000000">
                    <a:satMod val="180000"/>
                    <a:alpha val="75000"/>
                  </a:srgbClr>
                </a:outerShdw>
              </a:effectLst>
            </a:endParaRPr>
          </a:p>
          <a:p>
            <a:pPr>
              <a:defRPr/>
            </a:pPr>
            <a:endParaRPr lang="tr-TR" sz="2400"/>
          </a:p>
          <a:p>
            <a:pPr>
              <a:defRPr/>
            </a:pPr>
            <a:endParaRPr lang="tr-TR" sz="2400"/>
          </a:p>
        </p:txBody>
      </p:sp>
      <p:pic>
        <p:nvPicPr>
          <p:cNvPr id="81923" name="Picture 2"/>
          <p:cNvPicPr>
            <a:picLocks noChangeAspect="1" noChangeArrowheads="1"/>
          </p:cNvPicPr>
          <p:nvPr/>
        </p:nvPicPr>
        <p:blipFill>
          <a:blip r:embed="rId3" cstate="print"/>
          <a:srcRect/>
          <a:stretch>
            <a:fillRect/>
          </a:stretch>
        </p:blipFill>
        <p:spPr bwMode="auto">
          <a:xfrm>
            <a:off x="1071563" y="857232"/>
            <a:ext cx="7429500" cy="3425825"/>
          </a:xfrm>
          <a:prstGeom prst="rect">
            <a:avLst/>
          </a:prstGeom>
          <a:noFill/>
          <a:ln w="9525">
            <a:noFill/>
            <a:miter lim="800000"/>
            <a:headEnd/>
            <a:tailEnd/>
          </a:ln>
        </p:spPr>
      </p:pic>
      <p:sp>
        <p:nvSpPr>
          <p:cNvPr id="6" name="Başlık 1"/>
          <p:cNvSpPr>
            <a:spLocks noGrp="1"/>
          </p:cNvSpPr>
          <p:nvPr>
            <p:ph type="title"/>
          </p:nvPr>
        </p:nvSpPr>
        <p:spPr>
          <a:xfrm>
            <a:off x="685800" y="71414"/>
            <a:ext cx="7772400" cy="785833"/>
          </a:xfrm>
        </p:spPr>
        <p:txBody>
          <a:bodyPr/>
          <a:lstStyle/>
          <a:p>
            <a:r>
              <a:rPr lang="tr-TR" sz="4800" err="1">
                <a:solidFill>
                  <a:srgbClr val="FFFF00"/>
                </a:solidFill>
              </a:rPr>
              <a:t>Adenomyozis</a:t>
            </a:r>
            <a:r>
              <a:rPr lang="tr-TR" sz="4800">
                <a:solidFill>
                  <a:srgbClr val="FFFF00"/>
                </a:solidFill>
              </a:rPr>
              <a:t> – </a:t>
            </a:r>
            <a:r>
              <a:rPr lang="tr-TR">
                <a:solidFill>
                  <a:srgbClr val="00FFFF"/>
                </a:solidFill>
              </a:rPr>
              <a:t>Özet - 2</a:t>
            </a:r>
            <a:endParaRPr lang="tr-TR" sz="4800">
              <a:solidFill>
                <a:srgbClr val="00FFFF"/>
              </a:solidFill>
            </a:endParaRPr>
          </a:p>
        </p:txBody>
      </p:sp>
      <p:sp>
        <p:nvSpPr>
          <p:cNvPr id="5" name="TextBox 4"/>
          <p:cNvSpPr txBox="1"/>
          <p:nvPr/>
        </p:nvSpPr>
        <p:spPr>
          <a:xfrm>
            <a:off x="7215206" y="1058275"/>
            <a:ext cx="1285884" cy="584775"/>
          </a:xfrm>
          <a:prstGeom prst="rect">
            <a:avLst/>
          </a:prstGeom>
          <a:solidFill>
            <a:srgbClr val="FF0000"/>
          </a:solidFill>
        </p:spPr>
        <p:txBody>
          <a:bodyPr wrap="square" rtlCol="0">
            <a:spAutoFit/>
          </a:bodyPr>
          <a:lstStyle/>
          <a:p>
            <a:pPr algn="ctr"/>
            <a:r>
              <a:rPr lang="tr-TR" sz="3200">
                <a:effectLst>
                  <a:outerShdw blurRad="38100" dist="38100" dir="2700000" algn="tl">
                    <a:srgbClr val="000000">
                      <a:alpha val="43137"/>
                    </a:srgbClr>
                  </a:outerShdw>
                </a:effectLst>
              </a:rPr>
              <a:t>2012</a:t>
            </a:r>
            <a:endParaRPr lang="en-US" sz="3200">
              <a:effectLst>
                <a:outerShdw blurRad="38100" dist="38100" dir="2700000" algn="tl">
                  <a:srgbClr val="000000">
                    <a:alpha val="43137"/>
                  </a:srgbClr>
                </a:outerShdw>
              </a:effectLst>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214414" y="1"/>
            <a:ext cx="6500858" cy="3216897"/>
          </a:xfrm>
          <a:prstGeom prst="rect">
            <a:avLst/>
          </a:prstGeom>
          <a:noFill/>
          <a:ln w="9525">
            <a:noFill/>
            <a:miter lim="800000"/>
            <a:headEnd/>
            <a:tailEnd/>
          </a:ln>
          <a:effectLst/>
        </p:spPr>
      </p:pic>
      <p:sp>
        <p:nvSpPr>
          <p:cNvPr id="3" name="Content Placeholder 2"/>
          <p:cNvSpPr>
            <a:spLocks noGrp="1"/>
          </p:cNvSpPr>
          <p:nvPr>
            <p:ph idx="1"/>
          </p:nvPr>
        </p:nvSpPr>
        <p:spPr>
          <a:xfrm>
            <a:off x="0" y="3143272"/>
            <a:ext cx="9144000" cy="3786190"/>
          </a:xfrm>
        </p:spPr>
        <p:txBody>
          <a:bodyPr/>
          <a:lstStyle/>
          <a:p>
            <a:r>
              <a:rPr lang="en-US" err="1"/>
              <a:t>Adenomyosis</a:t>
            </a:r>
            <a:r>
              <a:rPr lang="en-US"/>
              <a:t> appears to impact </a:t>
            </a:r>
            <a:r>
              <a:rPr lang="en-US" u="sng"/>
              <a:t>negatively</a:t>
            </a:r>
            <a:r>
              <a:rPr lang="en-US"/>
              <a:t> on IVF/ICSI outcome owing to </a:t>
            </a:r>
            <a:endParaRPr lang="tr-TR"/>
          </a:p>
          <a:p>
            <a:pPr lvl="1"/>
            <a:r>
              <a:rPr lang="en-US" b="1">
                <a:solidFill>
                  <a:srgbClr val="FF0066"/>
                </a:solidFill>
              </a:rPr>
              <a:t>reduced likelihood</a:t>
            </a:r>
            <a:r>
              <a:rPr lang="tr-TR" b="1">
                <a:solidFill>
                  <a:srgbClr val="FF0066"/>
                </a:solidFill>
              </a:rPr>
              <a:t> </a:t>
            </a:r>
            <a:r>
              <a:rPr lang="en-US" b="1">
                <a:solidFill>
                  <a:srgbClr val="FF0066"/>
                </a:solidFill>
              </a:rPr>
              <a:t>of </a:t>
            </a:r>
            <a:r>
              <a:rPr lang="en-US" b="1" u="sng">
                <a:solidFill>
                  <a:srgbClr val="FF0066"/>
                </a:solidFill>
              </a:rPr>
              <a:t>clinical pregnancy </a:t>
            </a:r>
            <a:r>
              <a:rPr lang="en-US" b="1">
                <a:solidFill>
                  <a:srgbClr val="FF0066"/>
                </a:solidFill>
              </a:rPr>
              <a:t>and </a:t>
            </a:r>
            <a:r>
              <a:rPr lang="en-US" b="1" u="sng">
                <a:solidFill>
                  <a:srgbClr val="FF0066"/>
                </a:solidFill>
              </a:rPr>
              <a:t>implantation</a:t>
            </a:r>
            <a:r>
              <a:rPr lang="en-US" b="1">
                <a:solidFill>
                  <a:srgbClr val="FF0066"/>
                </a:solidFill>
              </a:rPr>
              <a:t>, </a:t>
            </a:r>
            <a:endParaRPr lang="tr-TR" b="1">
              <a:solidFill>
                <a:srgbClr val="FF0066"/>
              </a:solidFill>
            </a:endParaRPr>
          </a:p>
          <a:p>
            <a:pPr lvl="1"/>
            <a:r>
              <a:rPr lang="en-US"/>
              <a:t>and </a:t>
            </a:r>
            <a:r>
              <a:rPr lang="en-US" b="1">
                <a:solidFill>
                  <a:srgbClr val="FF0066"/>
                </a:solidFill>
              </a:rPr>
              <a:t>increased risk of </a:t>
            </a:r>
            <a:r>
              <a:rPr lang="en-US" b="1" u="sng">
                <a:solidFill>
                  <a:srgbClr val="FF0066"/>
                </a:solidFill>
              </a:rPr>
              <a:t>early pregnancy loss</a:t>
            </a:r>
            <a:r>
              <a:rPr lang="en-US" b="1">
                <a:solidFill>
                  <a:srgbClr val="FF0066"/>
                </a:solidFill>
              </a:rPr>
              <a:t>. </a:t>
            </a:r>
            <a:endParaRPr lang="tr-TR" b="1">
              <a:solidFill>
                <a:srgbClr val="FF0066"/>
              </a:solidFill>
            </a:endParaRPr>
          </a:p>
          <a:p>
            <a:r>
              <a:rPr lang="en-US">
                <a:solidFill>
                  <a:srgbClr val="FFC000"/>
                </a:solidFill>
              </a:rPr>
              <a:t>Screening </a:t>
            </a:r>
            <a:r>
              <a:rPr lang="tr-TR">
                <a:solidFill>
                  <a:srgbClr val="FFC000"/>
                </a:solidFill>
              </a:rPr>
              <a:t> </a:t>
            </a:r>
            <a:r>
              <a:rPr lang="en-US">
                <a:solidFill>
                  <a:srgbClr val="FFC000"/>
                </a:solidFill>
              </a:rPr>
              <a:t>for</a:t>
            </a:r>
            <a:r>
              <a:rPr lang="tr-TR">
                <a:solidFill>
                  <a:srgbClr val="FFC000"/>
                </a:solidFill>
              </a:rPr>
              <a:t> </a:t>
            </a:r>
            <a:r>
              <a:rPr lang="en-US" err="1">
                <a:solidFill>
                  <a:srgbClr val="FFC000"/>
                </a:solidFill>
              </a:rPr>
              <a:t>adenomyosis</a:t>
            </a:r>
            <a:r>
              <a:rPr lang="en-US">
                <a:solidFill>
                  <a:srgbClr val="FFC000"/>
                </a:solidFill>
              </a:rPr>
              <a:t> </a:t>
            </a:r>
            <a:r>
              <a:rPr lang="en-US"/>
              <a:t>before embarking on medically</a:t>
            </a:r>
            <a:r>
              <a:rPr lang="tr-TR"/>
              <a:t> </a:t>
            </a:r>
            <a:r>
              <a:rPr lang="en-US"/>
              <a:t>assisted reproductive procedures </a:t>
            </a:r>
            <a:r>
              <a:rPr lang="en-US">
                <a:solidFill>
                  <a:srgbClr val="FF9900"/>
                </a:solidFill>
              </a:rPr>
              <a:t>should be encouraged. </a:t>
            </a:r>
            <a:endParaRPr lang="tr-TR">
              <a:solidFill>
                <a:srgbClr val="FF9900"/>
              </a:solidFill>
            </a:endParaRPr>
          </a:p>
          <a:p>
            <a:r>
              <a:rPr lang="en-US"/>
              <a:t>The potentially protective role of </a:t>
            </a:r>
            <a:r>
              <a:rPr lang="en-US">
                <a:solidFill>
                  <a:srgbClr val="00FF00"/>
                </a:solidFill>
              </a:rPr>
              <a:t>long down-regulation protocols</a:t>
            </a:r>
            <a:r>
              <a:rPr lang="en-US"/>
              <a:t> needs further evaluation.</a:t>
            </a:r>
          </a:p>
        </p:txBody>
      </p:sp>
      <p:sp>
        <p:nvSpPr>
          <p:cNvPr id="4" name="Başlık 1"/>
          <p:cNvSpPr>
            <a:spLocks noGrp="1"/>
          </p:cNvSpPr>
          <p:nvPr>
            <p:ph type="title"/>
          </p:nvPr>
        </p:nvSpPr>
        <p:spPr>
          <a:xfrm>
            <a:off x="0" y="71414"/>
            <a:ext cx="9144000" cy="785833"/>
          </a:xfrm>
        </p:spPr>
        <p:txBody>
          <a:bodyPr/>
          <a:lstStyle/>
          <a:p>
            <a:r>
              <a:rPr lang="tr-TR" sz="4800" err="1">
                <a:solidFill>
                  <a:srgbClr val="FFFF00"/>
                </a:solidFill>
              </a:rPr>
              <a:t>Adenomyozis</a:t>
            </a:r>
            <a:r>
              <a:rPr lang="tr-TR" sz="4800">
                <a:solidFill>
                  <a:srgbClr val="FFFF00"/>
                </a:solidFill>
              </a:rPr>
              <a:t> – </a:t>
            </a:r>
            <a:r>
              <a:rPr lang="tr-TR">
                <a:solidFill>
                  <a:srgbClr val="00FFFF"/>
                </a:solidFill>
              </a:rPr>
              <a:t>Özet – 3 - ART</a:t>
            </a:r>
            <a:endParaRPr lang="tr-TR" sz="4800">
              <a:solidFill>
                <a:srgbClr val="00FFFF"/>
              </a:solidFill>
            </a:endParaRPr>
          </a:p>
        </p:txBody>
      </p:sp>
      <p:sp>
        <p:nvSpPr>
          <p:cNvPr id="5" name="TextBox 4"/>
          <p:cNvSpPr txBox="1"/>
          <p:nvPr/>
        </p:nvSpPr>
        <p:spPr>
          <a:xfrm>
            <a:off x="7429520" y="714356"/>
            <a:ext cx="1285884" cy="584775"/>
          </a:xfrm>
          <a:prstGeom prst="rect">
            <a:avLst/>
          </a:prstGeom>
          <a:solidFill>
            <a:srgbClr val="FF0000"/>
          </a:solidFill>
        </p:spPr>
        <p:txBody>
          <a:bodyPr wrap="square" rtlCol="0">
            <a:spAutoFit/>
          </a:bodyPr>
          <a:lstStyle/>
          <a:p>
            <a:pPr algn="ctr"/>
            <a:r>
              <a:rPr lang="tr-TR" sz="3200">
                <a:effectLst>
                  <a:outerShdw blurRad="38100" dist="38100" dir="2700000" algn="tl">
                    <a:srgbClr val="000000">
                      <a:alpha val="43137"/>
                    </a:srgbClr>
                  </a:outerShdw>
                </a:effectLst>
              </a:rPr>
              <a:t>2014</a:t>
            </a:r>
            <a:endParaRPr lang="en-US" sz="3200">
              <a:effectLst>
                <a:outerShdw blurRad="38100" dist="38100" dir="2700000" algn="tl">
                  <a:srgbClr val="000000">
                    <a:alpha val="43137"/>
                  </a:srgbClr>
                </a:outerShdw>
              </a:effectLst>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tower that has a sign on the side of a building&#13;&#10;&#13;&#10;Description automatically generated">
            <a:extLst>
              <a:ext uri="{FF2B5EF4-FFF2-40B4-BE49-F238E27FC236}">
                <a16:creationId xmlns:a16="http://schemas.microsoft.com/office/drawing/2014/main" id="{3BFCAB39-6145-174D-8E60-D4BB4660B1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86" y="0"/>
            <a:ext cx="3696246" cy="3789039"/>
          </a:xfrm>
          <a:prstGeom prst="rect">
            <a:avLst/>
          </a:prstGeom>
        </p:spPr>
      </p:pic>
      <p:sp>
        <p:nvSpPr>
          <p:cNvPr id="422914" name="Rectangle 2"/>
          <p:cNvSpPr>
            <a:spLocks noGrp="1" noChangeArrowheads="1"/>
          </p:cNvSpPr>
          <p:nvPr>
            <p:ph type="title"/>
          </p:nvPr>
        </p:nvSpPr>
        <p:spPr>
          <a:xfrm>
            <a:off x="-32" y="1628800"/>
            <a:ext cx="9144032" cy="3168352"/>
          </a:xfrm>
        </p:spPr>
        <p:txBody>
          <a:bodyPr/>
          <a:lstStyle/>
          <a:p>
            <a:pPr algn="l">
              <a:lnSpc>
                <a:spcPct val="90000"/>
              </a:lnSpc>
              <a:defRPr/>
            </a:pPr>
            <a:r>
              <a:rPr lang="tr-TR" sz="7000" err="1">
                <a:solidFill>
                  <a:srgbClr val="FF40FF"/>
                </a:solidFill>
                <a:effectLst>
                  <a:innerShdw blurRad="63500" dist="50800">
                    <a:prstClr val="black">
                      <a:alpha val="50000"/>
                    </a:prstClr>
                  </a:innerShdw>
                </a:effectLst>
              </a:rPr>
              <a:t>Adenomyosis</a:t>
            </a:r>
            <a:r>
              <a:rPr lang="tr-TR" sz="7000">
                <a:solidFill>
                  <a:srgbClr val="FF40FF"/>
                </a:solidFill>
                <a:effectLst>
                  <a:innerShdw blurRad="63500" dist="50800">
                    <a:prstClr val="black">
                      <a:alpha val="50000"/>
                    </a:prstClr>
                  </a:innerShdw>
                </a:effectLst>
              </a:rPr>
              <a:t> </a:t>
            </a:r>
            <a:br>
              <a:rPr lang="tr-TR" sz="7000">
                <a:solidFill>
                  <a:srgbClr val="FF40FF"/>
                </a:solidFill>
                <a:effectLst>
                  <a:innerShdw blurRad="63500" dist="50800">
                    <a:prstClr val="black">
                      <a:alpha val="50000"/>
                    </a:prstClr>
                  </a:innerShdw>
                </a:effectLst>
              </a:rPr>
            </a:br>
            <a:r>
              <a:rPr lang="tr-TR" sz="7000">
                <a:solidFill>
                  <a:srgbClr val="FF40FF"/>
                </a:solidFill>
                <a:effectLst>
                  <a:innerShdw blurRad="63500" dist="50800">
                    <a:prstClr val="black">
                      <a:alpha val="50000"/>
                    </a:prstClr>
                  </a:innerShdw>
                </a:effectLst>
              </a:rPr>
              <a:t>AUB</a:t>
            </a:r>
            <a:br>
              <a:rPr lang="tr-TR" sz="6600">
                <a:solidFill>
                  <a:srgbClr val="FF40FF"/>
                </a:solidFill>
                <a:effectLst>
                  <a:innerShdw blurRad="63500" dist="50800">
                    <a:prstClr val="black">
                      <a:alpha val="50000"/>
                    </a:prstClr>
                  </a:innerShdw>
                </a:effectLst>
              </a:rPr>
            </a:br>
            <a:r>
              <a:rPr lang="tr-TR" sz="5400">
                <a:solidFill>
                  <a:srgbClr val="00FFFF"/>
                </a:solidFill>
                <a:effectLst>
                  <a:innerShdw blurRad="63500" dist="50800">
                    <a:prstClr val="black">
                      <a:alpha val="50000"/>
                    </a:prstClr>
                  </a:innerShdw>
                </a:effectLst>
              </a:rPr>
              <a:t>Management</a:t>
            </a:r>
            <a:endParaRPr lang="en-US" sz="6600">
              <a:solidFill>
                <a:srgbClr val="00FF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a:solidFill>
                  <a:srgbClr val="FFFF00"/>
                </a:solidFill>
                <a:effectLst>
                  <a:outerShdw blurRad="38100" dist="38100" dir="2700000" algn="tl">
                    <a:srgbClr val="000000"/>
                  </a:outerShdw>
                </a:effectLst>
              </a:rPr>
              <a:t>Prof. Dr. Levent M. ŞENTÜRK</a:t>
            </a:r>
            <a:endParaRPr lang="tr-TR" sz="2000">
              <a:solidFill>
                <a:srgbClr val="FFFF00"/>
              </a:solidFill>
              <a:effectLst>
                <a:outerShdw blurRad="38100" dist="38100" dir="2700000" algn="tl">
                  <a:srgbClr val="000000"/>
                </a:outerShdw>
              </a:effectLst>
            </a:endParaRPr>
          </a:p>
          <a:p>
            <a:pPr algn="ctr">
              <a:lnSpc>
                <a:spcPct val="90000"/>
              </a:lnSpc>
              <a:buFontTx/>
              <a:buNone/>
              <a:defRPr/>
            </a:pPr>
            <a:r>
              <a:rPr lang="tr-TR" sz="2000" i="1" err="1">
                <a:effectLst>
                  <a:outerShdw blurRad="38100" dist="38100" dir="2700000" algn="tl">
                    <a:srgbClr val="000000"/>
                  </a:outerShdw>
                </a:effectLst>
              </a:rPr>
              <a:t>Istanbul</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University</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Cerrahpasa</a:t>
            </a:r>
            <a:r>
              <a:rPr lang="tr-TR" sz="2000" i="1">
                <a:effectLst>
                  <a:outerShdw blurRad="38100" dist="38100" dir="2700000" algn="tl">
                    <a:srgbClr val="000000"/>
                  </a:outerShdw>
                </a:effectLst>
              </a:rPr>
              <a:t> School of </a:t>
            </a:r>
            <a:r>
              <a:rPr lang="tr-TR" sz="2000" i="1" err="1">
                <a:effectLst>
                  <a:outerShdw blurRad="38100" dist="38100" dir="2700000" algn="tl">
                    <a:srgbClr val="000000"/>
                  </a:outerShdw>
                </a:effectLst>
              </a:rPr>
              <a:t>Medicine</a:t>
            </a:r>
            <a:endParaRPr lang="tr-TR" sz="2000" i="1">
              <a:effectLst>
                <a:outerShdw blurRad="38100" dist="38100" dir="2700000" algn="tl">
                  <a:srgbClr val="000000"/>
                </a:outerShdw>
              </a:effectLst>
            </a:endParaRPr>
          </a:p>
          <a:p>
            <a:pPr algn="ctr">
              <a:lnSpc>
                <a:spcPct val="90000"/>
              </a:lnSpc>
              <a:buFontTx/>
              <a:buNone/>
              <a:defRPr/>
            </a:pPr>
            <a:r>
              <a:rPr lang="tr-TR" sz="2000" i="1" err="1">
                <a:effectLst>
                  <a:outerShdw blurRad="38100" dist="38100" dir="2700000" algn="tl">
                    <a:srgbClr val="000000"/>
                  </a:outerShdw>
                </a:effectLst>
              </a:rPr>
              <a:t>Dept</a:t>
            </a:r>
            <a:r>
              <a:rPr lang="tr-TR" sz="2000" i="1">
                <a:effectLst>
                  <a:outerShdw blurRad="38100" dist="38100" dir="2700000" algn="tl">
                    <a:srgbClr val="000000"/>
                  </a:outerShdw>
                </a:effectLst>
              </a:rPr>
              <a:t> of </a:t>
            </a:r>
            <a:r>
              <a:rPr lang="tr-TR" sz="2000" i="1" err="1">
                <a:effectLst>
                  <a:outerShdw blurRad="38100" dist="38100" dir="2700000" algn="tl">
                    <a:srgbClr val="000000"/>
                  </a:outerShdw>
                </a:effectLst>
              </a:rPr>
              <a:t>Ob&amp;Gyn</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Division</a:t>
            </a:r>
            <a:r>
              <a:rPr lang="tr-TR" sz="2000" i="1">
                <a:effectLst>
                  <a:outerShdw blurRad="38100" dist="38100" dir="2700000" algn="tl">
                    <a:srgbClr val="000000"/>
                  </a:outerShdw>
                </a:effectLst>
              </a:rPr>
              <a:t> of </a:t>
            </a:r>
            <a:r>
              <a:rPr lang="tr-TR" sz="2000" i="1" err="1">
                <a:effectLst>
                  <a:outerShdw blurRad="38100" dist="38100" dir="2700000" algn="tl">
                    <a:srgbClr val="000000"/>
                  </a:outerShdw>
                </a:effectLst>
              </a:rPr>
              <a:t>Reproductive</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Endocrinology</a:t>
            </a:r>
            <a:r>
              <a:rPr lang="tr-TR" sz="2000" i="1">
                <a:effectLst>
                  <a:outerShdw blurRad="38100" dist="38100" dir="2700000" algn="tl">
                    <a:srgbClr val="000000"/>
                  </a:outerShdw>
                </a:effectLst>
              </a:rPr>
              <a:t>,</a:t>
            </a:r>
          </a:p>
          <a:p>
            <a:pPr algn="ctr">
              <a:lnSpc>
                <a:spcPct val="90000"/>
              </a:lnSpc>
              <a:buFontTx/>
              <a:buNone/>
              <a:defRPr/>
            </a:pPr>
            <a:r>
              <a:rPr lang="tr-TR" sz="2000" i="1">
                <a:effectLst>
                  <a:outerShdw blurRad="38100" dist="38100" dir="2700000" algn="tl">
                    <a:srgbClr val="000000"/>
                  </a:outerShdw>
                </a:effectLst>
              </a:rPr>
              <a:t>IVF </a:t>
            </a:r>
            <a:r>
              <a:rPr lang="tr-TR" sz="2000" i="1" err="1">
                <a:effectLst>
                  <a:outerShdw blurRad="38100" dist="38100" dir="2700000" algn="tl">
                    <a:srgbClr val="000000"/>
                  </a:outerShdw>
                </a:effectLst>
              </a:rPr>
              <a:t>Unit</a:t>
            </a:r>
            <a:endParaRPr lang="tr-TR" sz="2000" i="1">
              <a:effectLst>
                <a:outerShdw blurRad="38100" dist="38100" dir="2700000" algn="tl">
                  <a:srgbClr val="000000"/>
                </a:outerShdw>
              </a:effectLst>
            </a:endParaRPr>
          </a:p>
          <a:p>
            <a:pPr algn="ctr">
              <a:lnSpc>
                <a:spcPct val="90000"/>
              </a:lnSpc>
              <a:buFontTx/>
              <a:buNone/>
              <a:defRPr/>
            </a:pPr>
            <a:endParaRPr lang="tr-TR" sz="2000" i="1">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0"/>
            <a:ext cx="1785918" cy="1582693"/>
          </a:xfrm>
          <a:prstGeom prst="rect">
            <a:avLst/>
          </a:prstGeom>
        </p:spPr>
      </p:pic>
      <p:sp>
        <p:nvSpPr>
          <p:cNvPr id="6" name="TextBox 5">
            <a:extLst>
              <a:ext uri="{FF2B5EF4-FFF2-40B4-BE49-F238E27FC236}">
                <a16:creationId xmlns:a16="http://schemas.microsoft.com/office/drawing/2014/main" id="{1A183D71-4576-2243-AFBC-523CFDACEA75}"/>
              </a:ext>
            </a:extLst>
          </p:cNvPr>
          <p:cNvSpPr txBox="1"/>
          <p:nvPr/>
        </p:nvSpPr>
        <p:spPr>
          <a:xfrm rot="20770547">
            <a:off x="-234296" y="700329"/>
            <a:ext cx="10630978" cy="2646878"/>
          </a:xfrm>
          <a:prstGeom prst="rect">
            <a:avLst/>
          </a:prstGeom>
          <a:noFill/>
        </p:spPr>
        <p:txBody>
          <a:bodyPr wrap="square" rtlCol="0">
            <a:spAutoFit/>
          </a:bodyPr>
          <a:lstStyle/>
          <a:p>
            <a:r>
              <a:rPr lang="tr-TR" sz="16000" err="1">
                <a:solidFill>
                  <a:schemeClr val="tx2"/>
                </a:solidFill>
                <a:effectLst>
                  <a:outerShdw blurRad="38100" dist="38100" dir="2700000" algn="tl">
                    <a:srgbClr val="000000">
                      <a:alpha val="43137"/>
                    </a:srgbClr>
                  </a:outerShdw>
                </a:effectLst>
                <a:latin typeface="Brush Script MT" pitchFamily="66" charset="0"/>
              </a:rPr>
              <a:t>Tesekkürler</a:t>
            </a:r>
            <a:r>
              <a:rPr lang="tr-TR" sz="16000">
                <a:solidFill>
                  <a:schemeClr val="tx2"/>
                </a:solidFill>
                <a:effectLst>
                  <a:outerShdw blurRad="38100" dist="38100" dir="2700000" algn="tl">
                    <a:srgbClr val="000000">
                      <a:alpha val="43137"/>
                    </a:srgbClr>
                  </a:outerShdw>
                </a:effectLst>
                <a:latin typeface="Brush Script MT" pitchFamily="66" charset="0"/>
              </a:rPr>
              <a:t>…</a:t>
            </a:r>
            <a:endParaRPr lang="en-US" sz="16000">
              <a:solidFill>
                <a:schemeClr val="tx2"/>
              </a:solidFill>
              <a:effectLst>
                <a:outerShdw blurRad="38100" dist="38100" dir="2700000" algn="tl">
                  <a:srgbClr val="000000">
                    <a:alpha val="43137"/>
                  </a:srgbClr>
                </a:outerShdw>
              </a:effectLst>
              <a:latin typeface="Brush Script MT" pitchFamily="66" charset="0"/>
            </a:endParaRPr>
          </a:p>
        </p:txBody>
      </p:sp>
    </p:spTree>
    <p:extLst>
      <p:ext uri="{BB962C8B-B14F-4D97-AF65-F5344CB8AC3E}">
        <p14:creationId xmlns:p14="http://schemas.microsoft.com/office/powerpoint/2010/main" val="1502190156"/>
      </p:ext>
    </p:extLst>
  </p:cSld>
  <p:clrMapOvr>
    <a:masterClrMapping/>
  </p:clrMapOvr>
  <p:transition>
    <p:random/>
  </p:transition>
</p:sld>
</file>

<file path=ppt/slides/slide2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C43AF-65FC-7A44-8FDC-FF61277131D7}"/>
              </a:ext>
            </a:extLst>
          </p:cNvPr>
          <p:cNvSpPr>
            <a:spLocks noGrp="1"/>
          </p:cNvSpPr>
          <p:nvPr>
            <p:ph type="title"/>
          </p:nvPr>
        </p:nvSpPr>
        <p:spPr/>
        <p:txBody>
          <a:bodyPr/>
          <a:lstStyle/>
          <a:p>
            <a:endParaRPr lang="tr-TR"/>
          </a:p>
        </p:txBody>
      </p:sp>
    </p:spTree>
    <p:extLst>
      <p:ext uri="{BB962C8B-B14F-4D97-AF65-F5344CB8AC3E}">
        <p14:creationId xmlns:p14="http://schemas.microsoft.com/office/powerpoint/2010/main" val="348366938"/>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685800" y="71414"/>
            <a:ext cx="7772400" cy="785833"/>
          </a:xfrm>
        </p:spPr>
        <p:txBody>
          <a:bodyPr/>
          <a:lstStyle/>
          <a:p>
            <a:r>
              <a:rPr lang="tr-TR" sz="4800" err="1">
                <a:solidFill>
                  <a:srgbClr val="FFFF00"/>
                </a:solidFill>
              </a:rPr>
              <a:t>Adenomyozis</a:t>
            </a:r>
            <a:r>
              <a:rPr lang="tr-TR" sz="4800">
                <a:solidFill>
                  <a:srgbClr val="FFFF00"/>
                </a:solidFill>
              </a:rPr>
              <a:t> – </a:t>
            </a:r>
            <a:r>
              <a:rPr lang="tr-TR">
                <a:solidFill>
                  <a:srgbClr val="00FFFF"/>
                </a:solidFill>
              </a:rPr>
              <a:t>Özet </a:t>
            </a:r>
            <a:endParaRPr lang="tr-TR" sz="4800">
              <a:solidFill>
                <a:srgbClr val="00FFFF"/>
              </a:solidFill>
            </a:endParaRPr>
          </a:p>
        </p:txBody>
      </p:sp>
      <p:sp>
        <p:nvSpPr>
          <p:cNvPr id="3" name="İçerik Yer Tutucusu 2"/>
          <p:cNvSpPr>
            <a:spLocks noGrp="1"/>
          </p:cNvSpPr>
          <p:nvPr>
            <p:ph idx="1"/>
          </p:nvPr>
        </p:nvSpPr>
        <p:spPr>
          <a:xfrm>
            <a:off x="107504" y="836712"/>
            <a:ext cx="9144000" cy="6021288"/>
          </a:xfrm>
        </p:spPr>
        <p:txBody>
          <a:bodyPr>
            <a:noAutofit/>
          </a:bodyPr>
          <a:lstStyle/>
          <a:p>
            <a:pPr>
              <a:defRPr/>
            </a:pPr>
            <a:r>
              <a:rPr lang="tr-TR" sz="2400" i="1"/>
              <a:t>“</a:t>
            </a:r>
            <a:r>
              <a:rPr lang="tr-TR" sz="2400" i="1" err="1"/>
              <a:t>Junctional</a:t>
            </a:r>
            <a:r>
              <a:rPr lang="tr-TR" sz="2400" i="1"/>
              <a:t> </a:t>
            </a:r>
            <a:r>
              <a:rPr lang="tr-TR" sz="2400" i="1" err="1"/>
              <a:t>zone</a:t>
            </a:r>
            <a:r>
              <a:rPr lang="tr-TR" sz="2400" i="1"/>
              <a:t>” </a:t>
            </a:r>
            <a:r>
              <a:rPr lang="tr-TR" sz="2400"/>
              <a:t> → </a:t>
            </a:r>
            <a:r>
              <a:rPr lang="tr-TR" sz="2400">
                <a:solidFill>
                  <a:srgbClr val="FF3399"/>
                </a:solidFill>
              </a:rPr>
              <a:t>in(</a:t>
            </a:r>
            <a:r>
              <a:rPr lang="tr-TR" sz="2400" err="1">
                <a:solidFill>
                  <a:srgbClr val="FF3399"/>
                </a:solidFill>
              </a:rPr>
              <a:t>sub</a:t>
            </a:r>
            <a:r>
              <a:rPr lang="tr-TR" sz="2400">
                <a:solidFill>
                  <a:srgbClr val="FF3399"/>
                </a:solidFill>
              </a:rPr>
              <a:t>)</a:t>
            </a:r>
            <a:r>
              <a:rPr lang="tr-TR" sz="2400" err="1">
                <a:solidFill>
                  <a:srgbClr val="FF3399"/>
                </a:solidFill>
              </a:rPr>
              <a:t>fertilite</a:t>
            </a:r>
            <a:r>
              <a:rPr lang="tr-TR" sz="2400">
                <a:solidFill>
                  <a:srgbClr val="FF3399"/>
                </a:solidFill>
              </a:rPr>
              <a:t> </a:t>
            </a:r>
            <a:r>
              <a:rPr lang="tr-TR" sz="2400"/>
              <a:t>/ </a:t>
            </a:r>
            <a:r>
              <a:rPr lang="tr-TR" sz="2400">
                <a:solidFill>
                  <a:srgbClr val="FF6600"/>
                </a:solidFill>
              </a:rPr>
              <a:t>gebelik kaybı</a:t>
            </a:r>
            <a:r>
              <a:rPr lang="tr-TR" sz="2400"/>
              <a:t> / </a:t>
            </a:r>
            <a:r>
              <a:rPr lang="tr-TR" sz="2400">
                <a:solidFill>
                  <a:srgbClr val="FF0000"/>
                </a:solidFill>
              </a:rPr>
              <a:t>Gebelik komplikasyonları</a:t>
            </a:r>
            <a:r>
              <a:rPr lang="mr-IN" sz="2400"/>
              <a:t>…</a:t>
            </a:r>
            <a:endParaRPr lang="tr-TR" sz="2400"/>
          </a:p>
          <a:p>
            <a:pPr>
              <a:defRPr/>
            </a:pPr>
            <a:r>
              <a:rPr lang="tr-TR" sz="2400"/>
              <a:t>Tedavide kanıta dayalı net veri henüz yok</a:t>
            </a:r>
          </a:p>
          <a:p>
            <a:pPr>
              <a:defRPr/>
            </a:pPr>
            <a:r>
              <a:rPr lang="tr-TR" sz="2400"/>
              <a:t>Olgu serileri ve bazı </a:t>
            </a:r>
            <a:r>
              <a:rPr lang="tr-TR" sz="2400" err="1"/>
              <a:t>retrospekti</a:t>
            </a:r>
            <a:r>
              <a:rPr lang="tr-TR" sz="2400"/>
              <a:t> çalışmalar…</a:t>
            </a:r>
          </a:p>
          <a:p>
            <a:pPr>
              <a:defRPr/>
            </a:pPr>
            <a:r>
              <a:rPr lang="tr-TR" sz="2400">
                <a:solidFill>
                  <a:srgbClr val="00FF00"/>
                </a:solidFill>
                <a:effectLst>
                  <a:outerShdw blurRad="38100" dist="25500" dir="5400000" algn="tl" rotWithShape="0">
                    <a:srgbClr val="000000">
                      <a:satMod val="180000"/>
                      <a:alpha val="75000"/>
                    </a:srgbClr>
                  </a:outerShdw>
                </a:effectLst>
              </a:rPr>
              <a:t>LNG-IUS en başarılı medikal tedavi </a:t>
            </a:r>
          </a:p>
          <a:p>
            <a:r>
              <a:rPr lang="en-US" sz="2400" err="1"/>
              <a:t>Adenomyosis</a:t>
            </a:r>
            <a:r>
              <a:rPr lang="en-US" sz="2400"/>
              <a:t> appears to impact </a:t>
            </a:r>
            <a:r>
              <a:rPr lang="en-US" sz="2400" u="sng">
                <a:solidFill>
                  <a:srgbClr val="FF0000"/>
                </a:solidFill>
              </a:rPr>
              <a:t>negatively</a:t>
            </a:r>
            <a:r>
              <a:rPr lang="en-US" sz="2400">
                <a:solidFill>
                  <a:srgbClr val="FF0000"/>
                </a:solidFill>
              </a:rPr>
              <a:t> </a:t>
            </a:r>
            <a:r>
              <a:rPr lang="en-US" sz="2400"/>
              <a:t>on IVF/ICSI outcome owing to </a:t>
            </a:r>
            <a:endParaRPr lang="tr-TR" sz="2400"/>
          </a:p>
          <a:p>
            <a:pPr lvl="1"/>
            <a:r>
              <a:rPr lang="en-US" sz="2400" b="1">
                <a:solidFill>
                  <a:srgbClr val="FF6600"/>
                </a:solidFill>
              </a:rPr>
              <a:t>reduced likelihood</a:t>
            </a:r>
            <a:r>
              <a:rPr lang="tr-TR" sz="2400" b="1">
                <a:solidFill>
                  <a:srgbClr val="FF6600"/>
                </a:solidFill>
              </a:rPr>
              <a:t> </a:t>
            </a:r>
            <a:r>
              <a:rPr lang="en-US" sz="2400" b="1">
                <a:solidFill>
                  <a:srgbClr val="FF6600"/>
                </a:solidFill>
              </a:rPr>
              <a:t>of </a:t>
            </a:r>
            <a:r>
              <a:rPr lang="en-US" sz="2400" b="1" u="sng">
                <a:solidFill>
                  <a:srgbClr val="FF6600"/>
                </a:solidFill>
              </a:rPr>
              <a:t>clinical pregnancy </a:t>
            </a:r>
            <a:r>
              <a:rPr lang="en-US" sz="2400" b="1">
                <a:solidFill>
                  <a:srgbClr val="FF6600"/>
                </a:solidFill>
              </a:rPr>
              <a:t>and </a:t>
            </a:r>
            <a:r>
              <a:rPr lang="en-US" sz="2400" b="1" u="sng">
                <a:solidFill>
                  <a:srgbClr val="FF6600"/>
                </a:solidFill>
              </a:rPr>
              <a:t>implantation</a:t>
            </a:r>
            <a:r>
              <a:rPr lang="en-US" sz="2400" b="1">
                <a:solidFill>
                  <a:srgbClr val="FF0066"/>
                </a:solidFill>
              </a:rPr>
              <a:t>, </a:t>
            </a:r>
            <a:endParaRPr lang="tr-TR" sz="2400" b="1">
              <a:solidFill>
                <a:srgbClr val="FF0066"/>
              </a:solidFill>
            </a:endParaRPr>
          </a:p>
          <a:p>
            <a:pPr lvl="1"/>
            <a:r>
              <a:rPr lang="en-US" sz="2400"/>
              <a:t>and </a:t>
            </a:r>
            <a:r>
              <a:rPr lang="en-US" sz="2400" b="1">
                <a:solidFill>
                  <a:srgbClr val="FF0066"/>
                </a:solidFill>
              </a:rPr>
              <a:t>increased risk of </a:t>
            </a:r>
            <a:r>
              <a:rPr lang="en-US" sz="2400" b="1" u="sng">
                <a:solidFill>
                  <a:srgbClr val="FF0066"/>
                </a:solidFill>
              </a:rPr>
              <a:t>early pregnancy loss</a:t>
            </a:r>
            <a:r>
              <a:rPr lang="en-US" sz="2400" b="1">
                <a:solidFill>
                  <a:srgbClr val="FF0066"/>
                </a:solidFill>
              </a:rPr>
              <a:t>. </a:t>
            </a:r>
            <a:endParaRPr lang="tr-TR" sz="2400">
              <a:solidFill>
                <a:srgbClr val="00FF00"/>
              </a:solidFill>
              <a:effectLst>
                <a:outerShdw blurRad="38100" dist="25500" dir="5400000" algn="tl" rotWithShape="0">
                  <a:srgbClr val="000000">
                    <a:satMod val="180000"/>
                    <a:alpha val="75000"/>
                  </a:srgbClr>
                </a:outerShdw>
              </a:effectLst>
            </a:endParaRPr>
          </a:p>
          <a:p>
            <a:pPr>
              <a:defRPr/>
            </a:pPr>
            <a:r>
              <a:rPr lang="tr-TR" sz="2400">
                <a:solidFill>
                  <a:srgbClr val="00FF00"/>
                </a:solidFill>
                <a:effectLst>
                  <a:outerShdw blurRad="38100" dist="25500" dir="5400000" algn="tl" rotWithShape="0">
                    <a:srgbClr val="000000">
                      <a:satMod val="180000"/>
                      <a:alpha val="75000"/>
                    </a:srgbClr>
                  </a:outerShdw>
                </a:effectLst>
              </a:rPr>
              <a:t>Uzun dönem </a:t>
            </a:r>
            <a:r>
              <a:rPr lang="tr-TR" sz="2400" err="1">
                <a:solidFill>
                  <a:srgbClr val="00FF00"/>
                </a:solidFill>
                <a:effectLst>
                  <a:outerShdw blurRad="38100" dist="25500" dir="5400000" algn="tl" rotWithShape="0">
                    <a:srgbClr val="000000">
                      <a:satMod val="180000"/>
                      <a:alpha val="75000"/>
                    </a:srgbClr>
                  </a:outerShdw>
                </a:effectLst>
              </a:rPr>
              <a:t>GnRHa</a:t>
            </a:r>
            <a:r>
              <a:rPr lang="tr-TR" sz="2400">
                <a:solidFill>
                  <a:srgbClr val="00FF00"/>
                </a:solidFill>
                <a:effectLst>
                  <a:outerShdw blurRad="38100" dist="25500" dir="5400000" algn="tl" rotWithShape="0">
                    <a:srgbClr val="000000">
                      <a:satMod val="180000"/>
                      <a:alpha val="75000"/>
                    </a:srgbClr>
                  </a:outerShdw>
                </a:effectLst>
              </a:rPr>
              <a:t> ile IVF: başarılı sonuçlar!!! </a:t>
            </a:r>
            <a:r>
              <a:rPr lang="tr-TR" sz="2000">
                <a:solidFill>
                  <a:srgbClr val="00FF00"/>
                </a:solidFill>
                <a:effectLst>
                  <a:outerShdw blurRad="38100" dist="25500" dir="5400000" algn="tl" rotWithShape="0">
                    <a:srgbClr val="000000">
                      <a:satMod val="180000"/>
                      <a:alpha val="75000"/>
                    </a:srgbClr>
                  </a:outerShdw>
                </a:effectLst>
              </a:rPr>
              <a:t>(meta-analiz, 2014)</a:t>
            </a:r>
          </a:p>
          <a:p>
            <a:pPr>
              <a:defRPr/>
            </a:pPr>
            <a:r>
              <a:rPr lang="tr-TR" sz="2400">
                <a:effectLst>
                  <a:outerShdw blurRad="38100" dist="25500" dir="5400000" algn="tl" rotWithShape="0">
                    <a:srgbClr val="000000">
                      <a:satMod val="180000"/>
                      <a:alpha val="75000"/>
                    </a:srgbClr>
                  </a:outerShdw>
                </a:effectLst>
              </a:rPr>
              <a:t>L/T veya L/S </a:t>
            </a:r>
            <a:r>
              <a:rPr lang="tr-TR" sz="2400" err="1">
                <a:effectLst>
                  <a:outerShdw blurRad="38100" dist="25500" dir="5400000" algn="tl" rotWithShape="0">
                    <a:srgbClr val="000000">
                      <a:satMod val="180000"/>
                      <a:alpha val="75000"/>
                    </a:srgbClr>
                  </a:outerShdw>
                </a:effectLst>
              </a:rPr>
              <a:t>adenomyoma</a:t>
            </a:r>
            <a:r>
              <a:rPr lang="tr-TR" sz="2400">
                <a:effectLst>
                  <a:outerShdw blurRad="38100" dist="25500" dir="5400000" algn="tl" rotWithShape="0">
                    <a:srgbClr val="000000">
                      <a:satMod val="180000"/>
                      <a:alpha val="75000"/>
                    </a:srgbClr>
                  </a:outerShdw>
                </a:effectLst>
              </a:rPr>
              <a:t> </a:t>
            </a:r>
            <a:r>
              <a:rPr lang="tr-TR" sz="2400" err="1">
                <a:effectLst>
                  <a:outerShdw blurRad="38100" dist="25500" dir="5400000" algn="tl" rotWithShape="0">
                    <a:srgbClr val="000000">
                      <a:satMod val="180000"/>
                      <a:alpha val="75000"/>
                    </a:srgbClr>
                  </a:outerShdw>
                </a:effectLst>
              </a:rPr>
              <a:t>eksizyonu</a:t>
            </a:r>
            <a:endParaRPr lang="tr-TR" sz="2400">
              <a:effectLst>
                <a:outerShdw blurRad="38100" dist="25500" dir="5400000" algn="tl" rotWithShape="0">
                  <a:srgbClr val="000000">
                    <a:satMod val="180000"/>
                    <a:alpha val="75000"/>
                  </a:srgbClr>
                </a:outerShdw>
              </a:effectLst>
            </a:endParaRPr>
          </a:p>
          <a:p>
            <a:pPr>
              <a:defRPr/>
            </a:pPr>
            <a:r>
              <a:rPr lang="tr-TR" sz="2400">
                <a:effectLst>
                  <a:outerShdw blurRad="38100" dist="25500" dir="5400000" algn="tl" rotWithShape="0">
                    <a:srgbClr val="000000">
                      <a:satMod val="180000"/>
                      <a:alpha val="75000"/>
                    </a:srgbClr>
                  </a:outerShdw>
                </a:effectLst>
              </a:rPr>
              <a:t>LNG-IUS </a:t>
            </a:r>
            <a:r>
              <a:rPr lang="tr-TR" sz="2400" err="1">
                <a:effectLst>
                  <a:outerShdw blurRad="38100" dist="25500" dir="5400000" algn="tl" rotWithShape="0">
                    <a:srgbClr val="000000">
                      <a:satMod val="180000"/>
                      <a:alpha val="75000"/>
                    </a:srgbClr>
                  </a:outerShdw>
                </a:effectLst>
              </a:rPr>
              <a:t>adenomyoma</a:t>
            </a:r>
            <a:r>
              <a:rPr lang="tr-TR" sz="2400">
                <a:effectLst>
                  <a:outerShdw blurRad="38100" dist="25500" dir="5400000" algn="tl" rotWithShape="0">
                    <a:srgbClr val="000000">
                      <a:satMod val="180000"/>
                      <a:alpha val="75000"/>
                    </a:srgbClr>
                  </a:outerShdw>
                </a:effectLst>
              </a:rPr>
              <a:t> </a:t>
            </a:r>
            <a:r>
              <a:rPr lang="tr-TR" sz="2400" err="1">
                <a:effectLst>
                  <a:outerShdw blurRad="38100" dist="25500" dir="5400000" algn="tl" rotWithShape="0">
                    <a:srgbClr val="000000">
                      <a:satMod val="180000"/>
                      <a:alpha val="75000"/>
                    </a:srgbClr>
                  </a:outerShdw>
                </a:effectLst>
              </a:rPr>
              <a:t>eksizyon</a:t>
            </a:r>
            <a:r>
              <a:rPr lang="tr-TR" sz="2400">
                <a:effectLst>
                  <a:outerShdw blurRad="38100" dist="25500" dir="5400000" algn="tl" rotWithShape="0">
                    <a:srgbClr val="000000">
                      <a:satMod val="180000"/>
                      <a:alpha val="75000"/>
                    </a:srgbClr>
                  </a:outerShdw>
                </a:effectLst>
              </a:rPr>
              <a:t> sonrası kullanılabilir</a:t>
            </a:r>
          </a:p>
          <a:p>
            <a:pPr>
              <a:defRPr/>
            </a:pPr>
            <a:r>
              <a:rPr lang="tr-TR" sz="2400" err="1">
                <a:effectLst>
                  <a:outerShdw blurRad="38100" dist="25500" dir="5400000" algn="tl" rotWithShape="0">
                    <a:srgbClr val="000000">
                      <a:satMod val="180000"/>
                      <a:alpha val="75000"/>
                    </a:srgbClr>
                  </a:outerShdw>
                </a:effectLst>
              </a:rPr>
              <a:t>Histerektomi</a:t>
            </a:r>
            <a:r>
              <a:rPr lang="tr-TR" sz="2400">
                <a:effectLst>
                  <a:outerShdw blurRad="38100" dist="25500" dir="5400000" algn="tl" rotWithShape="0">
                    <a:srgbClr val="000000">
                      <a:satMod val="180000"/>
                      <a:alpha val="75000"/>
                    </a:srgbClr>
                  </a:outerShdw>
                </a:effectLst>
              </a:rPr>
              <a:t>  kesin tedavi  (VH daha zor: </a:t>
            </a:r>
            <a:r>
              <a:rPr lang="tr-TR" sz="1600">
                <a:effectLst>
                  <a:outerShdw blurRad="38100" dist="25500" dir="5400000" algn="tl" rotWithShape="0">
                    <a:srgbClr val="000000">
                      <a:satMod val="180000"/>
                      <a:alpha val="75000"/>
                    </a:srgbClr>
                  </a:outerShdw>
                </a:effectLst>
              </a:rPr>
              <a:t>mesane yaralanmaları</a:t>
            </a:r>
            <a:r>
              <a:rPr lang="tr-TR" sz="2400">
                <a:effectLst>
                  <a:outerShdw blurRad="38100" dist="25500" dir="5400000" algn="tl" rotWithShape="0">
                    <a:srgbClr val="000000">
                      <a:satMod val="180000"/>
                      <a:alpha val="75000"/>
                    </a:srgbClr>
                  </a:outerShdw>
                </a:effectLst>
              </a:rPr>
              <a:t>)</a:t>
            </a:r>
          </a:p>
          <a:p>
            <a:pPr>
              <a:defRPr/>
            </a:pPr>
            <a:endParaRPr lang="tr-TR" sz="2400">
              <a:effectLst>
                <a:outerShdw blurRad="38100" dist="25500" dir="5400000" algn="tl" rotWithShape="0">
                  <a:srgbClr val="000000">
                    <a:satMod val="180000"/>
                    <a:alpha val="75000"/>
                  </a:srgbClr>
                </a:outerShdw>
              </a:effectLst>
            </a:endParaRPr>
          </a:p>
          <a:p>
            <a:pPr>
              <a:defRPr/>
            </a:pPr>
            <a:endParaRPr lang="tr-TR" sz="2400"/>
          </a:p>
          <a:p>
            <a:pPr>
              <a:defRPr/>
            </a:pPr>
            <a:endParaRPr lang="tr-TR" sz="2400"/>
          </a:p>
        </p:txBody>
      </p:sp>
    </p:spTree>
    <p:extLst>
      <p:ext uri="{BB962C8B-B14F-4D97-AF65-F5344CB8AC3E}">
        <p14:creationId xmlns:p14="http://schemas.microsoft.com/office/powerpoint/2010/main" val="5594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53752" y="-65753"/>
            <a:ext cx="9036496" cy="1334513"/>
          </a:xfrm>
        </p:spPr>
        <p:txBody>
          <a:bodyPr/>
          <a:lstStyle/>
          <a:p>
            <a:r>
              <a:rPr lang="tr-TR" sz="4800" err="1">
                <a:solidFill>
                  <a:srgbClr val="FFFF00"/>
                </a:solidFill>
              </a:rPr>
              <a:t>Eoma</a:t>
            </a:r>
            <a:r>
              <a:rPr lang="tr-TR" sz="4800">
                <a:solidFill>
                  <a:srgbClr val="FFFF00"/>
                </a:solidFill>
              </a:rPr>
              <a:t> – </a:t>
            </a:r>
            <a:r>
              <a:rPr lang="tr-TR" sz="4800" err="1">
                <a:solidFill>
                  <a:srgbClr val="FFFF00"/>
                </a:solidFill>
              </a:rPr>
              <a:t>Adenomyozis</a:t>
            </a:r>
            <a:r>
              <a:rPr lang="tr-TR" sz="4800">
                <a:solidFill>
                  <a:srgbClr val="FFFF00"/>
                </a:solidFill>
              </a:rPr>
              <a:t> – DIE</a:t>
            </a:r>
            <a:br>
              <a:rPr lang="tr-TR" sz="4800">
                <a:solidFill>
                  <a:srgbClr val="FFFF00"/>
                </a:solidFill>
              </a:rPr>
            </a:br>
            <a:r>
              <a:rPr lang="tr-TR">
                <a:solidFill>
                  <a:srgbClr val="00FFFF"/>
                </a:solidFill>
              </a:rPr>
              <a:t>SONUÇ</a:t>
            </a:r>
            <a:endParaRPr lang="tr-TR" sz="4800">
              <a:solidFill>
                <a:srgbClr val="00FFFF"/>
              </a:solidFill>
            </a:endParaRPr>
          </a:p>
        </p:txBody>
      </p:sp>
      <p:sp>
        <p:nvSpPr>
          <p:cNvPr id="3" name="İçerik Yer Tutucusu 2"/>
          <p:cNvSpPr>
            <a:spLocks noGrp="1"/>
          </p:cNvSpPr>
          <p:nvPr>
            <p:ph idx="1"/>
          </p:nvPr>
        </p:nvSpPr>
        <p:spPr>
          <a:xfrm>
            <a:off x="179512" y="1412776"/>
            <a:ext cx="8982744" cy="5400600"/>
          </a:xfrm>
        </p:spPr>
        <p:txBody>
          <a:bodyPr>
            <a:noAutofit/>
          </a:bodyPr>
          <a:lstStyle/>
          <a:p>
            <a:pPr>
              <a:defRPr/>
            </a:pPr>
            <a:r>
              <a:rPr lang="tr-TR" sz="2800" err="1">
                <a:solidFill>
                  <a:srgbClr val="FF40FF"/>
                </a:solidFill>
              </a:rPr>
              <a:t>Adenomyozis</a:t>
            </a:r>
            <a:r>
              <a:rPr lang="tr-TR" sz="2800"/>
              <a:t> , </a:t>
            </a:r>
            <a:r>
              <a:rPr lang="tr-TR" sz="2800">
                <a:solidFill>
                  <a:srgbClr val="FF0066"/>
                </a:solidFill>
              </a:rPr>
              <a:t>DIE</a:t>
            </a:r>
            <a:r>
              <a:rPr lang="tr-TR" sz="2800"/>
              <a:t> (%73) ve </a:t>
            </a:r>
            <a:r>
              <a:rPr lang="tr-TR" sz="2800" err="1">
                <a:solidFill>
                  <a:srgbClr val="FF6600"/>
                </a:solidFill>
              </a:rPr>
              <a:t>Eoma</a:t>
            </a:r>
            <a:r>
              <a:rPr lang="tr-TR" sz="2800"/>
              <a:t> (%22) arasında ciddi bir birliktelik vardır. </a:t>
            </a:r>
          </a:p>
          <a:p>
            <a:pPr>
              <a:defRPr/>
            </a:pPr>
            <a:endParaRPr lang="tr-TR" sz="1000"/>
          </a:p>
          <a:p>
            <a:pPr>
              <a:defRPr/>
            </a:pPr>
            <a:r>
              <a:rPr lang="tr-TR" sz="2800">
                <a:solidFill>
                  <a:srgbClr val="FF0000"/>
                </a:solidFill>
              </a:rPr>
              <a:t>DIE</a:t>
            </a:r>
            <a:r>
              <a:rPr lang="tr-TR" sz="2800"/>
              <a:t> ve </a:t>
            </a:r>
            <a:r>
              <a:rPr lang="tr-TR" sz="2800" err="1">
                <a:solidFill>
                  <a:srgbClr val="FF6600"/>
                </a:solidFill>
              </a:rPr>
              <a:t>Eoma</a:t>
            </a:r>
            <a:r>
              <a:rPr lang="tr-TR" sz="2800"/>
              <a:t> arasında ciddi bir birliktelik var (%30-50)</a:t>
            </a:r>
          </a:p>
          <a:p>
            <a:pPr>
              <a:defRPr/>
            </a:pPr>
            <a:endParaRPr lang="tr-TR" sz="2400">
              <a:cs typeface="Times New Roman" pitchFamily="18" charset="0"/>
            </a:endParaRPr>
          </a:p>
          <a:p>
            <a:pPr>
              <a:defRPr/>
            </a:pPr>
            <a:r>
              <a:rPr lang="tr-TR" sz="2800">
                <a:cs typeface="Times New Roman" pitchFamily="18" charset="0"/>
              </a:rPr>
              <a:t>Özelikle </a:t>
            </a:r>
            <a:r>
              <a:rPr lang="tr-TR" sz="2800">
                <a:solidFill>
                  <a:srgbClr val="FF6600"/>
                </a:solidFill>
                <a:cs typeface="Times New Roman" pitchFamily="18" charset="0"/>
              </a:rPr>
              <a:t>SOL</a:t>
            </a:r>
            <a:r>
              <a:rPr lang="tr-TR" sz="2800">
                <a:cs typeface="Times New Roman" pitchFamily="18" charset="0"/>
              </a:rPr>
              <a:t> </a:t>
            </a:r>
            <a:r>
              <a:rPr lang="tr-TR" sz="2800" err="1">
                <a:solidFill>
                  <a:srgbClr val="FF6600"/>
                </a:solidFill>
                <a:cs typeface="Times New Roman" pitchFamily="18" charset="0"/>
              </a:rPr>
              <a:t>Eoma</a:t>
            </a:r>
            <a:r>
              <a:rPr lang="tr-TR" sz="2800">
                <a:cs typeface="Times New Roman" pitchFamily="18" charset="0"/>
              </a:rPr>
              <a:t>, </a:t>
            </a:r>
            <a:r>
              <a:rPr lang="tr-TR" sz="2800">
                <a:solidFill>
                  <a:srgbClr val="FF0000"/>
                </a:solidFill>
                <a:cs typeface="Times New Roman" pitchFamily="18" charset="0"/>
              </a:rPr>
              <a:t>DIE</a:t>
            </a:r>
            <a:r>
              <a:rPr lang="tr-TR" sz="2800">
                <a:cs typeface="Times New Roman" pitchFamily="18" charset="0"/>
              </a:rPr>
              <a:t> ve </a:t>
            </a:r>
            <a:r>
              <a:rPr lang="tr-TR" sz="2800">
                <a:solidFill>
                  <a:srgbClr val="FF3399"/>
                </a:solidFill>
                <a:cs typeface="Times New Roman" pitchFamily="18" charset="0"/>
              </a:rPr>
              <a:t>SOL</a:t>
            </a:r>
            <a:r>
              <a:rPr lang="tr-TR" sz="2800">
                <a:cs typeface="Times New Roman" pitchFamily="18" charset="0"/>
              </a:rPr>
              <a:t> </a:t>
            </a:r>
            <a:r>
              <a:rPr lang="tr-TR" sz="2800" err="1">
                <a:cs typeface="Times New Roman" pitchFamily="18" charset="0"/>
              </a:rPr>
              <a:t>uterosakral</a:t>
            </a:r>
            <a:r>
              <a:rPr lang="tr-TR" sz="2800">
                <a:cs typeface="Times New Roman" pitchFamily="18" charset="0"/>
              </a:rPr>
              <a:t> lig. lokalizasyon ile ilişkilidir.</a:t>
            </a:r>
            <a:r>
              <a:rPr lang="tr-TR" sz="2800">
                <a:solidFill>
                  <a:srgbClr val="FF0000"/>
                </a:solidFill>
              </a:rPr>
              <a:t> </a:t>
            </a:r>
            <a:r>
              <a:rPr lang="tr-TR" sz="2800" err="1">
                <a:solidFill>
                  <a:srgbClr val="FF6600"/>
                </a:solidFill>
                <a:cs typeface="Times New Roman" pitchFamily="18" charset="0"/>
              </a:rPr>
              <a:t>Eoma</a:t>
            </a:r>
            <a:r>
              <a:rPr lang="tr-TR" sz="2800">
                <a:solidFill>
                  <a:srgbClr val="FF6600"/>
                </a:solidFill>
                <a:cs typeface="Times New Roman" pitchFamily="18" charset="0"/>
              </a:rPr>
              <a:t>, </a:t>
            </a:r>
            <a:r>
              <a:rPr lang="tr-TR" sz="2800">
                <a:solidFill>
                  <a:srgbClr val="FF0000"/>
                </a:solidFill>
              </a:rPr>
              <a:t>DIE</a:t>
            </a:r>
            <a:r>
              <a:rPr lang="tr-TR" sz="2800"/>
              <a:t> şiddeti hakkında belirleyicidir .</a:t>
            </a:r>
          </a:p>
          <a:p>
            <a:pPr>
              <a:defRPr/>
            </a:pPr>
            <a:endParaRPr lang="tr-TR" sz="2400"/>
          </a:p>
          <a:p>
            <a:pPr>
              <a:defRPr/>
            </a:pPr>
            <a:r>
              <a:rPr lang="tr-TR" sz="2800"/>
              <a:t>Öz. </a:t>
            </a:r>
            <a:r>
              <a:rPr lang="tr-TR" sz="2800" err="1"/>
              <a:t>posterior</a:t>
            </a:r>
            <a:r>
              <a:rPr lang="tr-TR" sz="2800"/>
              <a:t> </a:t>
            </a:r>
            <a:r>
              <a:rPr lang="tr-TR" sz="2800" err="1"/>
              <a:t>fokal</a:t>
            </a:r>
            <a:r>
              <a:rPr lang="tr-TR" sz="2800"/>
              <a:t> </a:t>
            </a:r>
            <a:r>
              <a:rPr lang="tr-TR" sz="2800" err="1">
                <a:solidFill>
                  <a:srgbClr val="FF0066"/>
                </a:solidFill>
              </a:rPr>
              <a:t>adenomyozis</a:t>
            </a:r>
            <a:r>
              <a:rPr lang="tr-TR" sz="2800"/>
              <a:t> varlığı, </a:t>
            </a:r>
            <a:r>
              <a:rPr lang="tr-TR" sz="2800">
                <a:solidFill>
                  <a:srgbClr val="FF0000"/>
                </a:solidFill>
              </a:rPr>
              <a:t>DIE</a:t>
            </a:r>
            <a:r>
              <a:rPr lang="tr-TR" sz="2800"/>
              <a:t> şiddeti hakkında belirleyicidir </a:t>
            </a:r>
          </a:p>
        </p:txBody>
      </p:sp>
    </p:spTree>
    <p:extLst>
      <p:ext uri="{BB962C8B-B14F-4D97-AF65-F5344CB8AC3E}">
        <p14:creationId xmlns:p14="http://schemas.microsoft.com/office/powerpoint/2010/main" val="26278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F36931-615F-BA44-B5C7-F4DA65A10407}"/>
              </a:ext>
            </a:extLst>
          </p:cNvPr>
          <p:cNvPicPr>
            <a:picLocks noChangeAspect="1"/>
          </p:cNvPicPr>
          <p:nvPr/>
        </p:nvPicPr>
        <p:blipFill>
          <a:blip r:embed="rId3">
            <a:alphaModFix amt="80000"/>
            <a:extLst>
              <a:ext uri="{BEBA8EAE-BF5A-486C-A8C5-ECC9F3942E4B}">
                <a14:imgProps xmlns:a14="http://schemas.microsoft.com/office/drawing/2010/main">
                  <a14:imgLayer>
                    <a14:imgEffect>
                      <a14:brightnessContrast bright="1000"/>
                    </a14:imgEffect>
                  </a14:imgLayer>
                </a14:imgProps>
              </a:ext>
              <a:ext uri="{28A0092B-C50C-407E-A947-70E740481C1C}">
                <a14:useLocalDpi xmlns:a14="http://schemas.microsoft.com/office/drawing/2010/main" val="0"/>
              </a:ext>
            </a:extLst>
          </a:blip>
          <a:stretch>
            <a:fillRect/>
          </a:stretch>
        </p:blipFill>
        <p:spPr>
          <a:xfrm>
            <a:off x="1834723" y="0"/>
            <a:ext cx="5617597" cy="6858000"/>
          </a:xfrm>
          <a:prstGeom prst="rect">
            <a:avLst/>
          </a:prstGeom>
        </p:spPr>
      </p:pic>
      <p:sp>
        <p:nvSpPr>
          <p:cNvPr id="422914" name="Rectangle 2"/>
          <p:cNvSpPr>
            <a:spLocks noGrp="1" noChangeArrowheads="1"/>
          </p:cNvSpPr>
          <p:nvPr>
            <p:ph type="title"/>
          </p:nvPr>
        </p:nvSpPr>
        <p:spPr>
          <a:xfrm>
            <a:off x="-32" y="2852936"/>
            <a:ext cx="9144032" cy="2016224"/>
          </a:xfrm>
        </p:spPr>
        <p:txBody>
          <a:bodyPr/>
          <a:lstStyle/>
          <a:p>
            <a:pPr>
              <a:lnSpc>
                <a:spcPct val="90000"/>
              </a:lnSpc>
              <a:defRPr/>
            </a:pPr>
            <a:r>
              <a:rPr lang="tr-TR" sz="6600" err="1">
                <a:solidFill>
                  <a:srgbClr val="FF40FF"/>
                </a:solidFill>
                <a:effectLst>
                  <a:innerShdw blurRad="63500" dist="50800">
                    <a:prstClr val="black">
                      <a:alpha val="50000"/>
                    </a:prstClr>
                  </a:innerShdw>
                </a:effectLst>
              </a:rPr>
              <a:t>Endometriyoma</a:t>
            </a:r>
            <a:r>
              <a:rPr lang="tr-TR" sz="6600">
                <a:solidFill>
                  <a:srgbClr val="FF40FF"/>
                </a:solidFill>
                <a:effectLst>
                  <a:innerShdw blurRad="63500" dist="50800">
                    <a:prstClr val="black">
                      <a:alpha val="50000"/>
                    </a:prstClr>
                  </a:innerShdw>
                </a:effectLst>
              </a:rPr>
              <a:t> - DIE - </a:t>
            </a:r>
            <a:r>
              <a:rPr lang="tr-TR" sz="6600" err="1">
                <a:solidFill>
                  <a:srgbClr val="FF40FF"/>
                </a:solidFill>
                <a:effectLst>
                  <a:innerShdw blurRad="63500" dist="50800">
                    <a:prstClr val="black">
                      <a:alpha val="50000"/>
                    </a:prstClr>
                  </a:innerShdw>
                </a:effectLst>
              </a:rPr>
              <a:t>Adenomyozis</a:t>
            </a:r>
            <a:endParaRPr lang="en-US" sz="6600">
              <a:solidFill>
                <a:srgbClr val="FF40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a:solidFill>
                  <a:srgbClr val="FFFF00"/>
                </a:solidFill>
                <a:effectLst>
                  <a:outerShdw blurRad="38100" dist="38100" dir="2700000" algn="tl">
                    <a:srgbClr val="000000"/>
                  </a:outerShdw>
                </a:effectLst>
              </a:rPr>
              <a:t>Prof. Dr. Levent M. ŞENTÜRK</a:t>
            </a:r>
            <a:endParaRPr lang="tr-TR" sz="2000">
              <a:solidFill>
                <a:srgbClr val="FFFF00"/>
              </a:solidFill>
              <a:effectLst>
                <a:outerShdw blurRad="38100" dist="38100" dir="2700000" algn="tl">
                  <a:srgbClr val="000000"/>
                </a:outerShdw>
              </a:effectLst>
            </a:endParaRPr>
          </a:p>
          <a:p>
            <a:pPr algn="ctr">
              <a:lnSpc>
                <a:spcPct val="90000"/>
              </a:lnSpc>
              <a:buFontTx/>
              <a:buNone/>
              <a:defRPr/>
            </a:pPr>
            <a:r>
              <a:rPr lang="tr-TR" sz="2000" i="1" err="1">
                <a:effectLst>
                  <a:outerShdw blurRad="38100" dist="38100" dir="2700000" algn="tl">
                    <a:srgbClr val="000000"/>
                  </a:outerShdw>
                </a:effectLst>
              </a:rPr>
              <a:t>Istanbul</a:t>
            </a:r>
            <a:r>
              <a:rPr lang="tr-TR" sz="2000" i="1">
                <a:effectLst>
                  <a:outerShdw blurRad="38100" dist="38100" dir="2700000" algn="tl">
                    <a:srgbClr val="000000"/>
                  </a:outerShdw>
                </a:effectLst>
              </a:rPr>
              <a:t> </a:t>
            </a:r>
            <a:r>
              <a:rPr lang="tr-TR" sz="2000" i="1" err="1">
                <a:effectLst>
                  <a:outerShdw blurRad="38100" dist="38100" dir="2700000" algn="tl">
                    <a:srgbClr val="000000"/>
                  </a:outerShdw>
                </a:effectLst>
              </a:rPr>
              <a:t>Universitesi</a:t>
            </a:r>
            <a:r>
              <a:rPr lang="tr-TR" sz="2000" i="1">
                <a:effectLst>
                  <a:outerShdw blurRad="38100" dist="38100" dir="2700000" algn="tl">
                    <a:srgbClr val="000000"/>
                  </a:outerShdw>
                </a:effectLst>
              </a:rPr>
              <a:t> Cerrahpaşa Tıp Fakültesi</a:t>
            </a:r>
          </a:p>
          <a:p>
            <a:pPr algn="ctr">
              <a:lnSpc>
                <a:spcPct val="90000"/>
              </a:lnSpc>
              <a:buFontTx/>
              <a:buNone/>
              <a:defRPr/>
            </a:pPr>
            <a:r>
              <a:rPr lang="tr-TR" sz="2000" i="1">
                <a:effectLst>
                  <a:outerShdw blurRad="38100" dist="38100" dir="2700000" algn="tl">
                    <a:srgbClr val="000000"/>
                  </a:outerShdw>
                </a:effectLst>
              </a:rPr>
              <a:t>Kadın Hastalıkları ve Doğum Anabilim Dalı, </a:t>
            </a:r>
          </a:p>
          <a:p>
            <a:pPr algn="ctr">
              <a:lnSpc>
                <a:spcPct val="90000"/>
              </a:lnSpc>
              <a:buFontTx/>
              <a:buNone/>
              <a:defRPr/>
            </a:pPr>
            <a:r>
              <a:rPr lang="tr-TR" sz="2000" i="1" err="1">
                <a:effectLst>
                  <a:outerShdw blurRad="38100" dist="38100" dir="2700000" algn="tl">
                    <a:srgbClr val="000000"/>
                  </a:outerShdw>
                </a:effectLst>
              </a:rPr>
              <a:t>Reprodüktif</a:t>
            </a:r>
            <a:r>
              <a:rPr lang="tr-TR" sz="2000" i="1">
                <a:effectLst>
                  <a:outerShdw blurRad="38100" dist="38100" dir="2700000" algn="tl">
                    <a:srgbClr val="000000"/>
                  </a:outerShdw>
                </a:effectLst>
              </a:rPr>
              <a:t> Endokrinoloji Bilim Dalı, ÜYTEM</a:t>
            </a:r>
          </a:p>
          <a:p>
            <a:pPr algn="ctr">
              <a:lnSpc>
                <a:spcPct val="90000"/>
              </a:lnSpc>
              <a:buFontTx/>
              <a:buNone/>
              <a:defRPr/>
            </a:pPr>
            <a:endParaRPr lang="tr-TR" sz="2000" i="1">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0"/>
            <a:ext cx="1785918" cy="1582693"/>
          </a:xfrm>
          <a:prstGeom prst="rect">
            <a:avLst/>
          </a:prstGeom>
        </p:spPr>
      </p:pic>
      <p:sp>
        <p:nvSpPr>
          <p:cNvPr id="4" name="TextBox 3">
            <a:extLst>
              <a:ext uri="{FF2B5EF4-FFF2-40B4-BE49-F238E27FC236}">
                <a16:creationId xmlns:a16="http://schemas.microsoft.com/office/drawing/2014/main" id="{4CE2A7B6-D539-D64D-9050-B62A0574DFFD}"/>
              </a:ext>
            </a:extLst>
          </p:cNvPr>
          <p:cNvSpPr txBox="1"/>
          <p:nvPr/>
        </p:nvSpPr>
        <p:spPr>
          <a:xfrm rot="20770547">
            <a:off x="-234296" y="52257"/>
            <a:ext cx="10630978" cy="2646878"/>
          </a:xfrm>
          <a:prstGeom prst="rect">
            <a:avLst/>
          </a:prstGeom>
          <a:noFill/>
        </p:spPr>
        <p:txBody>
          <a:bodyPr wrap="square" rtlCol="0">
            <a:spAutoFit/>
          </a:bodyPr>
          <a:lstStyle/>
          <a:p>
            <a:r>
              <a:rPr lang="tr-TR" sz="16000" err="1">
                <a:solidFill>
                  <a:srgbClr val="00FFFF"/>
                </a:solidFill>
                <a:effectLst>
                  <a:outerShdw blurRad="38100" dist="38100" dir="2700000" algn="tl">
                    <a:srgbClr val="000000">
                      <a:alpha val="43137"/>
                    </a:srgbClr>
                  </a:outerShdw>
                </a:effectLst>
                <a:latin typeface="Brush Script MT" pitchFamily="66" charset="0"/>
              </a:rPr>
              <a:t>Tesekkürler</a:t>
            </a:r>
            <a:r>
              <a:rPr lang="tr-TR" sz="16000">
                <a:solidFill>
                  <a:srgbClr val="00FFFF"/>
                </a:solidFill>
                <a:effectLst>
                  <a:outerShdw blurRad="38100" dist="38100" dir="2700000" algn="tl">
                    <a:srgbClr val="000000">
                      <a:alpha val="43137"/>
                    </a:srgbClr>
                  </a:outerShdw>
                </a:effectLst>
                <a:latin typeface="Brush Script MT" pitchFamily="66" charset="0"/>
              </a:rPr>
              <a:t>…</a:t>
            </a:r>
            <a:endParaRPr lang="en-US" sz="16000">
              <a:solidFill>
                <a:srgbClr val="00FFFF"/>
              </a:solidFill>
              <a:effectLst>
                <a:outerShdw blurRad="38100" dist="38100" dir="2700000" algn="tl">
                  <a:srgbClr val="000000">
                    <a:alpha val="43137"/>
                  </a:srgbClr>
                </a:outerShdw>
              </a:effectLst>
              <a:latin typeface="Brush Script MT" pitchFamily="66" charset="0"/>
            </a:endParaRPr>
          </a:p>
        </p:txBody>
      </p:sp>
    </p:spTree>
    <p:extLst>
      <p:ext uri="{BB962C8B-B14F-4D97-AF65-F5344CB8AC3E}">
        <p14:creationId xmlns:p14="http://schemas.microsoft.com/office/powerpoint/2010/main" val="3126167439"/>
      </p:ext>
    </p:extLst>
  </p:cSld>
  <p:clrMapOvr>
    <a:masterClrMapping/>
  </p:clrMapOvr>
  <p:transition>
    <p:random/>
  </p:transition>
</p:sld>
</file>

<file path=ppt/slides/slide2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tr-TR" sz="3200"/>
              <a:t>Hangisi adenomyozis için </a:t>
            </a:r>
            <a:r>
              <a:rPr lang="tr-TR" sz="3200" u="sng"/>
              <a:t>yanlıştır</a:t>
            </a:r>
            <a:r>
              <a:rPr lang="tr-TR" sz="3200"/>
              <a:t> ? </a:t>
            </a:r>
            <a:endParaRPr lang="en-US" sz="3200"/>
          </a:p>
        </p:txBody>
      </p:sp>
      <p:sp>
        <p:nvSpPr>
          <p:cNvPr id="78851" name="Content Placeholder 2"/>
          <p:cNvSpPr>
            <a:spLocks noGrp="1"/>
          </p:cNvSpPr>
          <p:nvPr>
            <p:ph idx="1"/>
          </p:nvPr>
        </p:nvSpPr>
        <p:spPr/>
        <p:txBody>
          <a:bodyPr/>
          <a:lstStyle/>
          <a:p>
            <a:pPr marL="457200" indent="-457200">
              <a:lnSpc>
                <a:spcPct val="150000"/>
              </a:lnSpc>
              <a:buFontTx/>
              <a:buAutoNum type="alphaLcPeriod"/>
            </a:pPr>
            <a:r>
              <a:rPr lang="tr-TR" err="1"/>
              <a:t>Reprodüktif</a:t>
            </a:r>
            <a:r>
              <a:rPr lang="tr-TR"/>
              <a:t> çağdaki kadınlarda %1-20 oranında görülür</a:t>
            </a:r>
          </a:p>
          <a:p>
            <a:pPr marL="457200" indent="-457200">
              <a:lnSpc>
                <a:spcPct val="150000"/>
              </a:lnSpc>
              <a:buFontTx/>
              <a:buAutoNum type="alphaLcPeriod"/>
            </a:pPr>
            <a:r>
              <a:rPr lang="tr-TR" err="1"/>
              <a:t>Nulliparlarda</a:t>
            </a:r>
            <a:r>
              <a:rPr lang="tr-TR"/>
              <a:t> daha sıktır </a:t>
            </a:r>
          </a:p>
          <a:p>
            <a:pPr marL="457200" indent="-457200">
              <a:lnSpc>
                <a:spcPct val="150000"/>
              </a:lnSpc>
              <a:buFontTx/>
              <a:buAutoNum type="alphaLcPeriod"/>
            </a:pPr>
            <a:r>
              <a:rPr lang="tr-TR"/>
              <a:t>40-50 </a:t>
            </a:r>
            <a:r>
              <a:rPr lang="tr-TR" err="1"/>
              <a:t>li</a:t>
            </a:r>
            <a:r>
              <a:rPr lang="tr-TR"/>
              <a:t> yaşlarda daha sık rastlanır</a:t>
            </a:r>
          </a:p>
          <a:p>
            <a:pPr marL="457200" indent="-457200">
              <a:lnSpc>
                <a:spcPct val="150000"/>
              </a:lnSpc>
              <a:buFontTx/>
              <a:buAutoNum type="alphaLcPeriod"/>
            </a:pPr>
            <a:r>
              <a:rPr lang="tr-TR"/>
              <a:t>VKI </a:t>
            </a:r>
            <a:r>
              <a:rPr lang="tr-TR" i="1"/>
              <a:t>(BMI) </a:t>
            </a:r>
            <a:r>
              <a:rPr lang="tr-TR"/>
              <a:t>düşük olan kadınlarda daha sıktır</a:t>
            </a:r>
          </a:p>
          <a:p>
            <a:pPr marL="457200" indent="-457200">
              <a:lnSpc>
                <a:spcPct val="150000"/>
              </a:lnSpc>
              <a:buFontTx/>
              <a:buAutoNum type="alphaLcPeriod"/>
            </a:pPr>
            <a:r>
              <a:rPr lang="tr-TR" err="1"/>
              <a:t>Endometriyozisi</a:t>
            </a:r>
            <a:r>
              <a:rPr lang="tr-TR"/>
              <a:t> olanlarda daha sıktır</a:t>
            </a:r>
          </a:p>
          <a:p>
            <a:pPr marL="457200" indent="-457200">
              <a:lnSpc>
                <a:spcPct val="150000"/>
              </a:lnSpc>
              <a:buFontTx/>
              <a:buAutoNum type="alphaLcPeriod"/>
            </a:pPr>
            <a:endParaRPr lang="tr-TR"/>
          </a:p>
          <a:p>
            <a:pPr marL="457200" indent="-457200">
              <a:lnSpc>
                <a:spcPct val="150000"/>
              </a:lnSpc>
              <a:buFontTx/>
              <a:buAutoNum type="alphaLcPeriod"/>
            </a:pPr>
            <a:endParaRPr lang="tr-TR"/>
          </a:p>
          <a:p>
            <a:pPr marL="457200" indent="-457200">
              <a:lnSpc>
                <a:spcPct val="150000"/>
              </a:lnSpc>
              <a:buFontTx/>
              <a:buAutoNum type="alphaLcPeriod"/>
            </a:pPr>
            <a:endParaRPr lang="tr-TR"/>
          </a:p>
          <a:p>
            <a:pPr marL="457200" indent="-457200">
              <a:lnSpc>
                <a:spcPct val="150000"/>
              </a:lnSpc>
              <a:buFontTx/>
              <a:buAutoNum type="alphaLcPeriod"/>
            </a:pPr>
            <a:endParaRPr lang="tr-TR"/>
          </a:p>
          <a:p>
            <a:pPr marL="457200" indent="-457200">
              <a:lnSpc>
                <a:spcPct val="150000"/>
              </a:lnSpc>
              <a:buFontTx/>
              <a:buAutoNum type="alphaLcPeriod"/>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8851">
                                            <p:txEl>
                                              <p:pRg st="1" end="1"/>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social media post&#13;&#10;&#13;&#10;Description automatically generated">
            <a:extLst>
              <a:ext uri="{FF2B5EF4-FFF2-40B4-BE49-F238E27FC236}">
                <a16:creationId xmlns:a16="http://schemas.microsoft.com/office/drawing/2014/main" id="{DF08D0AE-CE91-3440-BAAE-F8050BB4E4D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7704" y="1372595"/>
            <a:ext cx="5364366" cy="5512789"/>
          </a:xfrm>
        </p:spPr>
      </p:pic>
    </p:spTree>
    <p:extLst>
      <p:ext uri="{BB962C8B-B14F-4D97-AF65-F5344CB8AC3E}">
        <p14:creationId xmlns:p14="http://schemas.microsoft.com/office/powerpoint/2010/main" val="3434044573"/>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Title 1"/>
          <p:cNvSpPr>
            <a:spLocks noGrp="1"/>
          </p:cNvSpPr>
          <p:nvPr>
            <p:ph type="title"/>
          </p:nvPr>
        </p:nvSpPr>
        <p:spPr>
          <a:xfrm>
            <a:off x="214313" y="571500"/>
            <a:ext cx="8572500" cy="1143000"/>
          </a:xfrm>
        </p:spPr>
        <p:txBody>
          <a:bodyPr/>
          <a:lstStyle/>
          <a:p>
            <a:r>
              <a:rPr lang="tr-TR" sz="3600" err="1"/>
              <a:t>Adenomyozis</a:t>
            </a:r>
            <a:r>
              <a:rPr lang="tr-TR" sz="3600"/>
              <a:t> olgularında sadece </a:t>
            </a:r>
            <a:r>
              <a:rPr lang="tr-TR" sz="3600" err="1"/>
              <a:t>myom</a:t>
            </a:r>
            <a:r>
              <a:rPr lang="tr-TR" sz="3600"/>
              <a:t> bulunan kadınlara kıyasla hangisi </a:t>
            </a:r>
            <a:r>
              <a:rPr lang="tr-TR" sz="3600" u="sng"/>
              <a:t>daha az </a:t>
            </a:r>
            <a:r>
              <a:rPr lang="tr-TR" sz="3600"/>
              <a:t>gözlenir?</a:t>
            </a:r>
            <a:endParaRPr lang="en-US" sz="3600"/>
          </a:p>
        </p:txBody>
      </p:sp>
      <p:sp>
        <p:nvSpPr>
          <p:cNvPr id="79875"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a:t>Depresyon</a:t>
            </a:r>
          </a:p>
          <a:p>
            <a:pPr marL="457200" indent="-457200">
              <a:lnSpc>
                <a:spcPct val="150000"/>
              </a:lnSpc>
              <a:buFontTx/>
              <a:buAutoNum type="alphaLcPeriod"/>
            </a:pPr>
            <a:r>
              <a:rPr lang="tr-TR" err="1"/>
              <a:t>Dismenore</a:t>
            </a:r>
            <a:endParaRPr lang="tr-TR"/>
          </a:p>
          <a:p>
            <a:pPr marL="457200" indent="-457200">
              <a:lnSpc>
                <a:spcPct val="150000"/>
              </a:lnSpc>
              <a:buFontTx/>
              <a:buAutoNum type="alphaLcPeriod"/>
            </a:pPr>
            <a:r>
              <a:rPr lang="tr-TR" err="1"/>
              <a:t>Disparoni</a:t>
            </a:r>
            <a:endParaRPr lang="tr-TR"/>
          </a:p>
          <a:p>
            <a:pPr marL="457200" indent="-457200">
              <a:lnSpc>
                <a:spcPct val="150000"/>
              </a:lnSpc>
              <a:buFontTx/>
              <a:buAutoNum type="alphaLcPeriod"/>
            </a:pPr>
            <a:r>
              <a:rPr lang="tr-TR"/>
              <a:t>Kronik </a:t>
            </a:r>
            <a:r>
              <a:rPr lang="tr-TR" err="1"/>
              <a:t>pelvik</a:t>
            </a:r>
            <a:r>
              <a:rPr lang="tr-TR"/>
              <a:t> ağrı</a:t>
            </a:r>
          </a:p>
          <a:p>
            <a:pPr marL="457200" indent="-457200">
              <a:lnSpc>
                <a:spcPct val="150000"/>
              </a:lnSpc>
              <a:buFontTx/>
              <a:buAutoNum type="alphaLcPeriod"/>
            </a:pPr>
            <a:r>
              <a:rPr lang="tr-TR" err="1"/>
              <a:t>Tiroid</a:t>
            </a:r>
            <a:r>
              <a:rPr lang="tr-TR"/>
              <a:t> hastalıkları</a:t>
            </a:r>
          </a:p>
          <a:p>
            <a:pPr marL="457200" indent="-457200">
              <a:lnSpc>
                <a:spcPct val="150000"/>
              </a:lnSpc>
              <a:buFontTx/>
              <a:buAutoNum type="alphaLcPeriod"/>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9875">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Title 1"/>
          <p:cNvSpPr>
            <a:spLocks noGrp="1"/>
          </p:cNvSpPr>
          <p:nvPr>
            <p:ph type="title"/>
          </p:nvPr>
        </p:nvSpPr>
        <p:spPr>
          <a:xfrm>
            <a:off x="214313" y="571500"/>
            <a:ext cx="8572500" cy="1143000"/>
          </a:xfrm>
        </p:spPr>
        <p:txBody>
          <a:bodyPr/>
          <a:lstStyle/>
          <a:p>
            <a:r>
              <a:rPr lang="tr-TR" sz="3600"/>
              <a:t>Adenomyozis tanısında hangisi </a:t>
            </a:r>
            <a:r>
              <a:rPr lang="tr-TR" sz="3600" u="sng"/>
              <a:t>en az </a:t>
            </a:r>
            <a:r>
              <a:rPr lang="tr-TR" sz="3600"/>
              <a:t>yardımcıdır?</a:t>
            </a:r>
            <a:endParaRPr lang="en-US" sz="3600"/>
          </a:p>
        </p:txBody>
      </p:sp>
      <p:sp>
        <p:nvSpPr>
          <p:cNvPr id="80899"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a:t>2D-US</a:t>
            </a:r>
          </a:p>
          <a:p>
            <a:pPr marL="457200" indent="-457200">
              <a:lnSpc>
                <a:spcPct val="150000"/>
              </a:lnSpc>
              <a:buFontTx/>
              <a:buAutoNum type="alphaLcPeriod"/>
            </a:pPr>
            <a:r>
              <a:rPr lang="tr-TR"/>
              <a:t>3D-US</a:t>
            </a:r>
          </a:p>
          <a:p>
            <a:pPr marL="457200" indent="-457200">
              <a:lnSpc>
                <a:spcPct val="150000"/>
              </a:lnSpc>
              <a:buFontTx/>
              <a:buAutoNum type="alphaLcPeriod"/>
            </a:pPr>
            <a:r>
              <a:rPr lang="tr-TR" err="1"/>
              <a:t>Doppler</a:t>
            </a:r>
            <a:r>
              <a:rPr lang="tr-TR"/>
              <a:t> US</a:t>
            </a:r>
          </a:p>
          <a:p>
            <a:pPr marL="457200" indent="-457200">
              <a:lnSpc>
                <a:spcPct val="150000"/>
              </a:lnSpc>
              <a:buFontTx/>
              <a:buAutoNum type="alphaLcPeriod"/>
            </a:pPr>
            <a:r>
              <a:rPr lang="tr-TR"/>
              <a:t>BT</a:t>
            </a:r>
          </a:p>
          <a:p>
            <a:pPr marL="457200" indent="-457200">
              <a:lnSpc>
                <a:spcPct val="150000"/>
              </a:lnSpc>
              <a:buFontTx/>
              <a:buAutoNum type="alphaLcPeriod"/>
            </a:pPr>
            <a:r>
              <a:rPr lang="tr-TR"/>
              <a:t>CA 125</a:t>
            </a:r>
          </a:p>
          <a:p>
            <a:pPr marL="457200" indent="-457200">
              <a:lnSpc>
                <a:spcPct val="150000"/>
              </a:lnSpc>
              <a:buFontTx/>
              <a:buAutoNum type="alphaLcPeriod"/>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0899">
                                            <p:txEl>
                                              <p:pRg st="3" end="3"/>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Title 1"/>
          <p:cNvSpPr>
            <a:spLocks noGrp="1"/>
          </p:cNvSpPr>
          <p:nvPr>
            <p:ph type="title"/>
          </p:nvPr>
        </p:nvSpPr>
        <p:spPr>
          <a:xfrm>
            <a:off x="214313" y="571500"/>
            <a:ext cx="8572500" cy="1143000"/>
          </a:xfrm>
        </p:spPr>
        <p:txBody>
          <a:bodyPr/>
          <a:lstStyle/>
          <a:p>
            <a:r>
              <a:rPr lang="tr-TR" sz="3600"/>
              <a:t>Adenomyozis olduğu düşünülen ve gebelik isteyen infertil kadında hangisi </a:t>
            </a:r>
            <a:r>
              <a:rPr lang="tr-TR" sz="3600" u="sng"/>
              <a:t>en az </a:t>
            </a:r>
            <a:r>
              <a:rPr lang="tr-TR" sz="3600"/>
              <a:t>yardımcıdır?</a:t>
            </a:r>
            <a:endParaRPr lang="en-US" sz="3600"/>
          </a:p>
        </p:txBody>
      </p:sp>
      <p:sp>
        <p:nvSpPr>
          <p:cNvPr id="81923"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a:t>Cerrahi yaklaşım (</a:t>
            </a:r>
            <a:r>
              <a:rPr lang="tr-TR" err="1"/>
              <a:t>adenomyomektomi</a:t>
            </a:r>
            <a:r>
              <a:rPr lang="tr-TR"/>
              <a:t>)</a:t>
            </a:r>
          </a:p>
          <a:p>
            <a:pPr marL="457200" indent="-457200">
              <a:lnSpc>
                <a:spcPct val="150000"/>
              </a:lnSpc>
              <a:buFontTx/>
              <a:buAutoNum type="alphaLcPeriod"/>
            </a:pPr>
            <a:r>
              <a:rPr lang="tr-TR"/>
              <a:t>3-6 ay kombine OK kullanımı </a:t>
            </a:r>
            <a:r>
              <a:rPr lang="tr-TR">
                <a:sym typeface="Wingdings" pitchFamily="2" charset="2"/>
              </a:rPr>
              <a:t> ART</a:t>
            </a:r>
            <a:endParaRPr lang="tr-TR"/>
          </a:p>
          <a:p>
            <a:pPr marL="457200" indent="-457200">
              <a:lnSpc>
                <a:spcPct val="150000"/>
              </a:lnSpc>
              <a:buFontTx/>
              <a:buAutoNum type="alphaLcPeriod"/>
            </a:pPr>
            <a:r>
              <a:rPr lang="tr-TR"/>
              <a:t>3-6 ay </a:t>
            </a:r>
            <a:r>
              <a:rPr lang="tr-TR" err="1"/>
              <a:t>Gn</a:t>
            </a:r>
            <a:r>
              <a:rPr lang="tr-TR"/>
              <a:t>-RH </a:t>
            </a:r>
            <a:r>
              <a:rPr lang="tr-TR" err="1"/>
              <a:t>agonist</a:t>
            </a:r>
            <a:r>
              <a:rPr lang="tr-TR"/>
              <a:t> kullanımı </a:t>
            </a:r>
            <a:r>
              <a:rPr lang="tr-TR">
                <a:sym typeface="Wingdings" pitchFamily="2" charset="2"/>
              </a:rPr>
              <a:t> ART</a:t>
            </a:r>
            <a:endParaRPr lang="tr-TR"/>
          </a:p>
          <a:p>
            <a:pPr marL="457200" indent="-457200">
              <a:lnSpc>
                <a:spcPct val="150000"/>
              </a:lnSpc>
              <a:buFontTx/>
              <a:buAutoNum type="alphaLcPeriod"/>
            </a:pPr>
            <a:r>
              <a:rPr lang="tr-TR" err="1"/>
              <a:t>Valproik</a:t>
            </a:r>
            <a:r>
              <a:rPr lang="tr-TR"/>
              <a:t> </a:t>
            </a:r>
            <a:r>
              <a:rPr lang="tr-TR" err="1"/>
              <a:t>asid</a:t>
            </a:r>
            <a:r>
              <a:rPr lang="tr-TR"/>
              <a:t> kullanımı</a:t>
            </a:r>
          </a:p>
          <a:p>
            <a:pPr marL="457200" indent="-457200">
              <a:lnSpc>
                <a:spcPct val="150000"/>
              </a:lnSpc>
              <a:buFontTx/>
              <a:buAutoNum type="alphaLcPeriod"/>
            </a:pPr>
            <a:r>
              <a:rPr lang="tr-TR" err="1"/>
              <a:t>Traneksamik</a:t>
            </a:r>
            <a:r>
              <a:rPr lang="tr-TR"/>
              <a:t> </a:t>
            </a:r>
            <a:r>
              <a:rPr lang="tr-TR" err="1"/>
              <a:t>asid</a:t>
            </a:r>
            <a:r>
              <a:rPr lang="tr-TR"/>
              <a:t> kullanımı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1923">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endParaRPr lang="tr-TR"/>
          </a:p>
        </p:txBody>
      </p:sp>
      <p:sp>
        <p:nvSpPr>
          <p:cNvPr id="84995" name="Content Placeholder 2"/>
          <p:cNvSpPr>
            <a:spLocks noGrp="1"/>
          </p:cNvSpPr>
          <p:nvPr>
            <p:ph idx="1"/>
          </p:nvPr>
        </p:nvSpPr>
        <p:spPr/>
        <p:txBody>
          <a:bodyPr/>
          <a:lstStyle/>
          <a:p>
            <a:endParaRPr lang="tr-TR"/>
          </a:p>
        </p:txBody>
      </p:sp>
      <p:pic>
        <p:nvPicPr>
          <p:cNvPr id="84996" name="Resim 1" descr="image001"/>
          <p:cNvPicPr>
            <a:picLocks noChangeAspect="1" noChangeArrowheads="1"/>
          </p:cNvPicPr>
          <p:nvPr/>
        </p:nvPicPr>
        <p:blipFill>
          <a:blip r:embed="rId3" cstate="print"/>
          <a:srcRect/>
          <a:stretch>
            <a:fillRect/>
          </a:stretch>
        </p:blipFill>
        <p:spPr bwMode="auto">
          <a:xfrm>
            <a:off x="0" y="0"/>
            <a:ext cx="9166225" cy="6791325"/>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social media post&#13;&#10;&#13;&#10;Description automatically generated">
            <a:extLst>
              <a:ext uri="{FF2B5EF4-FFF2-40B4-BE49-F238E27FC236}">
                <a16:creationId xmlns:a16="http://schemas.microsoft.com/office/drawing/2014/main" id="{B971CC3D-935D-5741-A904-3CE58A8C347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2772" y="1823869"/>
            <a:ext cx="8589708" cy="4557459"/>
          </a:xfrm>
        </p:spPr>
      </p:pic>
    </p:spTree>
    <p:extLst>
      <p:ext uri="{BB962C8B-B14F-4D97-AF65-F5344CB8AC3E}">
        <p14:creationId xmlns:p14="http://schemas.microsoft.com/office/powerpoint/2010/main" val="3103129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142875"/>
            <a:ext cx="7772400" cy="1028700"/>
          </a:xfrm>
        </p:spPr>
        <p:txBody>
          <a:bodyPr/>
          <a:lstStyle/>
          <a:p>
            <a:r>
              <a:rPr lang="tr-TR"/>
              <a:t>Adenomyosis</a:t>
            </a:r>
          </a:p>
        </p:txBody>
      </p:sp>
      <p:sp>
        <p:nvSpPr>
          <p:cNvPr id="5123" name="Content Placeholder 2"/>
          <p:cNvSpPr>
            <a:spLocks noGrp="1"/>
          </p:cNvSpPr>
          <p:nvPr>
            <p:ph idx="1"/>
          </p:nvPr>
        </p:nvSpPr>
        <p:spPr>
          <a:xfrm>
            <a:off x="457200" y="1285875"/>
            <a:ext cx="4257675" cy="4710113"/>
          </a:xfrm>
        </p:spPr>
        <p:txBody>
          <a:bodyPr/>
          <a:lstStyle/>
          <a:p>
            <a:r>
              <a:rPr lang="tr-TR" sz="2400"/>
              <a:t>“…</a:t>
            </a:r>
            <a:r>
              <a:rPr lang="en-US" sz="2400"/>
              <a:t>benign invasion of endometrium into the myometrium</a:t>
            </a:r>
            <a:endParaRPr lang="tr-TR" sz="2400"/>
          </a:p>
          <a:p>
            <a:endParaRPr lang="tr-TR" sz="2400"/>
          </a:p>
          <a:p>
            <a:r>
              <a:rPr lang="en-US" sz="2400"/>
              <a:t>diffusely enlarged uterus </a:t>
            </a:r>
            <a:endParaRPr lang="tr-TR" sz="2400"/>
          </a:p>
          <a:p>
            <a:endParaRPr lang="tr-TR" sz="2400"/>
          </a:p>
          <a:p>
            <a:r>
              <a:rPr lang="en-US" sz="2400"/>
              <a:t>microscopically exhibits ectopic non-neoplastic, endometrial </a:t>
            </a:r>
            <a:r>
              <a:rPr lang="en-US" sz="2400">
                <a:solidFill>
                  <a:srgbClr val="00FFFF"/>
                </a:solidFill>
              </a:rPr>
              <a:t>glands and stroma</a:t>
            </a:r>
            <a:r>
              <a:rPr lang="en-US" sz="2400"/>
              <a:t> surrounded by the </a:t>
            </a:r>
            <a:r>
              <a:rPr lang="en-US" sz="2400">
                <a:solidFill>
                  <a:srgbClr val="00FFFF"/>
                </a:solidFill>
              </a:rPr>
              <a:t>hypertrophic </a:t>
            </a:r>
            <a:r>
              <a:rPr lang="en-US" sz="2400"/>
              <a:t>and</a:t>
            </a:r>
            <a:r>
              <a:rPr lang="en-US" sz="2400">
                <a:solidFill>
                  <a:srgbClr val="00FFFF"/>
                </a:solidFill>
              </a:rPr>
              <a:t> hyperplastic myometrium</a:t>
            </a:r>
            <a:endParaRPr lang="tr-TR" sz="2400">
              <a:solidFill>
                <a:srgbClr val="00FFFF"/>
              </a:solidFill>
            </a:endParaRPr>
          </a:p>
          <a:p>
            <a:endParaRPr lang="tr-TR" sz="2400"/>
          </a:p>
        </p:txBody>
      </p:sp>
      <p:pic>
        <p:nvPicPr>
          <p:cNvPr id="5124" name="Picture 3"/>
          <p:cNvPicPr>
            <a:picLocks noChangeAspect="1" noChangeArrowheads="1"/>
          </p:cNvPicPr>
          <p:nvPr/>
        </p:nvPicPr>
        <p:blipFill>
          <a:blip r:embed="rId3" cstate="print"/>
          <a:srcRect/>
          <a:stretch>
            <a:fillRect/>
          </a:stretch>
        </p:blipFill>
        <p:spPr bwMode="auto">
          <a:xfrm>
            <a:off x="4876800" y="1571625"/>
            <a:ext cx="4124325" cy="4105275"/>
          </a:xfrm>
          <a:prstGeom prst="rect">
            <a:avLst/>
          </a:prstGeom>
          <a:noFill/>
          <a:ln w="9525">
            <a:noFill/>
            <a:miter lim="800000"/>
            <a:headEnd/>
            <a:tailEnd/>
          </a:ln>
        </p:spPr>
      </p:pic>
      <p:sp>
        <p:nvSpPr>
          <p:cNvPr id="5125" name="TextBox 4"/>
          <p:cNvSpPr txBox="1">
            <a:spLocks noChangeArrowheads="1"/>
          </p:cNvSpPr>
          <p:nvPr/>
        </p:nvSpPr>
        <p:spPr bwMode="auto">
          <a:xfrm>
            <a:off x="4500563" y="6357938"/>
            <a:ext cx="4643437" cy="400050"/>
          </a:xfrm>
          <a:prstGeom prst="rect">
            <a:avLst/>
          </a:prstGeom>
          <a:noFill/>
          <a:ln w="9525">
            <a:noFill/>
            <a:miter lim="800000"/>
            <a:headEnd/>
            <a:tailEnd/>
          </a:ln>
        </p:spPr>
        <p:txBody>
          <a:bodyPr>
            <a:spAutoFit/>
          </a:bodyPr>
          <a:lstStyle/>
          <a:p>
            <a:r>
              <a:rPr lang="tr-TR" sz="2000">
                <a:solidFill>
                  <a:srgbClr val="FF0000"/>
                </a:solidFill>
              </a:rPr>
              <a:t>Rokitansky, 1860; Bird </a:t>
            </a:r>
            <a:r>
              <a:rPr lang="tr-TR" sz="2000" i="1">
                <a:solidFill>
                  <a:srgbClr val="FF0000"/>
                </a:solidFill>
              </a:rPr>
              <a:t>et al.</a:t>
            </a:r>
            <a:r>
              <a:rPr lang="tr-TR" sz="2000">
                <a:solidFill>
                  <a:srgbClr val="FF0000"/>
                </a:solidFill>
              </a:rPr>
              <a:t>, 1972</a:t>
            </a:r>
            <a:endParaRPr lang="en-US" sz="2000">
              <a:solidFill>
                <a:srgbClr val="FF0000"/>
              </a:solidFill>
            </a:endParaRPr>
          </a:p>
        </p:txBody>
      </p:sp>
    </p:spTree>
    <p:extLst>
      <p:ext uri="{BB962C8B-B14F-4D97-AF65-F5344CB8AC3E}">
        <p14:creationId xmlns:p14="http://schemas.microsoft.com/office/powerpoint/2010/main" val="41224108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cell phone&#13;&#10;&#13;&#10;Description automatically generated">
            <a:extLst>
              <a:ext uri="{FF2B5EF4-FFF2-40B4-BE49-F238E27FC236}">
                <a16:creationId xmlns:a16="http://schemas.microsoft.com/office/drawing/2014/main" id="{6B805E18-9D59-F345-976E-40EE99A7E0E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99592" y="1411417"/>
            <a:ext cx="7344816" cy="5473967"/>
          </a:xfrm>
        </p:spPr>
      </p:pic>
    </p:spTree>
    <p:extLst>
      <p:ext uri="{BB962C8B-B14F-4D97-AF65-F5344CB8AC3E}">
        <p14:creationId xmlns:p14="http://schemas.microsoft.com/office/powerpoint/2010/main" val="18364364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social media post&#13;&#10;&#13;&#10;Description automatically generated">
            <a:extLst>
              <a:ext uri="{FF2B5EF4-FFF2-40B4-BE49-F238E27FC236}">
                <a16:creationId xmlns:a16="http://schemas.microsoft.com/office/drawing/2014/main" id="{1BB31B8B-EAA7-584F-B1BE-24A4A6648B2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9519" y="1556792"/>
            <a:ext cx="8652961" cy="5040560"/>
          </a:xfrm>
        </p:spPr>
      </p:pic>
    </p:spTree>
    <p:extLst>
      <p:ext uri="{BB962C8B-B14F-4D97-AF65-F5344CB8AC3E}">
        <p14:creationId xmlns:p14="http://schemas.microsoft.com/office/powerpoint/2010/main" val="1512885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7" name="Content Placeholder 6" descr="A screenshot of a cell phone&#13;&#10;&#13;&#10;Description automatically generated">
            <a:extLst>
              <a:ext uri="{FF2B5EF4-FFF2-40B4-BE49-F238E27FC236}">
                <a16:creationId xmlns:a16="http://schemas.microsoft.com/office/drawing/2014/main" id="{4E775359-0951-4F4F-BE60-28D8C94AE46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83689" y="1387587"/>
            <a:ext cx="5524615" cy="5497797"/>
          </a:xfrm>
        </p:spPr>
      </p:pic>
    </p:spTree>
    <p:extLst>
      <p:ext uri="{BB962C8B-B14F-4D97-AF65-F5344CB8AC3E}">
        <p14:creationId xmlns:p14="http://schemas.microsoft.com/office/powerpoint/2010/main" val="731336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cell phone&#13;&#10;&#13;&#10;Description automatically generated">
            <a:extLst>
              <a:ext uri="{FF2B5EF4-FFF2-40B4-BE49-F238E27FC236}">
                <a16:creationId xmlns:a16="http://schemas.microsoft.com/office/drawing/2014/main" id="{19149B8E-0B7A-0741-8D1B-F0B57E8D4D6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13316" y="1442393"/>
            <a:ext cx="7087076" cy="5370983"/>
          </a:xfrm>
        </p:spPr>
      </p:pic>
    </p:spTree>
    <p:extLst>
      <p:ext uri="{BB962C8B-B14F-4D97-AF65-F5344CB8AC3E}">
        <p14:creationId xmlns:p14="http://schemas.microsoft.com/office/powerpoint/2010/main" val="2720591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picture containing screenshot&#13;&#10;&#13;&#10;Description automatically generated">
            <a:extLst>
              <a:ext uri="{FF2B5EF4-FFF2-40B4-BE49-F238E27FC236}">
                <a16:creationId xmlns:a16="http://schemas.microsoft.com/office/drawing/2014/main" id="{B3BA832E-CDF6-3448-8BA1-14EB4602616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50134" y="1405062"/>
            <a:ext cx="6950258" cy="5408314"/>
          </a:xfrm>
        </p:spPr>
      </p:pic>
    </p:spTree>
    <p:extLst>
      <p:ext uri="{BB962C8B-B14F-4D97-AF65-F5344CB8AC3E}">
        <p14:creationId xmlns:p14="http://schemas.microsoft.com/office/powerpoint/2010/main" val="2707875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cell phone&#13;&#10;&#13;&#10;Description automatically generated">
            <a:extLst>
              <a:ext uri="{FF2B5EF4-FFF2-40B4-BE49-F238E27FC236}">
                <a16:creationId xmlns:a16="http://schemas.microsoft.com/office/drawing/2014/main" id="{85935394-4FB0-3942-AB61-1DC044B023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8843" y="1400272"/>
            <a:ext cx="7131549" cy="5413104"/>
          </a:xfrm>
        </p:spPr>
      </p:pic>
    </p:spTree>
    <p:extLst>
      <p:ext uri="{BB962C8B-B14F-4D97-AF65-F5344CB8AC3E}">
        <p14:creationId xmlns:p14="http://schemas.microsoft.com/office/powerpoint/2010/main" val="430350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95536" y="44624"/>
            <a:ext cx="8350696" cy="792088"/>
          </a:xfrm>
        </p:spPr>
        <p:txBody>
          <a:bodyPr/>
          <a:lstStyle/>
          <a:p>
            <a:r>
              <a:rPr lang="tr-TR" err="1"/>
              <a:t>Abnormal</a:t>
            </a:r>
            <a:r>
              <a:rPr lang="tr-TR"/>
              <a:t> </a:t>
            </a:r>
            <a:r>
              <a:rPr lang="tr-TR" err="1"/>
              <a:t>Uterine</a:t>
            </a:r>
            <a:r>
              <a:rPr lang="tr-TR"/>
              <a:t> </a:t>
            </a:r>
            <a:r>
              <a:rPr lang="tr-TR" err="1"/>
              <a:t>Bleeding</a:t>
            </a:r>
            <a:r>
              <a:rPr lang="tr-TR"/>
              <a:t> (AUB)</a:t>
            </a:r>
          </a:p>
        </p:txBody>
      </p:sp>
      <p:sp>
        <p:nvSpPr>
          <p:cNvPr id="4" name="TextBox 3">
            <a:extLst>
              <a:ext uri="{FF2B5EF4-FFF2-40B4-BE49-F238E27FC236}">
                <a16:creationId xmlns:a16="http://schemas.microsoft.com/office/drawing/2014/main" id="{FCC5E012-1AEF-8543-8A41-416B241129DB}"/>
              </a:ext>
            </a:extLst>
          </p:cNvPr>
          <p:cNvSpPr txBox="1"/>
          <p:nvPr/>
        </p:nvSpPr>
        <p:spPr>
          <a:xfrm>
            <a:off x="2699792" y="908720"/>
            <a:ext cx="3888432" cy="461665"/>
          </a:xfrm>
          <a:prstGeom prst="rect">
            <a:avLst/>
          </a:prstGeom>
          <a:solidFill>
            <a:srgbClr val="FF0000"/>
          </a:solidFill>
        </p:spPr>
        <p:txBody>
          <a:bodyPr wrap="square" rtlCol="0">
            <a:spAutoFit/>
          </a:bodyPr>
          <a:lstStyle/>
          <a:p>
            <a:pPr algn="ctr"/>
            <a:r>
              <a:rPr lang="tr-TR">
                <a:effectLst>
                  <a:outerShdw blurRad="38100" dist="38100" dir="2700000" algn="tl">
                    <a:srgbClr val="000000">
                      <a:alpha val="43137"/>
                    </a:srgbClr>
                  </a:outerShdw>
                </a:effectLst>
              </a:rPr>
              <a:t>FIGO, MDC (2005, 2012)</a:t>
            </a:r>
          </a:p>
        </p:txBody>
      </p:sp>
      <p:pic>
        <p:nvPicPr>
          <p:cNvPr id="6" name="Content Placeholder 5" descr="A screenshot of a cell phone&#13;&#10;&#13;&#10;Description automatically generated">
            <a:extLst>
              <a:ext uri="{FF2B5EF4-FFF2-40B4-BE49-F238E27FC236}">
                <a16:creationId xmlns:a16="http://schemas.microsoft.com/office/drawing/2014/main" id="{01E58733-CF54-0946-80B7-6D22B2E12A5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6359" y="1407539"/>
            <a:ext cx="5917969" cy="5405837"/>
          </a:xfrm>
        </p:spPr>
      </p:pic>
    </p:spTree>
    <p:extLst>
      <p:ext uri="{BB962C8B-B14F-4D97-AF65-F5344CB8AC3E}">
        <p14:creationId xmlns:p14="http://schemas.microsoft.com/office/powerpoint/2010/main" val="36697637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685800" y="857250"/>
            <a:ext cx="7772400" cy="4452938"/>
          </a:xfrm>
        </p:spPr>
        <p:txBody>
          <a:bodyPr/>
          <a:lstStyle/>
          <a:p>
            <a:pPr lvl="1">
              <a:buFontTx/>
              <a:buNone/>
            </a:pPr>
            <a:r>
              <a:rPr lang="tr-TR"/>
              <a:t>                                                               </a:t>
            </a:r>
            <a:r>
              <a:rPr lang="tr-TR" b="1"/>
              <a:t> 	OR</a:t>
            </a:r>
          </a:p>
          <a:p>
            <a:r>
              <a:rPr lang="tr-TR" err="1"/>
              <a:t>Dismenore</a:t>
            </a:r>
            <a:r>
              <a:rPr lang="tr-TR"/>
              <a:t>  (66% </a:t>
            </a:r>
            <a:r>
              <a:rPr lang="tr-TR" i="1"/>
              <a:t>vs</a:t>
            </a:r>
            <a:r>
              <a:rPr lang="tr-TR"/>
              <a:t> 42%)			2.3</a:t>
            </a:r>
          </a:p>
          <a:p>
            <a:r>
              <a:rPr lang="tr-TR" err="1"/>
              <a:t>Disparoni</a:t>
            </a:r>
            <a:r>
              <a:rPr lang="tr-TR"/>
              <a:t> (%17 </a:t>
            </a:r>
            <a:r>
              <a:rPr lang="tr-TR" i="1"/>
              <a:t>vs</a:t>
            </a:r>
            <a:r>
              <a:rPr lang="tr-TR"/>
              <a:t> %6) 			3.3</a:t>
            </a:r>
          </a:p>
          <a:p>
            <a:r>
              <a:rPr lang="tr-TR" err="1"/>
              <a:t>Tenezm</a:t>
            </a:r>
            <a:r>
              <a:rPr lang="tr-TR"/>
              <a:t> (</a:t>
            </a:r>
            <a:r>
              <a:rPr lang="tr-TR" i="1" err="1"/>
              <a:t>Dyschezia</a:t>
            </a:r>
            <a:r>
              <a:rPr lang="tr-TR" i="1"/>
              <a:t>, </a:t>
            </a:r>
            <a:r>
              <a:rPr lang="tr-TR" i="1" err="1"/>
              <a:t>mens</a:t>
            </a:r>
            <a:r>
              <a:rPr lang="tr-TR" i="1"/>
              <a:t> 1 hafta önce…)</a:t>
            </a:r>
            <a:endParaRPr lang="tr-TR"/>
          </a:p>
          <a:p>
            <a:r>
              <a:rPr lang="tr-TR"/>
              <a:t>Kronik </a:t>
            </a:r>
            <a:r>
              <a:rPr lang="tr-TR" err="1"/>
              <a:t>pelvik</a:t>
            </a:r>
            <a:r>
              <a:rPr lang="tr-TR"/>
              <a:t> ağrı (53% </a:t>
            </a:r>
            <a:r>
              <a:rPr lang="tr-TR" i="1"/>
              <a:t>vs</a:t>
            </a:r>
            <a:r>
              <a:rPr lang="tr-TR"/>
              <a:t> %21)	3.8</a:t>
            </a:r>
          </a:p>
          <a:p>
            <a:r>
              <a:rPr lang="tr-TR"/>
              <a:t>Depresyon (%57 </a:t>
            </a:r>
            <a:r>
              <a:rPr lang="tr-TR" i="1"/>
              <a:t>vs </a:t>
            </a:r>
            <a:r>
              <a:rPr lang="tr-TR"/>
              <a:t>%25) 			3.5</a:t>
            </a:r>
          </a:p>
          <a:p>
            <a:r>
              <a:rPr lang="tr-TR"/>
              <a:t>Genç Yaş (41y vs 44y)</a:t>
            </a:r>
          </a:p>
          <a:p>
            <a:r>
              <a:rPr lang="tr-TR" err="1"/>
              <a:t>Endometriozis</a:t>
            </a:r>
            <a:r>
              <a:rPr lang="tr-TR"/>
              <a:t> (%13 vs %3) 		4.5</a:t>
            </a:r>
          </a:p>
          <a:p>
            <a:r>
              <a:rPr lang="tr-TR" err="1"/>
              <a:t>Uterus</a:t>
            </a:r>
            <a:r>
              <a:rPr lang="tr-TR"/>
              <a:t> Cerrahisi </a:t>
            </a:r>
            <a:r>
              <a:rPr lang="tr-TR" err="1"/>
              <a:t>hx</a:t>
            </a:r>
            <a:r>
              <a:rPr lang="tr-TR"/>
              <a:t> (61% </a:t>
            </a:r>
            <a:r>
              <a:rPr lang="tr-TR" i="1"/>
              <a:t>vs </a:t>
            </a:r>
            <a:r>
              <a:rPr lang="tr-TR"/>
              <a:t>%46)	1.8</a:t>
            </a:r>
          </a:p>
          <a:p>
            <a:r>
              <a:rPr lang="tr-TR" err="1">
                <a:solidFill>
                  <a:srgbClr val="66FF33"/>
                </a:solidFill>
              </a:rPr>
              <a:t>Tiroid</a:t>
            </a:r>
            <a:r>
              <a:rPr lang="tr-TR">
                <a:solidFill>
                  <a:srgbClr val="66FF33"/>
                </a:solidFill>
              </a:rPr>
              <a:t> 						0.3</a:t>
            </a:r>
          </a:p>
          <a:p>
            <a:endParaRPr lang="tr-TR"/>
          </a:p>
          <a:p>
            <a:endParaRPr lang="tr-TR"/>
          </a:p>
        </p:txBody>
      </p:sp>
      <p:sp>
        <p:nvSpPr>
          <p:cNvPr id="15363" name="TextBox 4"/>
          <p:cNvSpPr txBox="1">
            <a:spLocks noChangeArrowheads="1"/>
          </p:cNvSpPr>
          <p:nvPr/>
        </p:nvSpPr>
        <p:spPr bwMode="auto">
          <a:xfrm>
            <a:off x="2735263" y="6357938"/>
            <a:ext cx="6265862" cy="400050"/>
          </a:xfrm>
          <a:prstGeom prst="rect">
            <a:avLst/>
          </a:prstGeom>
          <a:noFill/>
          <a:ln w="9525">
            <a:noFill/>
            <a:miter lim="800000"/>
            <a:headEnd/>
            <a:tailEnd/>
          </a:ln>
        </p:spPr>
        <p:txBody>
          <a:bodyPr>
            <a:spAutoFit/>
          </a:bodyPr>
          <a:lstStyle/>
          <a:p>
            <a:pPr algn="r" eaLnBrk="0" hangingPunct="0"/>
            <a:r>
              <a:rPr lang="tr-TR" sz="2000">
                <a:solidFill>
                  <a:srgbClr val="FF0000"/>
                </a:solidFill>
              </a:rPr>
              <a:t>Taran, FA, Fertil Steril 2010;94:1223–8</a:t>
            </a:r>
          </a:p>
        </p:txBody>
      </p:sp>
      <p:sp>
        <p:nvSpPr>
          <p:cNvPr id="6" name="Rectangle 5"/>
          <p:cNvSpPr/>
          <p:nvPr/>
        </p:nvSpPr>
        <p:spPr>
          <a:xfrm>
            <a:off x="571500" y="5429250"/>
            <a:ext cx="3429000" cy="1357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buFont typeface="Arial" pitchFamily="34" charset="0"/>
              <a:buChar char="•"/>
              <a:defRPr/>
            </a:pPr>
            <a:r>
              <a:rPr lang="tr-TR" sz="3200" err="1">
                <a:solidFill>
                  <a:schemeClr val="bg1"/>
                </a:solidFill>
                <a:effectLst>
                  <a:outerShdw blurRad="38100" dist="38100" dir="2700000" algn="tl">
                    <a:srgbClr val="000000">
                      <a:alpha val="43137"/>
                    </a:srgbClr>
                  </a:outerShdw>
                </a:effectLst>
              </a:rPr>
              <a:t>Menoraji</a:t>
            </a:r>
            <a:endParaRPr lang="tr-TR" sz="3200">
              <a:solidFill>
                <a:schemeClr val="bg1"/>
              </a:solidFill>
              <a:effectLst>
                <a:outerShdw blurRad="38100" dist="38100" dir="2700000" algn="tl">
                  <a:srgbClr val="000000">
                    <a:alpha val="43137"/>
                  </a:srgbClr>
                </a:outerShdw>
              </a:effectLst>
            </a:endParaRPr>
          </a:p>
          <a:p>
            <a:pPr eaLnBrk="0" hangingPunct="0">
              <a:buFont typeface="Arial" pitchFamily="34" charset="0"/>
              <a:buChar char="•"/>
              <a:defRPr/>
            </a:pPr>
            <a:r>
              <a:rPr lang="tr-TR" sz="3200" err="1">
                <a:solidFill>
                  <a:schemeClr val="bg1"/>
                </a:solidFill>
                <a:effectLst>
                  <a:outerShdw blurRad="38100" dist="38100" dir="2700000" algn="tl">
                    <a:srgbClr val="000000">
                      <a:alpha val="43137"/>
                    </a:srgbClr>
                  </a:outerShdw>
                </a:effectLst>
              </a:rPr>
              <a:t>Kr</a:t>
            </a:r>
            <a:r>
              <a:rPr lang="tr-TR" sz="3200">
                <a:solidFill>
                  <a:schemeClr val="bg1"/>
                </a:solidFill>
                <a:effectLst>
                  <a:outerShdw blurRad="38100" dist="38100" dir="2700000" algn="tl">
                    <a:srgbClr val="000000">
                      <a:alpha val="43137"/>
                    </a:srgbClr>
                  </a:outerShdw>
                </a:effectLst>
              </a:rPr>
              <a:t>. </a:t>
            </a:r>
            <a:r>
              <a:rPr lang="tr-TR" sz="3200" err="1">
                <a:solidFill>
                  <a:schemeClr val="bg1"/>
                </a:solidFill>
                <a:effectLst>
                  <a:outerShdw blurRad="38100" dist="38100" dir="2700000" algn="tl">
                    <a:srgbClr val="000000">
                      <a:alpha val="43137"/>
                    </a:srgbClr>
                  </a:outerShdw>
                </a:effectLst>
              </a:rPr>
              <a:t>Pelvik</a:t>
            </a:r>
            <a:r>
              <a:rPr lang="tr-TR" sz="3200">
                <a:solidFill>
                  <a:schemeClr val="bg1"/>
                </a:solidFill>
                <a:effectLst>
                  <a:outerShdw blurRad="38100" dist="38100" dir="2700000" algn="tl">
                    <a:srgbClr val="000000">
                      <a:alpha val="43137"/>
                    </a:srgbClr>
                  </a:outerShdw>
                </a:effectLst>
              </a:rPr>
              <a:t> ağrı</a:t>
            </a:r>
          </a:p>
          <a:p>
            <a:pPr eaLnBrk="0" hangingPunct="0">
              <a:buFont typeface="Arial" pitchFamily="34" charset="0"/>
              <a:buChar char="•"/>
              <a:defRPr/>
            </a:pPr>
            <a:r>
              <a:rPr lang="tr-TR" sz="3200" err="1">
                <a:solidFill>
                  <a:schemeClr val="bg1"/>
                </a:solidFill>
                <a:effectLst>
                  <a:outerShdw blurRad="38100" dist="38100" dir="2700000" algn="tl">
                    <a:srgbClr val="000000">
                      <a:alpha val="43137"/>
                    </a:srgbClr>
                  </a:outerShdw>
                </a:effectLst>
              </a:rPr>
              <a:t>Infertilite</a:t>
            </a:r>
            <a:r>
              <a:rPr lang="tr-TR" sz="3200">
                <a:solidFill>
                  <a:schemeClr val="bg1"/>
                </a:solidFill>
                <a:effectLst>
                  <a:outerShdw blurRad="38100" dist="38100" dir="2700000" algn="tl">
                    <a:srgbClr val="000000">
                      <a:alpha val="43137"/>
                    </a:srgbClr>
                  </a:outerShdw>
                </a:effectLst>
              </a:rPr>
              <a:t> ?</a:t>
            </a:r>
          </a:p>
        </p:txBody>
      </p:sp>
      <p:sp>
        <p:nvSpPr>
          <p:cNvPr id="15365" name="Title 1"/>
          <p:cNvSpPr>
            <a:spLocks noGrp="1"/>
          </p:cNvSpPr>
          <p:nvPr>
            <p:ph type="title"/>
          </p:nvPr>
        </p:nvSpPr>
        <p:spPr>
          <a:xfrm>
            <a:off x="685800" y="71438"/>
            <a:ext cx="7772400" cy="1285875"/>
          </a:xfrm>
        </p:spPr>
        <p:txBody>
          <a:bodyPr/>
          <a:lstStyle/>
          <a:p>
            <a:r>
              <a:rPr lang="tr-TR" sz="3600">
                <a:solidFill>
                  <a:srgbClr val="FF3399"/>
                </a:solidFill>
              </a:rPr>
              <a:t>Adenomyozis</a:t>
            </a:r>
            <a:r>
              <a:rPr lang="tr-TR" sz="3600"/>
              <a:t> </a:t>
            </a:r>
            <a:r>
              <a:rPr lang="tr-TR" sz="2800"/>
              <a:t>(n=76) </a:t>
            </a:r>
            <a:r>
              <a:rPr lang="tr-TR" sz="3600" i="1"/>
              <a:t>vs </a:t>
            </a:r>
            <a:r>
              <a:rPr lang="tr-TR" sz="3600">
                <a:solidFill>
                  <a:srgbClr val="66FF33"/>
                </a:solidFill>
              </a:rPr>
              <a:t>Myom</a:t>
            </a:r>
            <a:r>
              <a:rPr lang="tr-TR" sz="3600"/>
              <a:t> </a:t>
            </a:r>
            <a:r>
              <a:rPr lang="tr-TR" sz="2800"/>
              <a:t>(n=152</a:t>
            </a:r>
            <a:r>
              <a:rPr lang="tr-TR" sz="2800" i="1"/>
              <a:t>)</a:t>
            </a:r>
            <a:br>
              <a:rPr lang="tr-TR" sz="4400"/>
            </a:br>
            <a:r>
              <a:rPr lang="tr-TR" sz="3600">
                <a:solidFill>
                  <a:srgbClr val="00FFFF"/>
                </a:solidFill>
              </a:rPr>
              <a:t>Semptomatoloji</a:t>
            </a:r>
            <a:endParaRPr lang="tr-TR" sz="4400">
              <a:solidFill>
                <a:srgbClr val="00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p:txBody>
          <a:bodyPr/>
          <a:lstStyle/>
          <a:p>
            <a:r>
              <a:rPr lang="tr-TR" sz="3200"/>
              <a:t>Transvaginal  ultrasonography</a:t>
            </a:r>
          </a:p>
          <a:p>
            <a:pPr>
              <a:buFontTx/>
              <a:buNone/>
            </a:pPr>
            <a:r>
              <a:rPr lang="tr-TR" sz="3200"/>
              <a:t>      -2D US</a:t>
            </a:r>
          </a:p>
          <a:p>
            <a:pPr>
              <a:buFontTx/>
              <a:buNone/>
            </a:pPr>
            <a:r>
              <a:rPr lang="tr-TR" sz="3200"/>
              <a:t>      -3D US</a:t>
            </a:r>
          </a:p>
          <a:p>
            <a:pPr>
              <a:buFontTx/>
              <a:buNone/>
            </a:pPr>
            <a:r>
              <a:rPr lang="tr-TR" sz="3200"/>
              <a:t>      -Doppler US</a:t>
            </a:r>
          </a:p>
          <a:p>
            <a:endParaRPr lang="tr-TR" sz="3200"/>
          </a:p>
          <a:p>
            <a:r>
              <a:rPr lang="tr-TR" sz="3200"/>
              <a:t>MRI</a:t>
            </a:r>
          </a:p>
        </p:txBody>
      </p:sp>
      <p:sp>
        <p:nvSpPr>
          <p:cNvPr id="13315" name="Title 1"/>
          <p:cNvSpPr>
            <a:spLocks noGrp="1"/>
          </p:cNvSpPr>
          <p:nvPr>
            <p:ph type="title"/>
          </p:nvPr>
        </p:nvSpPr>
        <p:spPr>
          <a:xfrm>
            <a:off x="685800" y="142875"/>
            <a:ext cx="7772400" cy="1285875"/>
          </a:xfrm>
        </p:spPr>
        <p:txBody>
          <a:bodyPr/>
          <a:lstStyle/>
          <a:p>
            <a:r>
              <a:rPr lang="tr-TR"/>
              <a:t>Adenomyosis</a:t>
            </a:r>
            <a:br>
              <a:rPr lang="tr-TR"/>
            </a:br>
            <a:r>
              <a:rPr lang="tr-TR" sz="3200">
                <a:solidFill>
                  <a:srgbClr val="00FFFF"/>
                </a:solidFill>
              </a:rPr>
              <a:t>DIAGNOSIS</a:t>
            </a:r>
            <a:endParaRPr lang="tr-TR">
              <a:solidFill>
                <a:srgbClr val="00FFFF"/>
              </a:solidFill>
            </a:endParaRPr>
          </a:p>
        </p:txBody>
      </p:sp>
    </p:spTree>
    <p:extLst>
      <p:ext uri="{BB962C8B-B14F-4D97-AF65-F5344CB8AC3E}">
        <p14:creationId xmlns:p14="http://schemas.microsoft.com/office/powerpoint/2010/main" val="3347062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Content Placeholder 2"/>
          <p:cNvSpPr>
            <a:spLocks noGrp="1"/>
          </p:cNvSpPr>
          <p:nvPr>
            <p:ph idx="1"/>
          </p:nvPr>
        </p:nvSpPr>
        <p:spPr/>
        <p:txBody>
          <a:bodyPr/>
          <a:lstStyle/>
          <a:p>
            <a:r>
              <a:rPr lang="tr-TR" sz="3200"/>
              <a:t>Transvaginal  ultrasonografi</a:t>
            </a:r>
          </a:p>
          <a:p>
            <a:pPr>
              <a:buFontTx/>
              <a:buNone/>
            </a:pPr>
            <a:r>
              <a:rPr lang="tr-TR" sz="3200"/>
              <a:t>      -2D US</a:t>
            </a:r>
          </a:p>
          <a:p>
            <a:pPr>
              <a:buFontTx/>
              <a:buNone/>
            </a:pPr>
            <a:r>
              <a:rPr lang="tr-TR" sz="3200"/>
              <a:t>      -3D US</a:t>
            </a:r>
          </a:p>
          <a:p>
            <a:pPr>
              <a:buFontTx/>
              <a:buNone/>
            </a:pPr>
            <a:r>
              <a:rPr lang="tr-TR" sz="3200"/>
              <a:t>      -Doppler US</a:t>
            </a:r>
          </a:p>
          <a:p>
            <a:endParaRPr lang="tr-TR" sz="3200"/>
          </a:p>
          <a:p>
            <a:r>
              <a:rPr lang="tr-TR" sz="3200"/>
              <a:t>MRI</a:t>
            </a:r>
          </a:p>
        </p:txBody>
      </p:sp>
      <p:sp>
        <p:nvSpPr>
          <p:cNvPr id="16387"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a:t>
            </a:r>
            <a:endParaRPr lang="tr-TR">
              <a:solidFill>
                <a:srgbClr val="00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142875"/>
            <a:ext cx="7772400" cy="1028700"/>
          </a:xfrm>
        </p:spPr>
        <p:txBody>
          <a:bodyPr/>
          <a:lstStyle/>
          <a:p>
            <a:r>
              <a:rPr lang="tr-TR" err="1"/>
              <a:t>Adenomyozis</a:t>
            </a:r>
            <a:endParaRPr lang="tr-TR"/>
          </a:p>
        </p:txBody>
      </p:sp>
      <p:sp>
        <p:nvSpPr>
          <p:cNvPr id="9219" name="Content Placeholder 2"/>
          <p:cNvSpPr>
            <a:spLocks noGrp="1"/>
          </p:cNvSpPr>
          <p:nvPr>
            <p:ph idx="1"/>
          </p:nvPr>
        </p:nvSpPr>
        <p:spPr>
          <a:xfrm>
            <a:off x="457200" y="1285875"/>
            <a:ext cx="4257675" cy="4710113"/>
          </a:xfrm>
        </p:spPr>
        <p:txBody>
          <a:bodyPr/>
          <a:lstStyle/>
          <a:p>
            <a:r>
              <a:rPr lang="tr-TR" sz="2800" err="1">
                <a:solidFill>
                  <a:srgbClr val="00FFFF"/>
                </a:solidFill>
              </a:rPr>
              <a:t>Ektopik</a:t>
            </a:r>
            <a:r>
              <a:rPr lang="tr-TR" sz="2800"/>
              <a:t> </a:t>
            </a:r>
            <a:r>
              <a:rPr lang="tr-TR" sz="2800" err="1">
                <a:solidFill>
                  <a:srgbClr val="00FFFF"/>
                </a:solidFill>
              </a:rPr>
              <a:t>endometriyum</a:t>
            </a:r>
            <a:r>
              <a:rPr lang="tr-TR" sz="2800">
                <a:solidFill>
                  <a:srgbClr val="00FFFF"/>
                </a:solidFill>
              </a:rPr>
              <a:t> </a:t>
            </a:r>
            <a:r>
              <a:rPr lang="tr-TR" sz="2800" err="1">
                <a:solidFill>
                  <a:srgbClr val="00FFFF"/>
                </a:solidFill>
              </a:rPr>
              <a:t>gland</a:t>
            </a:r>
            <a:r>
              <a:rPr lang="tr-TR" sz="2800">
                <a:solidFill>
                  <a:srgbClr val="00FFFF"/>
                </a:solidFill>
              </a:rPr>
              <a:t> ve </a:t>
            </a:r>
            <a:r>
              <a:rPr lang="tr-TR" sz="2800" err="1">
                <a:solidFill>
                  <a:srgbClr val="00FFFF"/>
                </a:solidFill>
              </a:rPr>
              <a:t>stromasının</a:t>
            </a:r>
            <a:r>
              <a:rPr lang="tr-TR" sz="2800">
                <a:solidFill>
                  <a:srgbClr val="00FFFF"/>
                </a:solidFill>
              </a:rPr>
              <a:t> </a:t>
            </a:r>
            <a:r>
              <a:rPr lang="tr-TR" sz="2800" err="1">
                <a:solidFill>
                  <a:srgbClr val="FF0066"/>
                </a:solidFill>
              </a:rPr>
              <a:t>myometriyum</a:t>
            </a:r>
            <a:r>
              <a:rPr lang="tr-TR" sz="2800">
                <a:solidFill>
                  <a:srgbClr val="00FFFF"/>
                </a:solidFill>
              </a:rPr>
              <a:t> içinde </a:t>
            </a:r>
            <a:r>
              <a:rPr lang="tr-TR" sz="2800"/>
              <a:t>bulunması ile karakterize </a:t>
            </a:r>
            <a:r>
              <a:rPr lang="tr-TR" sz="2800" err="1"/>
              <a:t>benign</a:t>
            </a:r>
            <a:r>
              <a:rPr lang="tr-TR" sz="2800"/>
              <a:t> bir durumdur.</a:t>
            </a:r>
          </a:p>
          <a:p>
            <a:r>
              <a:rPr lang="tr-TR" sz="2800"/>
              <a:t>Çevresindeki </a:t>
            </a:r>
            <a:r>
              <a:rPr lang="tr-TR" sz="2800" err="1"/>
              <a:t>myometriyumda</a:t>
            </a:r>
            <a:r>
              <a:rPr lang="tr-TR" sz="2800"/>
              <a:t> </a:t>
            </a:r>
            <a:r>
              <a:rPr lang="tr-TR" sz="2800">
                <a:solidFill>
                  <a:srgbClr val="00FFFF"/>
                </a:solidFill>
              </a:rPr>
              <a:t>düz kas hücre </a:t>
            </a:r>
            <a:r>
              <a:rPr lang="tr-TR" sz="2800" err="1">
                <a:solidFill>
                  <a:srgbClr val="00FFFF"/>
                </a:solidFill>
              </a:rPr>
              <a:t>hiperplazisi</a:t>
            </a:r>
            <a:r>
              <a:rPr lang="tr-TR" sz="2800">
                <a:solidFill>
                  <a:srgbClr val="00FFFF"/>
                </a:solidFill>
              </a:rPr>
              <a:t>  </a:t>
            </a:r>
            <a:r>
              <a:rPr lang="tr-TR" sz="2800"/>
              <a:t>mevcuttur</a:t>
            </a:r>
          </a:p>
          <a:p>
            <a:endParaRPr lang="tr-TR" sz="2800"/>
          </a:p>
          <a:p>
            <a:endParaRPr lang="tr-TR" sz="2800"/>
          </a:p>
        </p:txBody>
      </p:sp>
      <p:pic>
        <p:nvPicPr>
          <p:cNvPr id="9220" name="Picture 3"/>
          <p:cNvPicPr>
            <a:picLocks noChangeAspect="1" noChangeArrowheads="1"/>
          </p:cNvPicPr>
          <p:nvPr/>
        </p:nvPicPr>
        <p:blipFill>
          <a:blip r:embed="rId3" cstate="print"/>
          <a:srcRect/>
          <a:stretch>
            <a:fillRect/>
          </a:stretch>
        </p:blipFill>
        <p:spPr bwMode="auto">
          <a:xfrm>
            <a:off x="4876800" y="1571625"/>
            <a:ext cx="4124325" cy="4105275"/>
          </a:xfrm>
          <a:prstGeom prst="rect">
            <a:avLst/>
          </a:prstGeom>
          <a:noFill/>
          <a:ln w="9525">
            <a:noFill/>
            <a:miter lim="800000"/>
            <a:headEnd/>
            <a:tailEnd/>
          </a:ln>
        </p:spPr>
      </p:pic>
      <p:sp>
        <p:nvSpPr>
          <p:cNvPr id="9221" name="TextBox 4"/>
          <p:cNvSpPr txBox="1">
            <a:spLocks noChangeArrowheads="1"/>
          </p:cNvSpPr>
          <p:nvPr/>
        </p:nvSpPr>
        <p:spPr bwMode="auto">
          <a:xfrm>
            <a:off x="5072063" y="6357938"/>
            <a:ext cx="3643312" cy="400050"/>
          </a:xfrm>
          <a:prstGeom prst="rect">
            <a:avLst/>
          </a:prstGeom>
          <a:noFill/>
          <a:ln w="9525">
            <a:noFill/>
            <a:miter lim="800000"/>
            <a:headEnd/>
            <a:tailEnd/>
          </a:ln>
        </p:spPr>
        <p:txBody>
          <a:bodyPr>
            <a:spAutoFit/>
          </a:bodyPr>
          <a:lstStyle/>
          <a:p>
            <a:r>
              <a:rPr lang="tr-TR" sz="2000">
                <a:solidFill>
                  <a:srgbClr val="FF0000"/>
                </a:solidFill>
              </a:rPr>
              <a:t>Rokitansky, 1860</a:t>
            </a:r>
            <a:endParaRPr lang="en-US" sz="2000">
              <a:solidFill>
                <a:srgbClr val="FF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tr-TR"/>
              <a:t>2D TV-US: </a:t>
            </a:r>
            <a:r>
              <a:rPr lang="tr-TR" err="1"/>
              <a:t>Adenomyosis</a:t>
            </a:r>
            <a:endParaRPr lang="tr-TR"/>
          </a:p>
        </p:txBody>
      </p:sp>
      <p:pic>
        <p:nvPicPr>
          <p:cNvPr id="23555" name="Picture 2"/>
          <p:cNvPicPr>
            <a:picLocks noGrp="1" noChangeAspect="1" noChangeArrowheads="1"/>
          </p:cNvPicPr>
          <p:nvPr>
            <p:ph idx="1"/>
          </p:nvPr>
        </p:nvPicPr>
        <p:blipFill>
          <a:blip r:embed="rId2" cstate="print"/>
          <a:srcRect/>
          <a:stretch>
            <a:fillRect/>
          </a:stretch>
        </p:blipFill>
        <p:spPr>
          <a:xfrm>
            <a:off x="331788" y="2354263"/>
            <a:ext cx="4095750" cy="3200400"/>
          </a:xfrm>
        </p:spPr>
      </p:pic>
      <p:pic>
        <p:nvPicPr>
          <p:cNvPr id="23556" name="Picture 3"/>
          <p:cNvPicPr>
            <a:picLocks noChangeAspect="1" noChangeArrowheads="1"/>
          </p:cNvPicPr>
          <p:nvPr/>
        </p:nvPicPr>
        <p:blipFill>
          <a:blip r:embed="rId3" cstate="print"/>
          <a:srcRect/>
          <a:stretch>
            <a:fillRect/>
          </a:stretch>
        </p:blipFill>
        <p:spPr bwMode="auto">
          <a:xfrm>
            <a:off x="4787900" y="2227263"/>
            <a:ext cx="4076700" cy="3362325"/>
          </a:xfrm>
          <a:prstGeom prst="rect">
            <a:avLst/>
          </a:prstGeom>
          <a:noFill/>
          <a:ln w="9525">
            <a:noFill/>
            <a:miter lim="800000"/>
            <a:headEnd/>
            <a:tailEnd/>
          </a:ln>
        </p:spPr>
      </p:pic>
      <p:sp>
        <p:nvSpPr>
          <p:cNvPr id="5" name="Content Placeholder 2"/>
          <p:cNvSpPr txBox="1">
            <a:spLocks/>
          </p:cNvSpPr>
          <p:nvPr/>
        </p:nvSpPr>
        <p:spPr bwMode="auto">
          <a:xfrm>
            <a:off x="298597" y="1857375"/>
            <a:ext cx="8501063" cy="5000625"/>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marL="311150" lvl="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Globular uterine enlargement</a:t>
            </a:r>
          </a:p>
          <a:p>
            <a:pPr marL="311150" lvl="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Asymmetric uterine wall thickening w/o leiomyoma</a:t>
            </a:r>
          </a:p>
          <a:p>
            <a:pPr marL="31115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Distorted and heterogeneous myometrial </a:t>
            </a:r>
            <a:r>
              <a:rPr lang="en-US" sz="2500" kern="0" dirty="0" err="1">
                <a:effectLst>
                  <a:outerShdw blurRad="38100" dist="38100" dir="2700000" algn="tl">
                    <a:srgbClr val="000000">
                      <a:alpha val="43137"/>
                    </a:srgbClr>
                  </a:outerShdw>
                </a:effectLst>
                <a:latin typeface="+mn-lt"/>
                <a:cs typeface="+mn-cs"/>
              </a:rPr>
              <a:t>echogenity</a:t>
            </a:r>
            <a:endParaRPr lang="en-US" sz="2500" kern="0" dirty="0">
              <a:effectLst>
                <a:outerShdw blurRad="38100" dist="38100" dir="2700000" algn="tl">
                  <a:srgbClr val="000000">
                    <a:alpha val="43137"/>
                  </a:srgbClr>
                </a:outerShdw>
              </a:effectLst>
              <a:latin typeface="+mn-lt"/>
              <a:cs typeface="+mn-cs"/>
            </a:endParaRPr>
          </a:p>
          <a:p>
            <a:pPr marL="31115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Poorly defined myometrial-endometrial border</a:t>
            </a:r>
          </a:p>
          <a:p>
            <a:pPr marL="31115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Presence of ill-defined myometrial heterogeneity</a:t>
            </a:r>
          </a:p>
          <a:p>
            <a:pPr marL="311150" lvl="0" indent="-311150" defTabSz="828675" eaLnBrk="0" hangingPunct="0">
              <a:spcBef>
                <a:spcPct val="20000"/>
              </a:spcBef>
              <a:buClr>
                <a:schemeClr val="tx1"/>
              </a:buClr>
              <a:buFontTx/>
              <a:buChar char="•"/>
              <a:defRPr/>
            </a:pPr>
            <a:r>
              <a:rPr lang="en" sz="2500" kern="0" dirty="0">
                <a:effectLst>
                  <a:outerShdw blurRad="38100" dist="38100" dir="2700000" algn="tl">
                    <a:srgbClr val="000000">
                      <a:alpha val="43137"/>
                    </a:srgbClr>
                  </a:outerShdw>
                </a:effectLst>
                <a:latin typeface="+mn-lt"/>
                <a:cs typeface="+mn-cs"/>
              </a:rPr>
              <a:t>Linear echoes in the myometrium</a:t>
            </a:r>
          </a:p>
          <a:p>
            <a:pPr marL="311150" lvl="0" indent="-311150" defTabSz="828675" eaLnBrk="0" hangingPunct="0">
              <a:spcBef>
                <a:spcPct val="20000"/>
              </a:spcBef>
              <a:buClr>
                <a:schemeClr val="tx1"/>
              </a:buClr>
              <a:buFontTx/>
              <a:buChar char="•"/>
              <a:defRPr/>
            </a:pPr>
            <a:r>
              <a:rPr lang="en" sz="2500" kern="0" dirty="0">
                <a:effectLst>
                  <a:outerShdw blurRad="38100" dist="38100" dir="2700000" algn="tl">
                    <a:srgbClr val="000000">
                      <a:alpha val="43137"/>
                    </a:srgbClr>
                  </a:outerShdw>
                </a:effectLst>
                <a:latin typeface="+mn-lt"/>
                <a:cs typeface="+mn-cs"/>
              </a:rPr>
              <a:t>Myometrial cysts (1- to 7-mm round anechoic areas, in only 50% of cases)</a:t>
            </a:r>
          </a:p>
          <a:p>
            <a:pPr marL="311150" lvl="0" indent="-311150" defTabSz="828675" eaLnBrk="0" hangingPunct="0">
              <a:spcBef>
                <a:spcPct val="20000"/>
              </a:spcBef>
              <a:buClr>
                <a:schemeClr val="tx1"/>
              </a:buClr>
              <a:buFontTx/>
              <a:buChar char="•"/>
              <a:defRPr/>
            </a:pPr>
            <a:r>
              <a:rPr lang="en-US" sz="2500" kern="0" dirty="0">
                <a:effectLst>
                  <a:outerShdw blurRad="38100" dist="38100" dir="2700000" algn="tl">
                    <a:srgbClr val="000000">
                      <a:alpha val="43137"/>
                    </a:srgbClr>
                  </a:outerShdw>
                </a:effectLst>
                <a:latin typeface="+mn-lt"/>
                <a:cs typeface="+mn-cs"/>
              </a:rPr>
              <a:t>Increase and difference in vascularization</a:t>
            </a:r>
          </a:p>
        </p:txBody>
      </p:sp>
    </p:spTree>
    <p:extLst>
      <p:ext uri="{BB962C8B-B14F-4D97-AF65-F5344CB8AC3E}">
        <p14:creationId xmlns:p14="http://schemas.microsoft.com/office/powerpoint/2010/main" val="40073065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tr-TR"/>
              <a:t>2D TV-US: Adenomyozis</a:t>
            </a:r>
          </a:p>
        </p:txBody>
      </p:sp>
      <p:pic>
        <p:nvPicPr>
          <p:cNvPr id="23555" name="Picture 2"/>
          <p:cNvPicPr>
            <a:picLocks noGrp="1" noChangeAspect="1" noChangeArrowheads="1"/>
          </p:cNvPicPr>
          <p:nvPr>
            <p:ph idx="1"/>
          </p:nvPr>
        </p:nvPicPr>
        <p:blipFill>
          <a:blip r:embed="rId2" cstate="print"/>
          <a:srcRect/>
          <a:stretch>
            <a:fillRect/>
          </a:stretch>
        </p:blipFill>
        <p:spPr>
          <a:xfrm>
            <a:off x="331788" y="2354263"/>
            <a:ext cx="4095750" cy="3200400"/>
          </a:xfrm>
        </p:spPr>
      </p:pic>
      <p:pic>
        <p:nvPicPr>
          <p:cNvPr id="23556" name="Picture 3"/>
          <p:cNvPicPr>
            <a:picLocks noChangeAspect="1" noChangeArrowheads="1"/>
          </p:cNvPicPr>
          <p:nvPr/>
        </p:nvPicPr>
        <p:blipFill>
          <a:blip r:embed="rId3" cstate="print"/>
          <a:srcRect/>
          <a:stretch>
            <a:fillRect/>
          </a:stretch>
        </p:blipFill>
        <p:spPr bwMode="auto">
          <a:xfrm>
            <a:off x="4787900" y="2227263"/>
            <a:ext cx="4076700" cy="3362325"/>
          </a:xfrm>
          <a:prstGeom prst="rect">
            <a:avLst/>
          </a:prstGeom>
          <a:noFill/>
          <a:ln w="9525">
            <a:noFill/>
            <a:miter lim="800000"/>
            <a:headEnd/>
            <a:tailEnd/>
          </a:ln>
        </p:spPr>
      </p:pic>
      <p:sp>
        <p:nvSpPr>
          <p:cNvPr id="5" name="Content Placeholder 2"/>
          <p:cNvSpPr txBox="1">
            <a:spLocks/>
          </p:cNvSpPr>
          <p:nvPr/>
        </p:nvSpPr>
        <p:spPr bwMode="auto">
          <a:xfrm>
            <a:off x="285750" y="1500188"/>
            <a:ext cx="8501063" cy="5000625"/>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Globular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uterus</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Anterior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posterior</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uterus</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duvarında asimetrik kalınlaşma</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Endometriyum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bileşkesinin  zor seçilmesi</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Fokal</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veya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difüz</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heterojen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ekojenitesi</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lineer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ekojenite</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kist </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a:t>
            </a:r>
            <a:r>
              <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rPr>
              <a:t> gibi sınırları belli olmayan, ama anormal ekoda </a:t>
            </a:r>
            <a:r>
              <a:rPr kumimoji="0" lang="tr-TR" sz="2500" b="1" i="0" u="none" strike="noStrike" kern="0" cap="none" spc="0" normalizeH="0" baseline="0" noProof="0" err="1">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endParaRPr kumimoji="0" lang="tr-TR" sz="2500" b="1" i="0" u="none" strike="noStrike" kern="0" cap="none" spc="0" normalizeH="0" baseline="0" noProof="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lvl="0" indent="-311150" defTabSz="828675" eaLnBrk="0" hangingPunct="0">
              <a:spcBef>
                <a:spcPct val="20000"/>
              </a:spcBef>
              <a:buClr>
                <a:srgbClr val="FFFFFF"/>
              </a:buClr>
              <a:buFontTx/>
              <a:buChar char="•"/>
            </a:pPr>
            <a:r>
              <a:rPr lang="tr-TR" sz="2500" kern="0" err="1">
                <a:solidFill>
                  <a:srgbClr val="FFFFFF"/>
                </a:solidFill>
                <a:effectLst>
                  <a:outerShdw blurRad="38100" dist="38100" dir="2700000" algn="tl">
                    <a:srgbClr val="000000">
                      <a:alpha val="43137"/>
                    </a:srgbClr>
                  </a:outerShdw>
                </a:effectLst>
                <a:latin typeface="Arial"/>
                <a:cs typeface="+mn-cs"/>
              </a:rPr>
              <a:t>Vaskülarizasyonda</a:t>
            </a:r>
            <a:r>
              <a:rPr lang="tr-TR" sz="2500" kern="0">
                <a:solidFill>
                  <a:srgbClr val="FFFFFF"/>
                </a:solidFill>
                <a:effectLst>
                  <a:outerShdw blurRad="38100" dist="38100" dir="2700000" algn="tl">
                    <a:srgbClr val="000000">
                      <a:alpha val="43137"/>
                    </a:srgbClr>
                  </a:outerShdw>
                </a:effectLst>
                <a:latin typeface="Arial"/>
                <a:cs typeface="+mn-cs"/>
              </a:rPr>
              <a:t> artış ve farklılıklar</a:t>
            </a:r>
          </a:p>
        </p:txBody>
      </p:sp>
    </p:spTree>
    <p:extLst>
      <p:ext uri="{BB962C8B-B14F-4D97-AF65-F5344CB8AC3E}">
        <p14:creationId xmlns:p14="http://schemas.microsoft.com/office/powerpoint/2010/main" val="13754115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285750" y="1500188"/>
            <a:ext cx="8501063" cy="5000625"/>
          </a:xfrm>
        </p:spPr>
        <p:txBody>
          <a:bodyPr/>
          <a:lstStyle/>
          <a:p>
            <a:r>
              <a:rPr lang="tr-TR" dirty="0" err="1"/>
              <a:t>Globular</a:t>
            </a:r>
            <a:r>
              <a:rPr lang="tr-TR" dirty="0"/>
              <a:t> </a:t>
            </a:r>
            <a:r>
              <a:rPr lang="tr-TR" dirty="0" err="1"/>
              <a:t>uterine</a:t>
            </a:r>
            <a:r>
              <a:rPr lang="tr-TR" dirty="0"/>
              <a:t> </a:t>
            </a:r>
            <a:r>
              <a:rPr lang="tr-TR" dirty="0" err="1"/>
              <a:t>enlargement</a:t>
            </a:r>
            <a:endParaRPr lang="tr-TR" dirty="0"/>
          </a:p>
          <a:p>
            <a:r>
              <a:rPr lang="tr-TR" dirty="0"/>
              <a:t>A</a:t>
            </a:r>
            <a:r>
              <a:rPr lang="en-US" dirty="0"/>
              <a:t>symmetric </a:t>
            </a:r>
            <a:r>
              <a:rPr lang="en-US" dirty="0" err="1"/>
              <a:t>uter</a:t>
            </a:r>
            <a:r>
              <a:rPr lang="tr-TR" dirty="0"/>
              <a:t>ine </a:t>
            </a:r>
            <a:r>
              <a:rPr lang="tr-TR" dirty="0" err="1"/>
              <a:t>wall</a:t>
            </a:r>
            <a:r>
              <a:rPr lang="tr-TR" dirty="0"/>
              <a:t> </a:t>
            </a:r>
            <a:r>
              <a:rPr lang="tr-TR" dirty="0" err="1"/>
              <a:t>thickening</a:t>
            </a:r>
            <a:r>
              <a:rPr lang="tr-TR" dirty="0"/>
              <a:t> </a:t>
            </a:r>
            <a:r>
              <a:rPr lang="en-US" dirty="0"/>
              <a:t>w</a:t>
            </a:r>
            <a:r>
              <a:rPr lang="tr-TR" dirty="0"/>
              <a:t>/o</a:t>
            </a:r>
            <a:r>
              <a:rPr lang="en-US" dirty="0"/>
              <a:t> leiomyoma</a:t>
            </a:r>
            <a:endParaRPr lang="tr-TR" dirty="0"/>
          </a:p>
          <a:p>
            <a:endParaRPr lang="tr-TR" dirty="0"/>
          </a:p>
          <a:p>
            <a:endParaRPr lang="tr-TR" dirty="0"/>
          </a:p>
        </p:txBody>
      </p:sp>
      <p:pic>
        <p:nvPicPr>
          <p:cNvPr id="15363" name="Picture 3" descr="Noname.jpg"/>
          <p:cNvPicPr>
            <a:picLocks noChangeAspect="1"/>
          </p:cNvPicPr>
          <p:nvPr/>
        </p:nvPicPr>
        <p:blipFill>
          <a:blip r:embed="rId2" cstate="print"/>
          <a:srcRect/>
          <a:stretch>
            <a:fillRect/>
          </a:stretch>
        </p:blipFill>
        <p:spPr bwMode="auto">
          <a:xfrm>
            <a:off x="1500188" y="2911475"/>
            <a:ext cx="6143625" cy="3198813"/>
          </a:xfrm>
          <a:prstGeom prst="rect">
            <a:avLst/>
          </a:prstGeom>
          <a:noFill/>
          <a:ln w="9525">
            <a:noFill/>
            <a:miter lim="800000"/>
            <a:headEnd/>
            <a:tailEnd/>
          </a:ln>
        </p:spPr>
      </p:pic>
      <p:sp>
        <p:nvSpPr>
          <p:cNvPr id="15364" name="Title 1"/>
          <p:cNvSpPr>
            <a:spLocks noGrp="1"/>
          </p:cNvSpPr>
          <p:nvPr>
            <p:ph type="title"/>
          </p:nvPr>
        </p:nvSpPr>
        <p:spPr>
          <a:xfrm>
            <a:off x="685800" y="142875"/>
            <a:ext cx="7772400" cy="1285875"/>
          </a:xfrm>
        </p:spPr>
        <p:txBody>
          <a:bodyPr/>
          <a:lstStyle/>
          <a:p>
            <a:r>
              <a:rPr lang="tr-TR"/>
              <a:t>Adenomyosis</a:t>
            </a:r>
            <a:br>
              <a:rPr lang="tr-TR"/>
            </a:br>
            <a:r>
              <a:rPr lang="tr-TR" sz="3200">
                <a:solidFill>
                  <a:srgbClr val="00FFFF"/>
                </a:solidFill>
              </a:rPr>
              <a:t>DIAGNOSIS - US</a:t>
            </a:r>
            <a:endParaRPr lang="tr-TR">
              <a:solidFill>
                <a:srgbClr val="00FFFF"/>
              </a:solidFill>
            </a:endParaRPr>
          </a:p>
        </p:txBody>
      </p:sp>
    </p:spTree>
    <p:extLst>
      <p:ext uri="{BB962C8B-B14F-4D97-AF65-F5344CB8AC3E}">
        <p14:creationId xmlns:p14="http://schemas.microsoft.com/office/powerpoint/2010/main" val="8780722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285750" y="1500188"/>
            <a:ext cx="8501063" cy="5000625"/>
          </a:xfrm>
        </p:spPr>
        <p:txBody>
          <a:bodyPr/>
          <a:lstStyle/>
          <a:p>
            <a:r>
              <a:rPr lang="tr-TR"/>
              <a:t>Globular uterus</a:t>
            </a:r>
          </a:p>
          <a:p>
            <a:r>
              <a:rPr lang="tr-TR"/>
              <a:t>Anterior / posterior  uterus duvarında asimetrik kalınlaşma</a:t>
            </a:r>
          </a:p>
          <a:p>
            <a:endParaRPr lang="tr-TR"/>
          </a:p>
        </p:txBody>
      </p:sp>
      <p:sp>
        <p:nvSpPr>
          <p:cNvPr id="18435"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18436" name="Picture 3" descr="Noname.jpg"/>
          <p:cNvPicPr>
            <a:picLocks noChangeAspect="1"/>
          </p:cNvPicPr>
          <p:nvPr/>
        </p:nvPicPr>
        <p:blipFill>
          <a:blip r:embed="rId2" cstate="print"/>
          <a:srcRect/>
          <a:stretch>
            <a:fillRect/>
          </a:stretch>
        </p:blipFill>
        <p:spPr bwMode="auto">
          <a:xfrm>
            <a:off x="1500188" y="2911475"/>
            <a:ext cx="6143625" cy="3198813"/>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Noname.jpg"/>
          <p:cNvPicPr>
            <a:picLocks noChangeAspect="1"/>
          </p:cNvPicPr>
          <p:nvPr/>
        </p:nvPicPr>
        <p:blipFill>
          <a:blip r:embed="rId2" cstate="print"/>
          <a:srcRect/>
          <a:stretch>
            <a:fillRect/>
          </a:stretch>
        </p:blipFill>
        <p:spPr bwMode="auto">
          <a:xfrm>
            <a:off x="0" y="3286125"/>
            <a:ext cx="5062538" cy="2705100"/>
          </a:xfrm>
          <a:prstGeom prst="rect">
            <a:avLst/>
          </a:prstGeom>
          <a:noFill/>
          <a:ln w="9525">
            <a:noFill/>
            <a:miter lim="800000"/>
            <a:headEnd/>
            <a:tailEnd/>
          </a:ln>
        </p:spPr>
      </p:pic>
      <p:pic>
        <p:nvPicPr>
          <p:cNvPr id="16387" name="Picture 4" descr="Noname2.jpg"/>
          <p:cNvPicPr>
            <a:picLocks noChangeAspect="1"/>
          </p:cNvPicPr>
          <p:nvPr/>
        </p:nvPicPr>
        <p:blipFill>
          <a:blip r:embed="rId3" cstate="print"/>
          <a:srcRect/>
          <a:stretch>
            <a:fillRect/>
          </a:stretch>
        </p:blipFill>
        <p:spPr bwMode="auto">
          <a:xfrm>
            <a:off x="4857750" y="2284413"/>
            <a:ext cx="4286250" cy="4573587"/>
          </a:xfrm>
          <a:prstGeom prst="rect">
            <a:avLst/>
          </a:prstGeom>
          <a:noFill/>
          <a:ln w="9525">
            <a:noFill/>
            <a:miter lim="800000"/>
            <a:headEnd/>
            <a:tailEnd/>
          </a:ln>
        </p:spPr>
      </p:pic>
      <p:sp>
        <p:nvSpPr>
          <p:cNvPr id="16388" name="Title 1"/>
          <p:cNvSpPr>
            <a:spLocks noGrp="1"/>
          </p:cNvSpPr>
          <p:nvPr>
            <p:ph type="title"/>
          </p:nvPr>
        </p:nvSpPr>
        <p:spPr>
          <a:xfrm>
            <a:off x="685800" y="-214313"/>
            <a:ext cx="7772400" cy="1285876"/>
          </a:xfrm>
        </p:spPr>
        <p:txBody>
          <a:bodyPr/>
          <a:lstStyle/>
          <a:p>
            <a:r>
              <a:rPr lang="tr-TR"/>
              <a:t>Adenomyosis</a:t>
            </a:r>
            <a:br>
              <a:rPr lang="tr-TR"/>
            </a:br>
            <a:r>
              <a:rPr lang="tr-TR" sz="3200">
                <a:solidFill>
                  <a:srgbClr val="00FFFF"/>
                </a:solidFill>
              </a:rPr>
              <a:t>DIAGNOSIS - US</a:t>
            </a:r>
            <a:endParaRPr lang="tr-TR">
              <a:solidFill>
                <a:srgbClr val="00FFFF"/>
              </a:solidFill>
            </a:endParaRPr>
          </a:p>
        </p:txBody>
      </p:sp>
      <p:sp>
        <p:nvSpPr>
          <p:cNvPr id="2" name="Content Placeholder 2"/>
          <p:cNvSpPr>
            <a:spLocks noGrp="1"/>
          </p:cNvSpPr>
          <p:nvPr>
            <p:ph idx="1"/>
          </p:nvPr>
        </p:nvSpPr>
        <p:spPr>
          <a:xfrm>
            <a:off x="0" y="928688"/>
            <a:ext cx="9144000" cy="5000625"/>
          </a:xfrm>
        </p:spPr>
        <p:txBody>
          <a:bodyPr/>
          <a:lstStyle/>
          <a:p>
            <a:pPr>
              <a:defRPr/>
            </a:pPr>
            <a:r>
              <a:rPr lang="tr-TR" dirty="0">
                <a:effectLst>
                  <a:outerShdw blurRad="38100" dist="38100" dir="2700000" algn="tl">
                    <a:srgbClr val="000000">
                      <a:alpha val="43137"/>
                    </a:srgbClr>
                  </a:outerShdw>
                </a:effectLst>
              </a:rPr>
              <a:t>D</a:t>
            </a:r>
            <a:r>
              <a:rPr lang="en-US" dirty="0" err="1">
                <a:effectLst>
                  <a:outerShdw blurRad="38100" dist="38100" dir="2700000" algn="tl">
                    <a:srgbClr val="000000">
                      <a:alpha val="43137"/>
                    </a:srgbClr>
                  </a:outerShdw>
                </a:effectLst>
              </a:rPr>
              <a:t>istorted</a:t>
            </a:r>
            <a:r>
              <a:rPr lang="en-US" dirty="0">
                <a:effectLst>
                  <a:outerShdw blurRad="38100" dist="38100" dir="2700000" algn="tl">
                    <a:srgbClr val="000000">
                      <a:alpha val="43137"/>
                    </a:srgbClr>
                  </a:outerShdw>
                </a:effectLst>
              </a:rPr>
              <a:t> and heterogeneous </a:t>
            </a:r>
            <a:r>
              <a:rPr lang="en-US" dirty="0" err="1">
                <a:effectLst>
                  <a:outerShdw blurRad="38100" dist="38100" dir="2700000" algn="tl">
                    <a:srgbClr val="000000">
                      <a:alpha val="43137"/>
                    </a:srgbClr>
                  </a:outerShdw>
                </a:effectLst>
              </a:rPr>
              <a:t>myometrial</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echogenity</a:t>
            </a:r>
            <a:endParaRPr lang="tr-TR" dirty="0">
              <a:effectLst>
                <a:outerShdw blurRad="38100" dist="38100" dir="2700000" algn="tl">
                  <a:srgbClr val="000000">
                    <a:alpha val="43137"/>
                  </a:srgbClr>
                </a:outerShdw>
              </a:effectLst>
            </a:endParaRPr>
          </a:p>
          <a:p>
            <a:pPr>
              <a:defRPr/>
            </a:pPr>
            <a:r>
              <a:rPr lang="tr-TR" dirty="0" err="1">
                <a:effectLst>
                  <a:outerShdw blurRad="38100" dist="38100" dir="2700000" algn="tl">
                    <a:srgbClr val="000000">
                      <a:alpha val="43137"/>
                    </a:srgbClr>
                  </a:outerShdw>
                </a:effectLst>
              </a:rPr>
              <a:t>Poorly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defined</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myometrial</a:t>
            </a:r>
            <a:r>
              <a:rPr lang="tr-TR" dirty="0">
                <a:effectLst>
                  <a:outerShdw blurRad="38100" dist="38100" dir="2700000" algn="tl">
                    <a:srgbClr val="000000">
                      <a:alpha val="43137"/>
                    </a:srgbClr>
                  </a:outerShdw>
                </a:effectLst>
              </a:rPr>
              <a:t>-</a:t>
            </a:r>
            <a:r>
              <a:rPr lang="tr-TR" dirty="0" err="1">
                <a:effectLst>
                  <a:outerShdw blurRad="38100" dist="38100" dir="2700000" algn="tl">
                    <a:srgbClr val="000000">
                      <a:alpha val="43137"/>
                    </a:srgbClr>
                  </a:outerShdw>
                </a:effectLst>
              </a:rPr>
              <a:t>endometrial</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border</a:t>
            </a:r>
            <a:endParaRPr lang="tr-TR" dirty="0">
              <a:effectLst>
                <a:outerShdw blurRad="38100" dist="38100" dir="2700000" algn="tl">
                  <a:srgbClr val="000000">
                    <a:alpha val="43137"/>
                  </a:srgbClr>
                </a:outerShdw>
              </a:effectLst>
            </a:endParaRPr>
          </a:p>
          <a:p>
            <a:pPr>
              <a:defRPr/>
            </a:pPr>
            <a:r>
              <a:rPr lang="tr-TR" dirty="0">
                <a:effectLst>
                  <a:outerShdw blurRad="38100" dist="38100" dir="2700000" algn="tl">
                    <a:srgbClr val="000000">
                      <a:alpha val="43137"/>
                    </a:srgbClr>
                  </a:outerShdw>
                </a:effectLst>
              </a:rPr>
              <a:t>P</a:t>
            </a:r>
            <a:r>
              <a:rPr lang="en-US" dirty="0" err="1">
                <a:effectLst>
                  <a:outerShdw blurRad="38100" dist="38100" dir="2700000" algn="tl">
                    <a:srgbClr val="000000">
                      <a:alpha val="43137"/>
                    </a:srgbClr>
                  </a:outerShdw>
                </a:effectLst>
              </a:rPr>
              <a:t>resence</a:t>
            </a:r>
            <a:r>
              <a:rPr lang="en-US" dirty="0">
                <a:effectLst>
                  <a:outerShdw blurRad="38100" dist="38100" dir="2700000" algn="tl">
                    <a:srgbClr val="000000">
                      <a:alpha val="43137"/>
                    </a:srgbClr>
                  </a:outerShdw>
                </a:effectLst>
              </a:rPr>
              <a:t> of ill-defined </a:t>
            </a:r>
            <a:r>
              <a:rPr lang="en-US" dirty="0" err="1">
                <a:effectLst>
                  <a:outerShdw blurRad="38100" dist="38100" dir="2700000" algn="tl">
                    <a:srgbClr val="000000">
                      <a:alpha val="43137"/>
                    </a:srgbClr>
                  </a:outerShdw>
                </a:effectLst>
              </a:rPr>
              <a:t>myometrial</a:t>
            </a:r>
            <a:r>
              <a:rPr lang="en-US" dirty="0">
                <a:effectLst>
                  <a:outerShdw blurRad="38100" dist="38100" dir="2700000" algn="tl">
                    <a:srgbClr val="000000">
                      <a:alpha val="43137"/>
                    </a:srgbClr>
                  </a:outerShdw>
                </a:effectLst>
              </a:rPr>
              <a:t> heterogeneity</a:t>
            </a:r>
            <a:r>
              <a:rPr lang="tr-TR" dirty="0">
                <a:effectLst>
                  <a:outerShdw blurRad="38100" dist="38100" dir="2700000" algn="tl">
                    <a:srgbClr val="000000">
                      <a:alpha val="43137"/>
                    </a:srgbClr>
                  </a:outerShdw>
                </a:effectLst>
              </a:rPr>
              <a:t> 	</a:t>
            </a:r>
            <a:endParaRPr lang="tr-TR" sz="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56810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0" y="1285875"/>
            <a:ext cx="9144000" cy="5000625"/>
          </a:xfrm>
        </p:spPr>
        <p:txBody>
          <a:bodyPr/>
          <a:lstStyle/>
          <a:p>
            <a:r>
              <a:rPr lang="tr-TR"/>
              <a:t>Endometriyum-myometriyum  bileşkesinin  zor seçilmesi</a:t>
            </a:r>
          </a:p>
          <a:p>
            <a:r>
              <a:rPr lang="tr-TR"/>
              <a:t>Fokal veya difüz heterojen myometriyum ekojenitesi</a:t>
            </a:r>
          </a:p>
        </p:txBody>
      </p:sp>
      <p:sp>
        <p:nvSpPr>
          <p:cNvPr id="19459"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19460" name="Picture 3" descr="Noname.jpg"/>
          <p:cNvPicPr>
            <a:picLocks noChangeAspect="1"/>
          </p:cNvPicPr>
          <p:nvPr/>
        </p:nvPicPr>
        <p:blipFill>
          <a:blip r:embed="rId2" cstate="print"/>
          <a:srcRect/>
          <a:stretch>
            <a:fillRect/>
          </a:stretch>
        </p:blipFill>
        <p:spPr bwMode="auto">
          <a:xfrm>
            <a:off x="0" y="3286125"/>
            <a:ext cx="5062538" cy="2705100"/>
          </a:xfrm>
          <a:prstGeom prst="rect">
            <a:avLst/>
          </a:prstGeom>
          <a:noFill/>
          <a:ln w="9525">
            <a:noFill/>
            <a:miter lim="800000"/>
            <a:headEnd/>
            <a:tailEnd/>
          </a:ln>
        </p:spPr>
      </p:pic>
      <p:pic>
        <p:nvPicPr>
          <p:cNvPr id="19461" name="Picture 4" descr="Noname2.jpg"/>
          <p:cNvPicPr>
            <a:picLocks noChangeAspect="1"/>
          </p:cNvPicPr>
          <p:nvPr/>
        </p:nvPicPr>
        <p:blipFill>
          <a:blip r:embed="rId3" cstate="print"/>
          <a:srcRect/>
          <a:stretch>
            <a:fillRect/>
          </a:stretch>
        </p:blipFill>
        <p:spPr bwMode="auto">
          <a:xfrm>
            <a:off x="4857750" y="2284413"/>
            <a:ext cx="4286250" cy="4573587"/>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6.jpg"/>
          <p:cNvPicPr>
            <a:picLocks noChangeAspect="1"/>
          </p:cNvPicPr>
          <p:nvPr/>
        </p:nvPicPr>
        <p:blipFill>
          <a:blip r:embed="rId2" cstate="print"/>
          <a:srcRect/>
          <a:stretch>
            <a:fillRect/>
          </a:stretch>
        </p:blipFill>
        <p:spPr bwMode="auto">
          <a:xfrm>
            <a:off x="4643438" y="1014413"/>
            <a:ext cx="4214812" cy="2895600"/>
          </a:xfrm>
          <a:prstGeom prst="rect">
            <a:avLst/>
          </a:prstGeom>
          <a:noFill/>
          <a:ln w="9525">
            <a:noFill/>
            <a:miter lim="800000"/>
            <a:headEnd/>
            <a:tailEnd/>
          </a:ln>
        </p:spPr>
      </p:pic>
      <p:pic>
        <p:nvPicPr>
          <p:cNvPr id="17411" name="Picture 3" descr="1.jpg"/>
          <p:cNvPicPr>
            <a:picLocks noChangeAspect="1"/>
          </p:cNvPicPr>
          <p:nvPr/>
        </p:nvPicPr>
        <p:blipFill>
          <a:blip r:embed="rId3" cstate="print"/>
          <a:srcRect/>
          <a:stretch>
            <a:fillRect/>
          </a:stretch>
        </p:blipFill>
        <p:spPr bwMode="auto">
          <a:xfrm>
            <a:off x="0" y="3895725"/>
            <a:ext cx="4786313" cy="2890838"/>
          </a:xfrm>
          <a:prstGeom prst="rect">
            <a:avLst/>
          </a:prstGeom>
          <a:noFill/>
          <a:ln w="9525">
            <a:noFill/>
            <a:miter lim="800000"/>
            <a:headEnd/>
            <a:tailEnd/>
          </a:ln>
        </p:spPr>
      </p:pic>
      <p:pic>
        <p:nvPicPr>
          <p:cNvPr id="17412" name="Picture 4" descr="2.jpg"/>
          <p:cNvPicPr>
            <a:picLocks noChangeAspect="1"/>
          </p:cNvPicPr>
          <p:nvPr/>
        </p:nvPicPr>
        <p:blipFill>
          <a:blip r:embed="rId4" cstate="print"/>
          <a:srcRect/>
          <a:stretch>
            <a:fillRect/>
          </a:stretch>
        </p:blipFill>
        <p:spPr bwMode="auto">
          <a:xfrm>
            <a:off x="4500563" y="3910013"/>
            <a:ext cx="4643437" cy="2947987"/>
          </a:xfrm>
          <a:prstGeom prst="rect">
            <a:avLst/>
          </a:prstGeom>
          <a:noFill/>
          <a:ln w="9525">
            <a:noFill/>
            <a:miter lim="800000"/>
            <a:headEnd/>
            <a:tailEnd/>
          </a:ln>
        </p:spPr>
      </p:pic>
      <p:pic>
        <p:nvPicPr>
          <p:cNvPr id="17413" name="Picture 5" descr="3.jpg"/>
          <p:cNvPicPr>
            <a:picLocks noChangeAspect="1"/>
          </p:cNvPicPr>
          <p:nvPr/>
        </p:nvPicPr>
        <p:blipFill>
          <a:blip r:embed="rId5" cstate="print"/>
          <a:srcRect/>
          <a:stretch>
            <a:fillRect/>
          </a:stretch>
        </p:blipFill>
        <p:spPr bwMode="auto">
          <a:xfrm>
            <a:off x="214313" y="741363"/>
            <a:ext cx="4143375" cy="3344862"/>
          </a:xfrm>
          <a:prstGeom prst="rect">
            <a:avLst/>
          </a:prstGeom>
          <a:noFill/>
          <a:ln w="9525">
            <a:noFill/>
            <a:miter lim="800000"/>
            <a:headEnd/>
            <a:tailEnd/>
          </a:ln>
        </p:spPr>
      </p:pic>
      <p:sp>
        <p:nvSpPr>
          <p:cNvPr id="10242" name="Content Placeholder 2"/>
          <p:cNvSpPr>
            <a:spLocks noGrp="1"/>
          </p:cNvSpPr>
          <p:nvPr>
            <p:ph idx="1"/>
          </p:nvPr>
        </p:nvSpPr>
        <p:spPr>
          <a:xfrm>
            <a:off x="285750" y="928688"/>
            <a:ext cx="8858250" cy="5643562"/>
          </a:xfrm>
        </p:spPr>
        <p:txBody>
          <a:bodyPr/>
          <a:lstStyle/>
          <a:p>
            <a:pPr>
              <a:buFontTx/>
              <a:buNone/>
              <a:defRPr/>
            </a:pPr>
            <a:r>
              <a:rPr lang="tr-TR" dirty="0" err="1">
                <a:effectLst>
                  <a:outerShdw blurRad="38100" dist="38100" dir="2700000" algn="tl">
                    <a:srgbClr val="000000">
                      <a:alpha val="43137"/>
                    </a:srgbClr>
                  </a:outerShdw>
                </a:effectLst>
              </a:rPr>
              <a:t>Linear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echoes</a:t>
            </a:r>
            <a:r>
              <a:rPr lang="tr-TR" dirty="0">
                <a:effectLst>
                  <a:outerShdw blurRad="38100" dist="38100" dir="2700000" algn="tl">
                    <a:srgbClr val="000000">
                      <a:alpha val="43137"/>
                    </a:srgbClr>
                  </a:outerShdw>
                </a:effectLst>
              </a:rPr>
              <a:t> in </a:t>
            </a:r>
            <a:r>
              <a:rPr lang="tr-TR" dirty="0" err="1">
                <a:effectLst>
                  <a:outerShdw blurRad="38100" dist="38100" dir="2700000" algn="tl">
                    <a:srgbClr val="000000">
                      <a:alpha val="43137"/>
                    </a:srgbClr>
                  </a:outerShdw>
                </a:effectLst>
              </a:rPr>
              <a:t>the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myometrium</a:t>
            </a: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r>
              <a:rPr lang="tr-TR" dirty="0">
                <a:effectLst>
                  <a:outerShdw blurRad="38100" dist="38100" dir="2700000" algn="tl">
                    <a:srgbClr val="000000">
                      <a:alpha val="43137"/>
                    </a:srgbClr>
                  </a:outerShdw>
                </a:effectLst>
              </a:rPr>
              <a:t>M</a:t>
            </a:r>
            <a:r>
              <a:rPr lang="en-US" dirty="0" err="1">
                <a:effectLst>
                  <a:outerShdw blurRad="38100" dist="38100" dir="2700000" algn="tl">
                    <a:srgbClr val="000000">
                      <a:alpha val="43137"/>
                    </a:srgbClr>
                  </a:outerShdw>
                </a:effectLst>
              </a:rPr>
              <a:t>yometrial</a:t>
            </a:r>
            <a:r>
              <a:rPr lang="en-US" dirty="0">
                <a:effectLst>
                  <a:outerShdw blurRad="38100" dist="38100" dir="2700000" algn="tl">
                    <a:srgbClr val="000000">
                      <a:alpha val="43137"/>
                    </a:srgbClr>
                  </a:outerShdw>
                </a:effectLst>
              </a:rPr>
              <a:t> cysts </a:t>
            </a:r>
            <a:r>
              <a:rPr lang="en-US" sz="2400" dirty="0">
                <a:effectLst>
                  <a:outerShdw blurRad="38100" dist="38100" dir="2700000" algn="tl">
                    <a:srgbClr val="000000">
                      <a:alpha val="43137"/>
                    </a:srgbClr>
                  </a:outerShdw>
                </a:effectLst>
              </a:rPr>
              <a:t>(1- to 7-mm round anechoic areas</a:t>
            </a:r>
            <a:r>
              <a:rPr lang="tr-TR" sz="2400" dirty="0">
                <a:effectLst>
                  <a:outerShdw blurRad="38100" dist="38100" dir="2700000" algn="tl">
                    <a:srgbClr val="000000">
                      <a:alpha val="43137"/>
                    </a:srgbClr>
                  </a:outerShdw>
                </a:effectLst>
              </a:rPr>
              <a:t>, in </a:t>
            </a:r>
            <a:r>
              <a:rPr lang="tr-TR" sz="2400" dirty="0" err="1">
                <a:effectLst>
                  <a:outerShdw blurRad="38100" dist="38100" dir="2700000" algn="tl">
                    <a:srgbClr val="000000">
                      <a:alpha val="43137"/>
                    </a:srgbClr>
                  </a:outerShdw>
                </a:effectLst>
              </a:rPr>
              <a:t>only</a:t>
            </a:r>
            <a:r>
              <a:rPr lang="tr-TR" sz="2400" dirty="0">
                <a:effectLst>
                  <a:outerShdw blurRad="38100" dist="38100" dir="2700000" algn="tl">
                    <a:srgbClr val="000000">
                      <a:alpha val="43137"/>
                    </a:srgbClr>
                  </a:outerShdw>
                </a:effectLst>
              </a:rPr>
              <a:t> 50% of </a:t>
            </a:r>
            <a:r>
              <a:rPr lang="tr-TR" sz="2400" dirty="0" err="1">
                <a:effectLst>
                  <a:outerShdw blurRad="38100" dist="38100" dir="2700000" algn="tl">
                    <a:srgbClr val="000000">
                      <a:alpha val="43137"/>
                    </a:srgbClr>
                  </a:outerShdw>
                </a:effectLst>
              </a:rPr>
              <a:t>cases</a:t>
            </a:r>
            <a:r>
              <a:rPr lang="tr-TR" sz="2400" dirty="0">
                <a:effectLst>
                  <a:outerShdw blurRad="38100" dist="38100" dir="2700000" algn="tl">
                    <a:srgbClr val="000000">
                      <a:alpha val="43137"/>
                    </a:srgbClr>
                  </a:outerShdw>
                </a:effectLst>
              </a:rPr>
              <a:t>)</a:t>
            </a:r>
            <a:endParaRPr lang="tr-TR" sz="2800" dirty="0">
              <a:effectLst>
                <a:outerShdw blurRad="38100" dist="38100" dir="2700000" algn="tl">
                  <a:srgbClr val="000000">
                    <a:alpha val="43137"/>
                  </a:srgbClr>
                </a:outerShdw>
              </a:effectLst>
            </a:endParaRPr>
          </a:p>
          <a:p>
            <a:pPr>
              <a:buFontTx/>
              <a:buNone/>
              <a:defRPr/>
            </a:pPr>
            <a:r>
              <a:rPr lang="tr-TR" dirty="0">
                <a:effectLst>
                  <a:outerShdw blurRad="38100" dist="38100" dir="2700000" algn="tl">
                    <a:srgbClr val="000000">
                      <a:alpha val="43137"/>
                    </a:srgbClr>
                  </a:outerShdw>
                </a:effectLst>
              </a:rPr>
              <a:t> </a:t>
            </a:r>
          </a:p>
        </p:txBody>
      </p:sp>
      <p:sp>
        <p:nvSpPr>
          <p:cNvPr id="17415" name="Title 1"/>
          <p:cNvSpPr>
            <a:spLocks noGrp="1"/>
          </p:cNvSpPr>
          <p:nvPr>
            <p:ph type="title"/>
          </p:nvPr>
        </p:nvSpPr>
        <p:spPr>
          <a:xfrm>
            <a:off x="685800" y="-214313"/>
            <a:ext cx="7772400" cy="1285876"/>
          </a:xfrm>
        </p:spPr>
        <p:txBody>
          <a:bodyPr/>
          <a:lstStyle/>
          <a:p>
            <a:r>
              <a:rPr lang="tr-TR"/>
              <a:t>Adenomyosis</a:t>
            </a:r>
            <a:br>
              <a:rPr lang="tr-TR"/>
            </a:br>
            <a:r>
              <a:rPr lang="tr-TR" sz="3200">
                <a:solidFill>
                  <a:srgbClr val="00FFFF"/>
                </a:solidFill>
              </a:rPr>
              <a:t>DIAGNOSIS - US</a:t>
            </a:r>
            <a:endParaRPr lang="tr-TR">
              <a:solidFill>
                <a:srgbClr val="00FFFF"/>
              </a:solidFill>
            </a:endParaRPr>
          </a:p>
        </p:txBody>
      </p:sp>
    </p:spTree>
    <p:extLst>
      <p:ext uri="{BB962C8B-B14F-4D97-AF65-F5344CB8AC3E}">
        <p14:creationId xmlns:p14="http://schemas.microsoft.com/office/powerpoint/2010/main" val="33213942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482" name="Picture 6" descr="6.jpg"/>
          <p:cNvPicPr>
            <a:picLocks noChangeAspect="1"/>
          </p:cNvPicPr>
          <p:nvPr/>
        </p:nvPicPr>
        <p:blipFill>
          <a:blip r:embed="rId2" cstate="print"/>
          <a:srcRect/>
          <a:stretch>
            <a:fillRect/>
          </a:stretch>
        </p:blipFill>
        <p:spPr bwMode="auto">
          <a:xfrm>
            <a:off x="4643438" y="1014413"/>
            <a:ext cx="4214812" cy="2895600"/>
          </a:xfrm>
          <a:prstGeom prst="rect">
            <a:avLst/>
          </a:prstGeom>
          <a:noFill/>
          <a:ln w="9525">
            <a:noFill/>
            <a:miter lim="800000"/>
            <a:headEnd/>
            <a:tailEnd/>
          </a:ln>
        </p:spPr>
      </p:pic>
      <p:pic>
        <p:nvPicPr>
          <p:cNvPr id="20483" name="Picture 3" descr="1.jpg"/>
          <p:cNvPicPr>
            <a:picLocks noChangeAspect="1"/>
          </p:cNvPicPr>
          <p:nvPr/>
        </p:nvPicPr>
        <p:blipFill>
          <a:blip r:embed="rId3" cstate="print"/>
          <a:srcRect/>
          <a:stretch>
            <a:fillRect/>
          </a:stretch>
        </p:blipFill>
        <p:spPr bwMode="auto">
          <a:xfrm>
            <a:off x="0" y="3895725"/>
            <a:ext cx="4786313" cy="2890838"/>
          </a:xfrm>
          <a:prstGeom prst="rect">
            <a:avLst/>
          </a:prstGeom>
          <a:noFill/>
          <a:ln w="9525">
            <a:noFill/>
            <a:miter lim="800000"/>
            <a:headEnd/>
            <a:tailEnd/>
          </a:ln>
        </p:spPr>
      </p:pic>
      <p:pic>
        <p:nvPicPr>
          <p:cNvPr id="20484" name="Picture 4" descr="2.jpg"/>
          <p:cNvPicPr>
            <a:picLocks noChangeAspect="1"/>
          </p:cNvPicPr>
          <p:nvPr/>
        </p:nvPicPr>
        <p:blipFill>
          <a:blip r:embed="rId4" cstate="print"/>
          <a:srcRect/>
          <a:stretch>
            <a:fillRect/>
          </a:stretch>
        </p:blipFill>
        <p:spPr bwMode="auto">
          <a:xfrm>
            <a:off x="4500563" y="3910013"/>
            <a:ext cx="4643437" cy="2947987"/>
          </a:xfrm>
          <a:prstGeom prst="rect">
            <a:avLst/>
          </a:prstGeom>
          <a:noFill/>
          <a:ln w="9525">
            <a:noFill/>
            <a:miter lim="800000"/>
            <a:headEnd/>
            <a:tailEnd/>
          </a:ln>
        </p:spPr>
      </p:pic>
      <p:pic>
        <p:nvPicPr>
          <p:cNvPr id="20485" name="Picture 5" descr="3.jpg"/>
          <p:cNvPicPr>
            <a:picLocks noChangeAspect="1"/>
          </p:cNvPicPr>
          <p:nvPr/>
        </p:nvPicPr>
        <p:blipFill>
          <a:blip r:embed="rId5" cstate="print"/>
          <a:srcRect/>
          <a:stretch>
            <a:fillRect/>
          </a:stretch>
        </p:blipFill>
        <p:spPr bwMode="auto">
          <a:xfrm>
            <a:off x="214313" y="741363"/>
            <a:ext cx="4143375" cy="3344862"/>
          </a:xfrm>
          <a:prstGeom prst="rect">
            <a:avLst/>
          </a:prstGeom>
          <a:noFill/>
          <a:ln w="9525">
            <a:noFill/>
            <a:miter lim="800000"/>
            <a:headEnd/>
            <a:tailEnd/>
          </a:ln>
        </p:spPr>
      </p:pic>
      <p:sp>
        <p:nvSpPr>
          <p:cNvPr id="10242" name="Content Placeholder 2"/>
          <p:cNvSpPr>
            <a:spLocks noGrp="1"/>
          </p:cNvSpPr>
          <p:nvPr>
            <p:ph idx="1"/>
          </p:nvPr>
        </p:nvSpPr>
        <p:spPr>
          <a:xfrm>
            <a:off x="285750" y="857250"/>
            <a:ext cx="8858250" cy="5643563"/>
          </a:xfrm>
        </p:spPr>
        <p:txBody>
          <a:bodyPr/>
          <a:lstStyle/>
          <a:p>
            <a:pPr>
              <a:buFontTx/>
              <a:buNone/>
              <a:defRPr/>
            </a:pPr>
            <a:r>
              <a:rPr lang="tr-TR" err="1">
                <a:effectLst>
                  <a:outerShdw blurRad="38100" dist="38100" dir="2700000" algn="tl">
                    <a:srgbClr val="000000">
                      <a:alpha val="43137"/>
                    </a:srgbClr>
                  </a:outerShdw>
                </a:effectLst>
              </a:rPr>
              <a:t>Myometriyumda</a:t>
            </a:r>
            <a:r>
              <a:rPr lang="tr-TR">
                <a:effectLst>
                  <a:outerShdw blurRad="38100" dist="38100" dir="2700000" algn="tl">
                    <a:srgbClr val="000000">
                      <a:alpha val="43137"/>
                    </a:srgbClr>
                  </a:outerShdw>
                </a:effectLst>
              </a:rPr>
              <a:t> lineer </a:t>
            </a:r>
            <a:r>
              <a:rPr lang="tr-TR" err="1">
                <a:effectLst>
                  <a:outerShdw blurRad="38100" dist="38100" dir="2700000" algn="tl">
                    <a:srgbClr val="000000">
                      <a:alpha val="43137"/>
                    </a:srgbClr>
                  </a:outerShdw>
                </a:effectLst>
              </a:rPr>
              <a:t>ekojenite</a:t>
            </a:r>
            <a:endParaRPr lang="tr-TR">
              <a:effectLst>
                <a:outerShdw blurRad="38100" dist="38100" dir="2700000" algn="tl">
                  <a:srgbClr val="000000">
                    <a:alpha val="43137"/>
                  </a:srgbClr>
                </a:outerShdw>
              </a:effectLst>
            </a:endParaRPr>
          </a:p>
          <a:p>
            <a:pPr>
              <a:buFontTx/>
              <a:buNone/>
              <a:defRPr/>
            </a:pPr>
            <a:endParaRPr lang="tr-TR">
              <a:effectLst>
                <a:outerShdw blurRad="38100" dist="38100" dir="2700000" algn="tl">
                  <a:srgbClr val="000000">
                    <a:alpha val="43137"/>
                  </a:srgbClr>
                </a:outerShdw>
              </a:effectLst>
            </a:endParaRPr>
          </a:p>
          <a:p>
            <a:pPr>
              <a:buFontTx/>
              <a:buNone/>
              <a:defRPr/>
            </a:pPr>
            <a:endParaRPr lang="tr-TR">
              <a:effectLst>
                <a:outerShdw blurRad="38100" dist="38100" dir="2700000" algn="tl">
                  <a:srgbClr val="000000">
                    <a:alpha val="43137"/>
                  </a:srgbClr>
                </a:outerShdw>
              </a:effectLst>
            </a:endParaRPr>
          </a:p>
          <a:p>
            <a:pPr>
              <a:buFontTx/>
              <a:buNone/>
              <a:defRPr/>
            </a:pPr>
            <a:endParaRPr lang="tr-TR">
              <a:effectLst>
                <a:outerShdw blurRad="38100" dist="38100" dir="2700000" algn="tl">
                  <a:srgbClr val="000000">
                    <a:alpha val="43137"/>
                  </a:srgbClr>
                </a:outerShdw>
              </a:effectLst>
            </a:endParaRPr>
          </a:p>
          <a:p>
            <a:pPr>
              <a:buFontTx/>
              <a:buNone/>
              <a:defRPr/>
            </a:pPr>
            <a:endParaRPr lang="tr-TR">
              <a:effectLst>
                <a:outerShdw blurRad="38100" dist="38100" dir="2700000" algn="tl">
                  <a:srgbClr val="000000">
                    <a:alpha val="43137"/>
                  </a:srgbClr>
                </a:outerShdw>
              </a:effectLst>
            </a:endParaRPr>
          </a:p>
          <a:p>
            <a:pPr>
              <a:buFontTx/>
              <a:buNone/>
              <a:defRPr/>
            </a:pPr>
            <a:endParaRPr lang="tr-TR">
              <a:effectLst>
                <a:outerShdw blurRad="38100" dist="38100" dir="2700000" algn="tl">
                  <a:srgbClr val="000000">
                    <a:alpha val="43137"/>
                  </a:srgbClr>
                </a:outerShdw>
              </a:effectLst>
            </a:endParaRPr>
          </a:p>
          <a:p>
            <a:pPr>
              <a:buFontTx/>
              <a:buNone/>
              <a:defRPr/>
            </a:pPr>
            <a:r>
              <a:rPr lang="tr-TR" err="1">
                <a:effectLst>
                  <a:outerShdw blurRad="38100" dist="38100" dir="2700000" algn="tl">
                    <a:srgbClr val="000000">
                      <a:alpha val="43137"/>
                    </a:srgbClr>
                  </a:outerShdw>
                </a:effectLst>
              </a:rPr>
              <a:t>Myometriyumda</a:t>
            </a:r>
            <a:r>
              <a:rPr lang="tr-TR">
                <a:effectLst>
                  <a:outerShdw blurRad="38100" dist="38100" dir="2700000" algn="tl">
                    <a:srgbClr val="000000">
                      <a:alpha val="43137"/>
                    </a:srgbClr>
                  </a:outerShdw>
                </a:effectLst>
              </a:rPr>
              <a:t> kist (1-7 mm çapında </a:t>
            </a:r>
            <a:r>
              <a:rPr lang="tr-TR" err="1">
                <a:effectLst>
                  <a:outerShdw blurRad="38100" dist="38100" dir="2700000" algn="tl">
                    <a:srgbClr val="000000">
                      <a:alpha val="43137"/>
                    </a:srgbClr>
                  </a:outerShdw>
                </a:effectLst>
              </a:rPr>
              <a:t>anekoik</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alnlar</a:t>
            </a:r>
            <a:r>
              <a:rPr lang="tr-TR">
                <a:effectLst>
                  <a:outerShdw blurRad="38100" dist="38100" dir="2700000" algn="tl">
                    <a:srgbClr val="000000">
                      <a:alpha val="43137"/>
                    </a:srgbClr>
                  </a:outerShdw>
                </a:effectLst>
              </a:rPr>
              <a:t>, Olguların %50’sinde </a:t>
            </a:r>
            <a:r>
              <a:rPr lang="tr-TR" err="1">
                <a:effectLst>
                  <a:outerShdw blurRad="38100" dist="38100" dir="2700000" algn="tl">
                    <a:srgbClr val="000000">
                      <a:alpha val="43137"/>
                    </a:srgbClr>
                  </a:outerShdw>
                </a:effectLst>
              </a:rPr>
              <a:t>gorülür</a:t>
            </a:r>
            <a:r>
              <a:rPr lang="tr-TR">
                <a:effectLst>
                  <a:outerShdw blurRad="38100" dist="38100" dir="2700000" algn="tl">
                    <a:srgbClr val="000000">
                      <a:alpha val="43137"/>
                    </a:srgbClr>
                  </a:outerShdw>
                </a:effectLst>
              </a:rPr>
              <a:t>) </a:t>
            </a:r>
          </a:p>
        </p:txBody>
      </p:sp>
      <p:sp>
        <p:nvSpPr>
          <p:cNvPr id="20487" name="Title 1"/>
          <p:cNvSpPr>
            <a:spLocks noGrp="1"/>
          </p:cNvSpPr>
          <p:nvPr>
            <p:ph type="title"/>
          </p:nvPr>
        </p:nvSpPr>
        <p:spPr>
          <a:xfrm>
            <a:off x="571500" y="-214313"/>
            <a:ext cx="7772400" cy="1285876"/>
          </a:xfrm>
        </p:spPr>
        <p:txBody>
          <a:bodyPr/>
          <a:lstStyle/>
          <a:p>
            <a:r>
              <a:rPr lang="tr-TR" err="1"/>
              <a:t>Adenomyozis</a:t>
            </a:r>
            <a:br>
              <a:rPr lang="tr-TR"/>
            </a:br>
            <a:r>
              <a:rPr lang="tr-TR" sz="3200">
                <a:solidFill>
                  <a:srgbClr val="00FFFF"/>
                </a:solidFill>
              </a:rPr>
              <a:t>TANI - US</a:t>
            </a:r>
            <a:endParaRPr lang="tr-TR">
              <a:solidFill>
                <a:srgbClr val="00FFFF"/>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4.jpg"/>
          <p:cNvPicPr>
            <a:picLocks noChangeAspect="1"/>
          </p:cNvPicPr>
          <p:nvPr/>
        </p:nvPicPr>
        <p:blipFill>
          <a:blip r:embed="rId2" cstate="print"/>
          <a:srcRect/>
          <a:stretch>
            <a:fillRect/>
          </a:stretch>
        </p:blipFill>
        <p:spPr bwMode="auto">
          <a:xfrm>
            <a:off x="4264025" y="1285875"/>
            <a:ext cx="4879975" cy="3000375"/>
          </a:xfrm>
          <a:prstGeom prst="rect">
            <a:avLst/>
          </a:prstGeom>
          <a:noFill/>
          <a:ln w="9525">
            <a:noFill/>
            <a:miter lim="800000"/>
            <a:headEnd/>
            <a:tailEnd/>
          </a:ln>
        </p:spPr>
      </p:pic>
      <p:sp>
        <p:nvSpPr>
          <p:cNvPr id="17411" name="Content Placeholder 2"/>
          <p:cNvSpPr>
            <a:spLocks noGrp="1"/>
          </p:cNvSpPr>
          <p:nvPr>
            <p:ph idx="1"/>
          </p:nvPr>
        </p:nvSpPr>
        <p:spPr>
          <a:xfrm>
            <a:off x="285750" y="1500188"/>
            <a:ext cx="4071938" cy="5000625"/>
          </a:xfrm>
        </p:spPr>
        <p:txBody>
          <a:bodyPr/>
          <a:lstStyle/>
          <a:p>
            <a:pPr>
              <a:defRPr/>
            </a:pPr>
            <a:r>
              <a:rPr lang="tr-TR" dirty="0" err="1">
                <a:effectLst>
                  <a:outerShdw blurRad="38100" dist="38100" dir="2700000" algn="tl">
                    <a:srgbClr val="000000">
                      <a:alpha val="43137"/>
                    </a:srgbClr>
                  </a:outerShdw>
                </a:effectLst>
              </a:rPr>
              <a:t>Poorly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defined</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myometrial</a:t>
            </a:r>
            <a:r>
              <a:rPr lang="tr-TR" dirty="0">
                <a:effectLst>
                  <a:outerShdw blurRad="38100" dist="38100" dir="2700000" algn="tl">
                    <a:srgbClr val="000000">
                      <a:alpha val="43137"/>
                    </a:srgbClr>
                  </a:outerShdw>
                </a:effectLst>
              </a:rPr>
              <a:t>-</a:t>
            </a:r>
            <a:r>
              <a:rPr lang="tr-TR" dirty="0" err="1">
                <a:effectLst>
                  <a:outerShdw blurRad="38100" dist="38100" dir="2700000" algn="tl">
                    <a:srgbClr val="000000">
                      <a:alpha val="43137"/>
                    </a:srgbClr>
                  </a:outerShdw>
                </a:effectLst>
              </a:rPr>
              <a:t>endometrial</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border</a:t>
            </a:r>
            <a:endParaRPr lang="tr-TR" dirty="0">
              <a:effectLst>
                <a:outerShdw blurRad="38100" dist="38100" dir="2700000" algn="tl">
                  <a:srgbClr val="000000">
                    <a:alpha val="43137"/>
                  </a:srgbClr>
                </a:outerShdw>
              </a:effectLst>
            </a:endParaRPr>
          </a:p>
          <a:p>
            <a:pPr>
              <a:defRPr/>
            </a:pPr>
            <a:endParaRPr lang="tr-TR" dirty="0"/>
          </a:p>
          <a:p>
            <a:pPr>
              <a:defRPr/>
            </a:pPr>
            <a:endParaRPr lang="tr-TR" dirty="0"/>
          </a:p>
          <a:p>
            <a:pPr>
              <a:defRPr/>
            </a:pPr>
            <a:r>
              <a:rPr lang="tr-TR" dirty="0" err="1"/>
              <a:t>Increase</a:t>
            </a:r>
            <a:r>
              <a:rPr lang="tr-TR" dirty="0"/>
              <a:t> in </a:t>
            </a:r>
            <a:r>
              <a:rPr lang="tr-TR" dirty="0" err="1"/>
              <a:t>vascularization</a:t>
            </a:r>
            <a:endParaRPr lang="tr-TR" dirty="0"/>
          </a:p>
        </p:txBody>
      </p:sp>
      <p:pic>
        <p:nvPicPr>
          <p:cNvPr id="18436" name="Picture 5" descr="5.jpg"/>
          <p:cNvPicPr>
            <a:picLocks noChangeAspect="1"/>
          </p:cNvPicPr>
          <p:nvPr/>
        </p:nvPicPr>
        <p:blipFill>
          <a:blip r:embed="rId3" cstate="print"/>
          <a:srcRect/>
          <a:stretch>
            <a:fillRect/>
          </a:stretch>
        </p:blipFill>
        <p:spPr bwMode="auto">
          <a:xfrm>
            <a:off x="4267200" y="4419600"/>
            <a:ext cx="4876800" cy="2438400"/>
          </a:xfrm>
          <a:prstGeom prst="rect">
            <a:avLst/>
          </a:prstGeom>
          <a:noFill/>
          <a:ln w="9525">
            <a:noFill/>
            <a:miter lim="800000"/>
            <a:headEnd/>
            <a:tailEnd/>
          </a:ln>
        </p:spPr>
      </p:pic>
      <p:sp>
        <p:nvSpPr>
          <p:cNvPr id="18437" name="Title 1"/>
          <p:cNvSpPr>
            <a:spLocks noGrp="1"/>
          </p:cNvSpPr>
          <p:nvPr>
            <p:ph type="title"/>
          </p:nvPr>
        </p:nvSpPr>
        <p:spPr>
          <a:xfrm>
            <a:off x="685800" y="142875"/>
            <a:ext cx="7772400" cy="1285875"/>
          </a:xfrm>
        </p:spPr>
        <p:txBody>
          <a:bodyPr/>
          <a:lstStyle/>
          <a:p>
            <a:r>
              <a:rPr lang="tr-TR"/>
              <a:t>Adenomyosis</a:t>
            </a:r>
            <a:br>
              <a:rPr lang="tr-TR"/>
            </a:br>
            <a:r>
              <a:rPr lang="tr-TR" sz="3200">
                <a:solidFill>
                  <a:srgbClr val="00FFFF"/>
                </a:solidFill>
              </a:rPr>
              <a:t>DIAGNOSIS - US</a:t>
            </a:r>
            <a:endParaRPr lang="tr-TR">
              <a:solidFill>
                <a:srgbClr val="00FFFF"/>
              </a:solidFill>
            </a:endParaRPr>
          </a:p>
        </p:txBody>
      </p:sp>
    </p:spTree>
    <p:extLst>
      <p:ext uri="{BB962C8B-B14F-4D97-AF65-F5344CB8AC3E}">
        <p14:creationId xmlns:p14="http://schemas.microsoft.com/office/powerpoint/2010/main" val="2284412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1506" name="Picture 4" descr="4.jpg"/>
          <p:cNvPicPr>
            <a:picLocks noChangeAspect="1"/>
          </p:cNvPicPr>
          <p:nvPr/>
        </p:nvPicPr>
        <p:blipFill>
          <a:blip r:embed="rId2" cstate="print"/>
          <a:srcRect/>
          <a:stretch>
            <a:fillRect/>
          </a:stretch>
        </p:blipFill>
        <p:spPr bwMode="auto">
          <a:xfrm>
            <a:off x="4264025" y="1285875"/>
            <a:ext cx="4879975" cy="3000375"/>
          </a:xfrm>
          <a:prstGeom prst="rect">
            <a:avLst/>
          </a:prstGeom>
          <a:noFill/>
          <a:ln w="9525">
            <a:noFill/>
            <a:miter lim="800000"/>
            <a:headEnd/>
            <a:tailEnd/>
          </a:ln>
        </p:spPr>
      </p:pic>
      <p:sp>
        <p:nvSpPr>
          <p:cNvPr id="21507" name="Content Placeholder 2"/>
          <p:cNvSpPr>
            <a:spLocks noGrp="1"/>
          </p:cNvSpPr>
          <p:nvPr>
            <p:ph idx="1"/>
          </p:nvPr>
        </p:nvSpPr>
        <p:spPr>
          <a:xfrm>
            <a:off x="285750" y="1500188"/>
            <a:ext cx="4071938" cy="5000625"/>
          </a:xfrm>
        </p:spPr>
        <p:txBody>
          <a:bodyPr/>
          <a:lstStyle/>
          <a:p>
            <a:r>
              <a:rPr lang="tr-TR" err="1"/>
              <a:t>Myom</a:t>
            </a:r>
            <a:r>
              <a:rPr lang="tr-TR"/>
              <a:t> gibi sınırları belli olmayan, ama anormal ekoda </a:t>
            </a:r>
            <a:r>
              <a:rPr lang="tr-TR" err="1"/>
              <a:t>myometriyum</a:t>
            </a:r>
            <a:endParaRPr lang="tr-TR"/>
          </a:p>
          <a:p>
            <a:endParaRPr lang="tr-TR"/>
          </a:p>
          <a:p>
            <a:endParaRPr lang="tr-TR"/>
          </a:p>
          <a:p>
            <a:endParaRPr lang="tr-TR"/>
          </a:p>
          <a:p>
            <a:endParaRPr lang="tr-TR"/>
          </a:p>
          <a:p>
            <a:endParaRPr lang="tr-TR"/>
          </a:p>
          <a:p>
            <a:endParaRPr lang="tr-TR"/>
          </a:p>
          <a:p>
            <a:r>
              <a:rPr lang="tr-TR" err="1"/>
              <a:t>Vaskülarizasyonda</a:t>
            </a:r>
            <a:r>
              <a:rPr lang="tr-TR"/>
              <a:t> artış ve farklılıklar</a:t>
            </a:r>
          </a:p>
        </p:txBody>
      </p:sp>
      <p:sp>
        <p:nvSpPr>
          <p:cNvPr id="21508"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21509" name="Picture 5" descr="5.jpg"/>
          <p:cNvPicPr>
            <a:picLocks noChangeAspect="1"/>
          </p:cNvPicPr>
          <p:nvPr/>
        </p:nvPicPr>
        <p:blipFill>
          <a:blip r:embed="rId3" cstate="print"/>
          <a:srcRect/>
          <a:stretch>
            <a:fillRect/>
          </a:stretch>
        </p:blipFill>
        <p:spPr bwMode="auto">
          <a:xfrm>
            <a:off x="4267200" y="4419600"/>
            <a:ext cx="4876800" cy="2438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tr-TR"/>
          </a:p>
        </p:txBody>
      </p:sp>
      <p:sp>
        <p:nvSpPr>
          <p:cNvPr id="10243" name="Content Placeholder 2"/>
          <p:cNvSpPr>
            <a:spLocks noGrp="1"/>
          </p:cNvSpPr>
          <p:nvPr>
            <p:ph idx="1"/>
          </p:nvPr>
        </p:nvSpPr>
        <p:spPr/>
        <p:txBody>
          <a:bodyPr/>
          <a:lstStyle/>
          <a:p>
            <a:endParaRPr lang="tr-TR"/>
          </a:p>
        </p:txBody>
      </p:sp>
      <p:pic>
        <p:nvPicPr>
          <p:cNvPr id="10244" name="Picture 2"/>
          <p:cNvPicPr>
            <a:picLocks noChangeAspect="1" noChangeArrowheads="1"/>
          </p:cNvPicPr>
          <p:nvPr/>
        </p:nvPicPr>
        <p:blipFill>
          <a:blip r:embed="rId3" cstate="print"/>
          <a:srcRect/>
          <a:stretch>
            <a:fillRect/>
          </a:stretch>
        </p:blipFill>
        <p:spPr bwMode="auto">
          <a:xfrm>
            <a:off x="474663" y="0"/>
            <a:ext cx="8097837" cy="6858000"/>
          </a:xfrm>
          <a:prstGeom prst="rect">
            <a:avLst/>
          </a:prstGeom>
          <a:noFill/>
          <a:ln w="9525">
            <a:noFill/>
            <a:miter lim="800000"/>
            <a:headEnd/>
            <a:tailEnd/>
          </a:ln>
        </p:spPr>
      </p:pic>
      <p:sp>
        <p:nvSpPr>
          <p:cNvPr id="5" name="Rectangle 4"/>
          <p:cNvSpPr/>
          <p:nvPr/>
        </p:nvSpPr>
        <p:spPr bwMode="auto">
          <a:xfrm>
            <a:off x="4286248" y="3286124"/>
            <a:ext cx="421484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TextBox 6"/>
          <p:cNvSpPr txBox="1"/>
          <p:nvPr/>
        </p:nvSpPr>
        <p:spPr>
          <a:xfrm>
            <a:off x="6500826" y="714356"/>
            <a:ext cx="2071702" cy="523220"/>
          </a:xfrm>
          <a:prstGeom prst="rect">
            <a:avLst/>
          </a:prstGeom>
          <a:solidFill>
            <a:srgbClr val="FF0000"/>
          </a:solidFill>
        </p:spPr>
        <p:txBody>
          <a:bodyPr wrap="square" rtlCol="0">
            <a:spAutoFit/>
          </a:bodyPr>
          <a:lstStyle/>
          <a:p>
            <a:r>
              <a:rPr lang="tr-TR" sz="2800">
                <a:effectLst>
                  <a:outerShdw blurRad="38100" dist="38100" dir="2700000" algn="tl">
                    <a:srgbClr val="000000">
                      <a:alpha val="43137"/>
                    </a:srgbClr>
                  </a:outerShdw>
                </a:effectLst>
              </a:rPr>
              <a:t>10.09.1860</a:t>
            </a:r>
            <a:endParaRPr lang="en-US" sz="2800">
              <a:effectLst>
                <a:outerShdw blurRad="38100" dist="38100" dir="2700000" algn="tl">
                  <a:srgbClr val="000000">
                    <a:alpha val="43137"/>
                  </a:srgbClr>
                </a:outerShdw>
              </a:effectLst>
            </a:endParaRPr>
          </a:p>
        </p:txBody>
      </p:sp>
      <p:sp>
        <p:nvSpPr>
          <p:cNvPr id="8" name="TextBox 7"/>
          <p:cNvSpPr txBox="1"/>
          <p:nvPr/>
        </p:nvSpPr>
        <p:spPr>
          <a:xfrm>
            <a:off x="785786" y="5286388"/>
            <a:ext cx="1500198" cy="400110"/>
          </a:xfrm>
          <a:prstGeom prst="rect">
            <a:avLst/>
          </a:prstGeom>
          <a:solidFill>
            <a:srgbClr val="FF0000"/>
          </a:solidFill>
        </p:spPr>
        <p:txBody>
          <a:bodyPr wrap="square" rtlCol="0">
            <a:spAutoFit/>
          </a:bodyPr>
          <a:lstStyle/>
          <a:p>
            <a:r>
              <a:rPr lang="tr-TR" sz="2000" i="1">
                <a:effectLst>
                  <a:outerShdw blurRad="38100" dist="38100" dir="2700000" algn="tl">
                    <a:srgbClr val="000000">
                      <a:alpha val="43137"/>
                    </a:srgbClr>
                  </a:outerShdw>
                </a:effectLst>
              </a:rPr>
              <a:t>1804-1878</a:t>
            </a:r>
            <a:endParaRPr lang="en-US" sz="2000" i="1">
              <a:effectLst>
                <a:outerShdw blurRad="38100" dist="38100" dir="2700000" algn="tl">
                  <a:srgbClr val="000000">
                    <a:alpha val="43137"/>
                  </a:srgbClr>
                </a:outerShdw>
              </a:effectLst>
            </a:endParaRPr>
          </a:p>
        </p:txBody>
      </p:sp>
      <p:sp>
        <p:nvSpPr>
          <p:cNvPr id="9" name="TextBox 8"/>
          <p:cNvSpPr txBox="1"/>
          <p:nvPr/>
        </p:nvSpPr>
        <p:spPr>
          <a:xfrm>
            <a:off x="4214810" y="3687901"/>
            <a:ext cx="4357718" cy="2862322"/>
          </a:xfrm>
          <a:prstGeom prst="rect">
            <a:avLst/>
          </a:prstGeom>
          <a:solidFill>
            <a:srgbClr val="FF3399"/>
          </a:solidFill>
        </p:spPr>
        <p:txBody>
          <a:bodyPr wrap="square" rtlCol="0">
            <a:spAutoFit/>
          </a:bodyPr>
          <a:lstStyle/>
          <a:p>
            <a:r>
              <a:rPr lang="en-US" sz="2000" i="1">
                <a:effectLst>
                  <a:outerShdw blurRad="38100" dist="38100" dir="2700000" algn="tl">
                    <a:srgbClr val="000000">
                      <a:alpha val="43137"/>
                    </a:srgbClr>
                  </a:outerShdw>
                </a:effectLst>
              </a:rPr>
              <a:t>‘‘</a:t>
            </a:r>
            <a:r>
              <a:rPr lang="tr-TR" sz="2000" i="1">
                <a:effectLst>
                  <a:outerShdw blurRad="38100" dist="38100" dir="2700000" algn="tl">
                    <a:srgbClr val="000000">
                      <a:alpha val="43137"/>
                    </a:srgbClr>
                  </a:outerShdw>
                </a:effectLst>
              </a:rPr>
              <a:t>…</a:t>
            </a:r>
            <a:r>
              <a:rPr lang="en-US" sz="2000" i="1">
                <a:effectLst>
                  <a:outerShdw blurRad="38100" dist="38100" dir="2700000" algn="tl">
                    <a:srgbClr val="000000">
                      <a:alpha val="43137"/>
                    </a:srgbClr>
                  </a:outerShdw>
                </a:effectLst>
              </a:rPr>
              <a:t>Some fibrous tumors of the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uterus contain gland‐like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structures that resemble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endometrial glands. These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can be regarded as </a:t>
            </a:r>
            <a:r>
              <a:rPr lang="en-US" sz="2000" i="1">
                <a:solidFill>
                  <a:schemeClr val="tx2"/>
                </a:solidFill>
                <a:effectLst>
                  <a:outerShdw blurRad="38100" dist="38100" dir="2700000" algn="tl">
                    <a:srgbClr val="000000">
                      <a:alpha val="43137"/>
                    </a:srgbClr>
                  </a:outerShdw>
                </a:effectLst>
              </a:rPr>
              <a:t>sarcoma</a:t>
            </a:r>
            <a:r>
              <a:rPr lang="tr-TR" sz="2000" i="1">
                <a:solidFill>
                  <a:schemeClr val="tx2"/>
                </a:solidFill>
                <a:effectLst>
                  <a:outerShdw blurRad="38100" dist="38100" dir="2700000" algn="tl">
                    <a:srgbClr val="000000">
                      <a:alpha val="43137"/>
                    </a:srgbClr>
                  </a:outerShdw>
                </a:effectLst>
              </a:rPr>
              <a:t> </a:t>
            </a:r>
            <a:r>
              <a:rPr lang="en-US" sz="2000" i="1" err="1">
                <a:solidFill>
                  <a:schemeClr val="tx2"/>
                </a:solidFill>
                <a:effectLst>
                  <a:outerShdw blurRad="38100" dist="38100" dir="2700000" algn="tl">
                    <a:srgbClr val="000000">
                      <a:alpha val="43137"/>
                    </a:srgbClr>
                  </a:outerShdw>
                </a:effectLst>
              </a:rPr>
              <a:t>carcinoides</a:t>
            </a:r>
            <a:r>
              <a:rPr lang="en-US" sz="2000" i="1">
                <a:solidFill>
                  <a:schemeClr val="tx2"/>
                </a:solidFill>
                <a:effectLst>
                  <a:outerShdw blurRad="38100" dist="38100" dir="2700000" algn="tl">
                    <a:srgbClr val="000000">
                      <a:alpha val="43137"/>
                    </a:srgbClr>
                  </a:outerShdw>
                </a:effectLst>
              </a:rPr>
              <a:t> </a:t>
            </a:r>
            <a:r>
              <a:rPr lang="en-US" sz="2000" i="1" err="1">
                <a:solidFill>
                  <a:schemeClr val="tx2"/>
                </a:solidFill>
                <a:effectLst>
                  <a:outerShdw blurRad="38100" dist="38100" dir="2700000" algn="tl">
                    <a:srgbClr val="000000">
                      <a:alpha val="43137"/>
                    </a:srgbClr>
                  </a:outerShdw>
                </a:effectLst>
              </a:rPr>
              <a:t>uterinum</a:t>
            </a:r>
            <a:r>
              <a:rPr lang="en-US" sz="2000" i="1">
                <a:effectLst>
                  <a:outerShdw blurRad="38100" dist="38100" dir="2700000" algn="tl">
                    <a:srgbClr val="000000">
                      <a:alpha val="43137"/>
                    </a:srgbClr>
                  </a:outerShdw>
                </a:effectLst>
              </a:rPr>
              <a:t>. Cystic</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degeneration of these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glands then leads to the</a:t>
            </a:r>
            <a:r>
              <a:rPr lang="tr-TR" sz="2000" i="1">
                <a:effectLst>
                  <a:outerShdw blurRad="38100" dist="38100" dir="2700000" algn="tl">
                    <a:srgbClr val="000000">
                      <a:alpha val="43137"/>
                    </a:srgbClr>
                  </a:outerShdw>
                </a:effectLst>
              </a:rPr>
              <a:t> </a:t>
            </a:r>
            <a:r>
              <a:rPr lang="en-US" sz="2000" i="1">
                <a:effectLst>
                  <a:outerShdw blurRad="38100" dist="38100" dir="2700000" algn="tl">
                    <a:srgbClr val="000000">
                      <a:alpha val="43137"/>
                    </a:srgbClr>
                  </a:outerShdw>
                </a:effectLst>
              </a:rPr>
              <a:t>appearance of a </a:t>
            </a:r>
            <a:r>
              <a:rPr lang="en-US" sz="2000" i="1" err="1">
                <a:solidFill>
                  <a:srgbClr val="00FF00"/>
                </a:solidFill>
                <a:effectLst>
                  <a:outerShdw blurRad="38100" dist="38100" dir="2700000" algn="tl">
                    <a:srgbClr val="000000">
                      <a:alpha val="43137"/>
                    </a:srgbClr>
                  </a:outerShdw>
                </a:effectLst>
              </a:rPr>
              <a:t>cystosarcoma</a:t>
            </a:r>
            <a:r>
              <a:rPr lang="tr-TR" sz="2000" i="1">
                <a:solidFill>
                  <a:srgbClr val="00FF00"/>
                </a:solidFill>
                <a:effectLst>
                  <a:outerShdw blurRad="38100" dist="38100" dir="2700000" algn="tl">
                    <a:srgbClr val="000000">
                      <a:alpha val="43137"/>
                    </a:srgbClr>
                  </a:outerShdw>
                </a:effectLst>
              </a:rPr>
              <a:t> </a:t>
            </a:r>
            <a:r>
              <a:rPr lang="en-US" sz="2000" i="1" err="1">
                <a:solidFill>
                  <a:srgbClr val="00FF00"/>
                </a:solidFill>
                <a:effectLst>
                  <a:outerShdw blurRad="38100" dist="38100" dir="2700000" algn="tl">
                    <a:srgbClr val="000000">
                      <a:alpha val="43137"/>
                    </a:srgbClr>
                  </a:outerShdw>
                </a:effectLst>
              </a:rPr>
              <a:t>adenoides</a:t>
            </a:r>
            <a:r>
              <a:rPr lang="en-US" sz="2000" i="1">
                <a:solidFill>
                  <a:srgbClr val="00FF00"/>
                </a:solidFill>
                <a:effectLst>
                  <a:outerShdw blurRad="38100" dist="38100" dir="2700000" algn="tl">
                    <a:srgbClr val="000000">
                      <a:alpha val="43137"/>
                    </a:srgbClr>
                  </a:outerShdw>
                </a:effectLst>
              </a:rPr>
              <a:t> </a:t>
            </a:r>
            <a:r>
              <a:rPr lang="en-US" sz="2000" i="1" err="1">
                <a:solidFill>
                  <a:srgbClr val="00FF00"/>
                </a:solidFill>
                <a:effectLst>
                  <a:outerShdw blurRad="38100" dist="38100" dir="2700000" algn="tl">
                    <a:srgbClr val="000000">
                      <a:alpha val="43137"/>
                    </a:srgbClr>
                  </a:outerShdw>
                </a:effectLst>
              </a:rPr>
              <a:t>uterinum</a:t>
            </a:r>
            <a:r>
              <a:rPr lang="en-US" sz="2000" i="1">
                <a:solidFill>
                  <a:srgbClr val="00FF00"/>
                </a:solidFill>
                <a:effectLst>
                  <a:outerShdw blurRad="38100" dist="38100" dir="2700000" algn="tl">
                    <a:srgbClr val="000000">
                      <a:alpha val="43137"/>
                    </a:srgbClr>
                  </a:outerShdw>
                </a:effectLst>
              </a:rPr>
              <a:t>…’’</a:t>
            </a:r>
            <a:endParaRPr lang="en-US" sz="2000">
              <a:solidFill>
                <a:srgbClr val="00FF00"/>
              </a:solidFill>
              <a:effectLst>
                <a:outerShdw blurRad="38100" dist="38100" dir="2700000" algn="tl">
                  <a:srgbClr val="000000">
                    <a:alpha val="43137"/>
                  </a:srgbClr>
                </a:outerShdw>
              </a:effectLs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tr-TR"/>
          </a:p>
        </p:txBody>
      </p:sp>
      <p:pic>
        <p:nvPicPr>
          <p:cNvPr id="19459" name="Content Placeholder 3" descr="9.jpg"/>
          <p:cNvPicPr>
            <a:picLocks noGrp="1" noChangeAspect="1"/>
          </p:cNvPicPr>
          <p:nvPr>
            <p:ph idx="1"/>
          </p:nvPr>
        </p:nvPicPr>
        <p:blipFill>
          <a:blip r:embed="rId2" cstate="print"/>
          <a:srcRect/>
          <a:stretch>
            <a:fillRect/>
          </a:stretch>
        </p:blipFill>
        <p:spPr>
          <a:xfrm>
            <a:off x="71438" y="0"/>
            <a:ext cx="6858000" cy="3441700"/>
          </a:xfrm>
        </p:spPr>
      </p:pic>
      <p:pic>
        <p:nvPicPr>
          <p:cNvPr id="19460" name="Picture 4" descr="99.jpg"/>
          <p:cNvPicPr>
            <a:picLocks noChangeAspect="1"/>
          </p:cNvPicPr>
          <p:nvPr/>
        </p:nvPicPr>
        <p:blipFill>
          <a:blip r:embed="rId3" cstate="print"/>
          <a:srcRect/>
          <a:stretch>
            <a:fillRect/>
          </a:stretch>
        </p:blipFill>
        <p:spPr bwMode="auto">
          <a:xfrm>
            <a:off x="3924300" y="2971800"/>
            <a:ext cx="5219700" cy="3886200"/>
          </a:xfrm>
          <a:prstGeom prst="rect">
            <a:avLst/>
          </a:prstGeom>
          <a:noFill/>
          <a:ln w="9525">
            <a:noFill/>
            <a:miter lim="800000"/>
            <a:headEnd/>
            <a:tailEnd/>
          </a:ln>
        </p:spPr>
      </p:pic>
      <p:sp>
        <p:nvSpPr>
          <p:cNvPr id="7" name="Title 1"/>
          <p:cNvSpPr txBox="1">
            <a:spLocks/>
          </p:cNvSpPr>
          <p:nvPr/>
        </p:nvSpPr>
        <p:spPr bwMode="auto">
          <a:xfrm>
            <a:off x="-1985963" y="3571875"/>
            <a:ext cx="7772401" cy="2357438"/>
          </a:xfrm>
          <a:prstGeom prst="rect">
            <a:avLst/>
          </a:prstGeom>
          <a:noFill/>
          <a:ln w="9525">
            <a:noFill/>
            <a:miter lim="800000"/>
            <a:headEnd/>
            <a:tailEnd/>
          </a:ln>
        </p:spPr>
        <p:txBody>
          <a:bodyPr lIns="82036" tIns="40298" rIns="82036" bIns="40298" anchor="b"/>
          <a:lstStyle/>
          <a:p>
            <a:pPr algn="ctr" defTabSz="828675" eaLnBrk="0" hangingPunct="0">
              <a:defRPr/>
            </a:pPr>
            <a:r>
              <a:rPr lang="tr-TR" sz="4000" kern="0" dirty="0" err="1">
                <a:solidFill>
                  <a:schemeClr val="tx2"/>
                </a:solidFill>
                <a:latin typeface="+mj-lt"/>
                <a:ea typeface="+mj-ea"/>
                <a:cs typeface="+mj-cs"/>
              </a:rPr>
              <a:t>Adenomyosis</a:t>
            </a:r>
            <a:endParaRPr lang="tr-TR" sz="4000" kern="0" dirty="0">
              <a:solidFill>
                <a:schemeClr val="tx2"/>
              </a:solidFill>
              <a:latin typeface="+mj-lt"/>
              <a:ea typeface="+mj-ea"/>
              <a:cs typeface="+mj-cs"/>
            </a:endParaRPr>
          </a:p>
          <a:p>
            <a:pPr algn="ctr" defTabSz="828675" eaLnBrk="0" hangingPunct="0">
              <a:defRPr/>
            </a:pPr>
            <a:r>
              <a:rPr lang="tr-TR" sz="4000" kern="0" dirty="0">
                <a:solidFill>
                  <a:schemeClr val="tx2"/>
                </a:solidFill>
                <a:latin typeface="+mj-lt"/>
                <a:ea typeface="+mj-ea"/>
                <a:cs typeface="+mj-cs"/>
              </a:rPr>
              <a:t>&amp;</a:t>
            </a:r>
          </a:p>
          <a:p>
            <a:pPr algn="ctr" defTabSz="828675" eaLnBrk="0" hangingPunct="0">
              <a:defRPr/>
            </a:pPr>
            <a:r>
              <a:rPr lang="tr-TR" sz="4000" kern="0" dirty="0" err="1">
                <a:solidFill>
                  <a:schemeClr val="tx2"/>
                </a:solidFill>
                <a:latin typeface="+mj-lt"/>
                <a:ea typeface="+mj-ea"/>
                <a:cs typeface="+mj-cs"/>
              </a:rPr>
              <a:t>Fibroid</a:t>
            </a:r>
            <a:br>
              <a:rPr lang="tr-TR" sz="4000" kern="0" dirty="0">
                <a:solidFill>
                  <a:schemeClr val="tx2"/>
                </a:solidFill>
                <a:latin typeface="+mj-lt"/>
                <a:ea typeface="+mj-ea"/>
                <a:cs typeface="+mj-cs"/>
              </a:rPr>
            </a:br>
            <a:r>
              <a:rPr lang="tr-TR" sz="3200" kern="0" dirty="0">
                <a:solidFill>
                  <a:srgbClr val="00FFFF"/>
                </a:solidFill>
                <a:latin typeface="+mj-lt"/>
                <a:ea typeface="+mj-ea"/>
                <a:cs typeface="+mj-cs"/>
              </a:rPr>
              <a:t>DIAGNOSIS - US</a:t>
            </a:r>
            <a:endParaRPr lang="tr-TR" sz="4000" kern="0" dirty="0">
              <a:solidFill>
                <a:srgbClr val="00FFFF"/>
              </a:solidFill>
              <a:latin typeface="+mj-lt"/>
              <a:ea typeface="+mj-ea"/>
              <a:cs typeface="+mj-cs"/>
            </a:endParaRPr>
          </a:p>
        </p:txBody>
      </p:sp>
    </p:spTree>
    <p:extLst>
      <p:ext uri="{BB962C8B-B14F-4D97-AF65-F5344CB8AC3E}">
        <p14:creationId xmlns:p14="http://schemas.microsoft.com/office/powerpoint/2010/main" val="21711618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tr-TR"/>
          </a:p>
        </p:txBody>
      </p:sp>
      <p:pic>
        <p:nvPicPr>
          <p:cNvPr id="22531" name="Content Placeholder 3" descr="9.jpg"/>
          <p:cNvPicPr>
            <a:picLocks noGrp="1" noChangeAspect="1"/>
          </p:cNvPicPr>
          <p:nvPr>
            <p:ph idx="1"/>
          </p:nvPr>
        </p:nvPicPr>
        <p:blipFill>
          <a:blip r:embed="rId2" cstate="print"/>
          <a:srcRect/>
          <a:stretch>
            <a:fillRect/>
          </a:stretch>
        </p:blipFill>
        <p:spPr>
          <a:xfrm>
            <a:off x="71438" y="0"/>
            <a:ext cx="6858000" cy="3441700"/>
          </a:xfrm>
        </p:spPr>
      </p:pic>
      <p:pic>
        <p:nvPicPr>
          <p:cNvPr id="22532" name="Picture 4" descr="99.jpg"/>
          <p:cNvPicPr>
            <a:picLocks noChangeAspect="1"/>
          </p:cNvPicPr>
          <p:nvPr/>
        </p:nvPicPr>
        <p:blipFill>
          <a:blip r:embed="rId3" cstate="print"/>
          <a:srcRect/>
          <a:stretch>
            <a:fillRect/>
          </a:stretch>
        </p:blipFill>
        <p:spPr bwMode="auto">
          <a:xfrm>
            <a:off x="3924300" y="2971800"/>
            <a:ext cx="5219700" cy="3886200"/>
          </a:xfrm>
          <a:prstGeom prst="rect">
            <a:avLst/>
          </a:prstGeom>
          <a:noFill/>
          <a:ln w="9525">
            <a:noFill/>
            <a:miter lim="800000"/>
            <a:headEnd/>
            <a:tailEnd/>
          </a:ln>
        </p:spPr>
      </p:pic>
      <p:sp>
        <p:nvSpPr>
          <p:cNvPr id="6" name="Title 1"/>
          <p:cNvSpPr txBox="1">
            <a:spLocks/>
          </p:cNvSpPr>
          <p:nvPr/>
        </p:nvSpPr>
        <p:spPr bwMode="auto">
          <a:xfrm>
            <a:off x="357188" y="4429125"/>
            <a:ext cx="7772400" cy="1285875"/>
          </a:xfrm>
          <a:prstGeom prst="rect">
            <a:avLst/>
          </a:prstGeom>
          <a:noFill/>
          <a:ln w="9525">
            <a:noFill/>
            <a:miter lim="800000"/>
            <a:headEnd/>
            <a:tailEnd/>
          </a:ln>
        </p:spPr>
        <p:txBody>
          <a:bodyPr lIns="82036" tIns="40298" rIns="82036" bIns="40298" anchor="b"/>
          <a:lstStyle/>
          <a:p>
            <a:pPr defTabSz="828675" eaLnBrk="0" hangingPunct="0">
              <a:defRPr/>
            </a:pPr>
            <a:r>
              <a:rPr lang="tr-TR" sz="4000" kern="0" err="1">
                <a:solidFill>
                  <a:schemeClr val="tx2"/>
                </a:solidFill>
                <a:latin typeface="+mj-lt"/>
                <a:ea typeface="+mj-ea"/>
                <a:cs typeface="+mj-cs"/>
              </a:rPr>
              <a:t>Adenomyozis</a:t>
            </a:r>
            <a:endParaRPr lang="tr-TR" sz="4000" kern="0">
              <a:solidFill>
                <a:schemeClr val="tx2"/>
              </a:solidFill>
              <a:latin typeface="+mj-lt"/>
              <a:ea typeface="+mj-ea"/>
              <a:cs typeface="+mj-cs"/>
            </a:endParaRPr>
          </a:p>
          <a:p>
            <a:pPr defTabSz="828675" eaLnBrk="0" hangingPunct="0">
              <a:defRPr/>
            </a:pPr>
            <a:r>
              <a:rPr lang="tr-TR" sz="4000" kern="0">
                <a:solidFill>
                  <a:schemeClr val="tx2"/>
                </a:solidFill>
                <a:latin typeface="+mj-lt"/>
                <a:ea typeface="+mj-ea"/>
                <a:cs typeface="+mj-cs"/>
              </a:rPr>
              <a:t>Ve </a:t>
            </a:r>
            <a:r>
              <a:rPr lang="tr-TR" sz="4000" kern="0" err="1">
                <a:solidFill>
                  <a:schemeClr val="tx2"/>
                </a:solidFill>
                <a:latin typeface="+mj-lt"/>
                <a:ea typeface="+mj-ea"/>
                <a:cs typeface="+mj-cs"/>
              </a:rPr>
              <a:t>Myom</a:t>
            </a:r>
            <a:br>
              <a:rPr lang="tr-TR" sz="4000" kern="0">
                <a:solidFill>
                  <a:schemeClr val="tx2"/>
                </a:solidFill>
                <a:latin typeface="+mj-lt"/>
                <a:ea typeface="+mj-ea"/>
                <a:cs typeface="+mj-cs"/>
              </a:rPr>
            </a:br>
            <a:r>
              <a:rPr lang="tr-TR" sz="3200" kern="0">
                <a:solidFill>
                  <a:srgbClr val="00FFFF"/>
                </a:solidFill>
                <a:latin typeface="+mj-lt"/>
                <a:ea typeface="+mj-ea"/>
                <a:cs typeface="+mj-cs"/>
              </a:rPr>
              <a:t>TANI – US</a:t>
            </a:r>
          </a:p>
          <a:p>
            <a:pPr defTabSz="828675" eaLnBrk="0" hangingPunct="0">
              <a:defRPr/>
            </a:pPr>
            <a:r>
              <a:rPr lang="tr-TR" kern="0">
                <a:solidFill>
                  <a:srgbClr val="00FF00"/>
                </a:solidFill>
                <a:latin typeface="+mj-lt"/>
                <a:ea typeface="+mj-ea"/>
                <a:cs typeface="+mj-cs"/>
              </a:rPr>
              <a:t>Damar dizilimi !!!</a:t>
            </a:r>
            <a:endParaRPr lang="tr-TR" sz="3200" kern="0">
              <a:solidFill>
                <a:srgbClr val="00FF00"/>
              </a:solidFill>
              <a:latin typeface="+mj-lt"/>
              <a:ea typeface="+mj-ea"/>
              <a:cs typeface="+mj-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srcRect/>
          <a:stretch>
            <a:fillRect/>
          </a:stretch>
        </p:blipFill>
        <p:spPr bwMode="auto">
          <a:xfrm>
            <a:off x="0" y="14858"/>
            <a:ext cx="9144000" cy="6843142"/>
          </a:xfrm>
          <a:prstGeom prst="rect">
            <a:avLst/>
          </a:prstGeom>
          <a:noFill/>
          <a:ln w="9525">
            <a:noFill/>
            <a:miter lim="800000"/>
            <a:headEnd/>
            <a:tailEnd/>
          </a:ln>
          <a:effectLst/>
        </p:spPr>
      </p:pic>
    </p:spTree>
    <p:extLst>
      <p:ext uri="{BB962C8B-B14F-4D97-AF65-F5344CB8AC3E}">
        <p14:creationId xmlns:p14="http://schemas.microsoft.com/office/powerpoint/2010/main" val="17200174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a:xfrm>
            <a:off x="0" y="404665"/>
            <a:ext cx="9144032" cy="2520279"/>
          </a:xfrm>
        </p:spPr>
        <p:txBody>
          <a:bodyPr/>
          <a:lstStyle/>
          <a:p>
            <a:pPr>
              <a:lnSpc>
                <a:spcPct val="90000"/>
              </a:lnSpc>
              <a:defRPr/>
            </a:pPr>
            <a:r>
              <a:rPr lang="tr-TR" sz="7200" dirty="0" err="1">
                <a:solidFill>
                  <a:srgbClr val="FF40FF"/>
                </a:solidFill>
                <a:effectLst>
                  <a:innerShdw blurRad="63500" dist="50800">
                    <a:prstClr val="black">
                      <a:alpha val="50000"/>
                    </a:prstClr>
                  </a:innerShdw>
                </a:effectLst>
              </a:rPr>
              <a:t>Adenomyosis</a:t>
            </a:r>
            <a:r>
              <a:rPr lang="tr-TR" sz="7200" dirty="0">
                <a:solidFill>
                  <a:srgbClr val="FF40FF"/>
                </a:solidFill>
                <a:effectLst>
                  <a:innerShdw blurRad="63500" dist="50800">
                    <a:prstClr val="black">
                      <a:alpha val="50000"/>
                    </a:prstClr>
                  </a:innerShdw>
                </a:effectLst>
              </a:rPr>
              <a:t> </a:t>
            </a:r>
            <a:br>
              <a:rPr lang="tr-TR" sz="7200" dirty="0">
                <a:solidFill>
                  <a:srgbClr val="FF40FF"/>
                </a:solidFill>
                <a:effectLst>
                  <a:innerShdw blurRad="63500" dist="50800">
                    <a:prstClr val="black">
                      <a:alpha val="50000"/>
                    </a:prstClr>
                  </a:innerShdw>
                </a:effectLst>
              </a:rPr>
            </a:br>
            <a:r>
              <a:rPr lang="tr-TR" sz="7200" dirty="0">
                <a:solidFill>
                  <a:srgbClr val="FF40FF"/>
                </a:solidFill>
                <a:effectLst>
                  <a:innerShdw blurRad="63500" dist="50800">
                    <a:prstClr val="black">
                      <a:alpha val="50000"/>
                    </a:prstClr>
                  </a:innerShdw>
                </a:effectLst>
              </a:rPr>
              <a:t>AUB</a:t>
            </a:r>
            <a:br>
              <a:rPr lang="tr-TR" sz="7200" dirty="0">
                <a:solidFill>
                  <a:srgbClr val="FF40FF"/>
                </a:solidFill>
                <a:effectLst>
                  <a:innerShdw blurRad="63500" dist="50800">
                    <a:prstClr val="black">
                      <a:alpha val="50000"/>
                    </a:prstClr>
                  </a:innerShdw>
                </a:effectLst>
              </a:rPr>
            </a:br>
            <a:r>
              <a:rPr lang="tr-TR" sz="6000" dirty="0">
                <a:solidFill>
                  <a:srgbClr val="00FFFF"/>
                </a:solidFill>
                <a:effectLst>
                  <a:innerShdw blurRad="63500" dist="50800">
                    <a:prstClr val="black">
                      <a:alpha val="50000"/>
                    </a:prstClr>
                  </a:innerShdw>
                </a:effectLst>
              </a:rPr>
              <a:t>Management</a:t>
            </a:r>
            <a:endParaRPr lang="en-US" sz="7200" dirty="0">
              <a:solidFill>
                <a:srgbClr val="00FFFF"/>
              </a:solidFill>
              <a:effectLst>
                <a:innerShdw blurRad="63500" dist="50800">
                  <a:prstClr val="black">
                    <a:alpha val="50000"/>
                  </a:prstClr>
                </a:innerShdw>
              </a:effectLst>
            </a:endParaRPr>
          </a:p>
        </p:txBody>
      </p:sp>
      <p:pic>
        <p:nvPicPr>
          <p:cNvPr id="8" name="Picture 4" descr="99.jpg">
            <a:extLst>
              <a:ext uri="{FF2B5EF4-FFF2-40B4-BE49-F238E27FC236}">
                <a16:creationId xmlns:a16="http://schemas.microsoft.com/office/drawing/2014/main" id="{A5FC48DB-B0E9-D14B-8281-ACB5451E95BF}"/>
              </a:ext>
            </a:extLst>
          </p:cNvPr>
          <p:cNvPicPr>
            <a:picLocks noChangeAspect="1"/>
          </p:cNvPicPr>
          <p:nvPr/>
        </p:nvPicPr>
        <p:blipFill>
          <a:blip r:embed="rId3" cstate="print"/>
          <a:srcRect/>
          <a:stretch>
            <a:fillRect/>
          </a:stretch>
        </p:blipFill>
        <p:spPr bwMode="auto">
          <a:xfrm>
            <a:off x="3924300" y="2971800"/>
            <a:ext cx="5219700" cy="3886200"/>
          </a:xfrm>
          <a:prstGeom prst="rect">
            <a:avLst/>
          </a:prstGeom>
          <a:noFill/>
          <a:ln w="9525">
            <a:noFill/>
            <a:miter lim="800000"/>
            <a:headEnd/>
            <a:tailEnd/>
          </a:ln>
        </p:spPr>
      </p:pic>
    </p:spTree>
    <p:extLst>
      <p:ext uri="{BB962C8B-B14F-4D97-AF65-F5344CB8AC3E}">
        <p14:creationId xmlns:p14="http://schemas.microsoft.com/office/powerpoint/2010/main" val="2162228057"/>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1" y="1"/>
            <a:ext cx="9293997" cy="6858000"/>
          </a:xfrm>
          <a:prstGeom prst="rect">
            <a:avLst/>
          </a:prstGeom>
          <a:noFill/>
          <a:ln w="9525">
            <a:noFill/>
            <a:miter lim="800000"/>
            <a:headEnd/>
            <a:tailEnd/>
          </a:ln>
          <a:effectLst/>
        </p:spPr>
      </p:pic>
    </p:spTree>
    <p:extLst>
      <p:ext uri="{BB962C8B-B14F-4D97-AF65-F5344CB8AC3E}">
        <p14:creationId xmlns:p14="http://schemas.microsoft.com/office/powerpoint/2010/main" val="14875310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275856" y="692696"/>
            <a:ext cx="2592288" cy="523220"/>
          </a:xfrm>
          <a:prstGeom prst="rect">
            <a:avLst/>
          </a:prstGeom>
          <a:solidFill>
            <a:srgbClr val="FF0000"/>
          </a:solidFill>
        </p:spPr>
        <p:txBody>
          <a:bodyPr wrap="square" rtlCol="0">
            <a:spAutoFit/>
          </a:bodyPr>
          <a:lstStyle/>
          <a:p>
            <a:pPr algn="ctr"/>
            <a:r>
              <a:rPr lang="tr-TR" sz="2800" err="1">
                <a:solidFill>
                  <a:schemeClr val="tx2"/>
                </a:solidFill>
                <a:effectLst>
                  <a:outerShdw blurRad="38100" dist="38100" dir="2700000" algn="tl">
                    <a:srgbClr val="000000">
                      <a:alpha val="43137"/>
                    </a:srgbClr>
                  </a:outerShdw>
                </a:effectLst>
              </a:rPr>
              <a:t>Medical</a:t>
            </a:r>
            <a:endParaRPr lang="tr-TR" sz="2800">
              <a:solidFill>
                <a:schemeClr val="tx2"/>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467544" y="1124744"/>
            <a:ext cx="8208912" cy="5453444"/>
          </a:xfrm>
        </p:spPr>
        <p:txBody>
          <a:bodyPr/>
          <a:lstStyle/>
          <a:p>
            <a:r>
              <a:rPr lang="en"/>
              <a:t>increased </a:t>
            </a:r>
          </a:p>
          <a:p>
            <a:pPr lvl="1"/>
            <a:r>
              <a:rPr lang="en"/>
              <a:t>estrogen level, </a:t>
            </a:r>
          </a:p>
          <a:p>
            <a:pPr lvl="1"/>
            <a:r>
              <a:rPr lang="en"/>
              <a:t>aromatase activity, </a:t>
            </a:r>
          </a:p>
          <a:p>
            <a:pPr lvl="1"/>
            <a:r>
              <a:rPr lang="en"/>
              <a:t>Cox2 expression, </a:t>
            </a:r>
          </a:p>
          <a:p>
            <a:pPr lvl="1"/>
            <a:r>
              <a:rPr lang="en"/>
              <a:t>prostaglandin, </a:t>
            </a:r>
          </a:p>
          <a:p>
            <a:pPr lvl="1"/>
            <a:r>
              <a:rPr lang="en"/>
              <a:t>progesterone resistance </a:t>
            </a:r>
          </a:p>
          <a:p>
            <a:pPr lvl="1"/>
            <a:r>
              <a:rPr lang="en"/>
              <a:t>persistent inflammation. </a:t>
            </a:r>
          </a:p>
          <a:p>
            <a:r>
              <a:rPr lang="en"/>
              <a:t>Principles of medical treatment for AD / Endo </a:t>
            </a:r>
          </a:p>
          <a:p>
            <a:pPr lvl="1"/>
            <a:r>
              <a:rPr lang="en"/>
              <a:t>To reduce production of endogenic estrogen or induction of endometrial differentiation with progestins. </a:t>
            </a:r>
          </a:p>
          <a:p>
            <a:pPr lvl="1"/>
            <a:r>
              <a:rPr lang="en"/>
              <a:t>The principles are inhibition of ovulation, abolition of menstruation, and establishment of a stable steroid milieu</a:t>
            </a:r>
            <a:endParaRPr lang="tr-TR"/>
          </a:p>
        </p:txBody>
      </p:sp>
    </p:spTree>
    <p:extLst>
      <p:ext uri="{BB962C8B-B14F-4D97-AF65-F5344CB8AC3E}">
        <p14:creationId xmlns:p14="http://schemas.microsoft.com/office/powerpoint/2010/main" val="7805443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203848" y="692696"/>
            <a:ext cx="2736304"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rgbClr val="00FA00"/>
                </a:solidFill>
                <a:effectLst>
                  <a:outerShdw blurRad="38100" dist="38100" dir="2700000" algn="tl">
                    <a:srgbClr val="000000">
                      <a:alpha val="43137"/>
                    </a:srgbClr>
                  </a:outerShdw>
                </a:effectLst>
              </a:rPr>
              <a:t>COCs</a:t>
            </a:r>
            <a:endParaRPr lang="tr-TR" sz="2800" dirty="0">
              <a:solidFill>
                <a:srgbClr val="00FA00"/>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251520" y="1523192"/>
            <a:ext cx="8640960" cy="5453444"/>
          </a:xfrm>
        </p:spPr>
        <p:txBody>
          <a:bodyPr/>
          <a:lstStyle/>
          <a:p>
            <a:r>
              <a:rPr lang="en" sz="2400" kern="1200" dirty="0"/>
              <a:t>Inhibit production of ovarian estrogen through a negative feedback mechanism</a:t>
            </a:r>
          </a:p>
          <a:p>
            <a:r>
              <a:rPr lang="tr-TR" sz="2400" kern="1200" dirty="0" err="1"/>
              <a:t>Suppression</a:t>
            </a:r>
            <a:r>
              <a:rPr lang="tr-TR" sz="2400" kern="1200" dirty="0"/>
              <a:t> of </a:t>
            </a:r>
            <a:r>
              <a:rPr lang="tr-TR" sz="2400" kern="1200" dirty="0" err="1"/>
              <a:t>ovarian</a:t>
            </a:r>
            <a:r>
              <a:rPr lang="tr-TR" sz="2400" kern="1200" dirty="0"/>
              <a:t> </a:t>
            </a:r>
            <a:r>
              <a:rPr lang="tr-TR" sz="2400" kern="1200" dirty="0" err="1"/>
              <a:t>steroidogenesis</a:t>
            </a:r>
            <a:endParaRPr lang="tr-TR" sz="2400" kern="1200" dirty="0"/>
          </a:p>
          <a:p>
            <a:r>
              <a:rPr lang="tr-TR" sz="2400" kern="1200" dirty="0" err="1"/>
              <a:t>Inhibition</a:t>
            </a:r>
            <a:r>
              <a:rPr lang="tr-TR" sz="2400" kern="1200" dirty="0"/>
              <a:t> of </a:t>
            </a:r>
            <a:r>
              <a:rPr lang="tr-TR" sz="2400" kern="1200" dirty="0" err="1"/>
              <a:t>ovulation</a:t>
            </a:r>
            <a:endParaRPr lang="tr-TR" sz="2400" kern="1200" dirty="0"/>
          </a:p>
          <a:p>
            <a:r>
              <a:rPr lang="en" sz="2400" kern="1200" dirty="0"/>
              <a:t>Reduce prostaglandin level, COX-2 level, and aromatase activity, and decrease inflammation</a:t>
            </a:r>
          </a:p>
          <a:p>
            <a:r>
              <a:rPr lang="en" sz="2400" kern="1200" dirty="0"/>
              <a:t>Strong </a:t>
            </a:r>
            <a:r>
              <a:rPr lang="en" sz="2400" kern="1200" dirty="0" err="1"/>
              <a:t>progestational</a:t>
            </a:r>
            <a:r>
              <a:rPr lang="en" sz="2400" kern="1200" dirty="0"/>
              <a:t> effect on the endometrium, </a:t>
            </a:r>
            <a:r>
              <a:rPr lang="tr-TR" sz="2400" kern="1200" dirty="0" err="1"/>
              <a:t>suppress</a:t>
            </a:r>
            <a:r>
              <a:rPr lang="tr-TR" sz="2400" kern="1200" dirty="0"/>
              <a:t> </a:t>
            </a:r>
            <a:r>
              <a:rPr lang="tr-TR" sz="2400" kern="1200" dirty="0" err="1"/>
              <a:t>endometrial</a:t>
            </a:r>
            <a:r>
              <a:rPr lang="tr-TR" sz="2400" kern="1200" dirty="0"/>
              <a:t> </a:t>
            </a:r>
            <a:r>
              <a:rPr lang="tr-TR" sz="2400" kern="1200" dirty="0" err="1"/>
              <a:t>cell</a:t>
            </a:r>
            <a:r>
              <a:rPr lang="tr-TR" sz="2400" kern="1200" dirty="0"/>
              <a:t> </a:t>
            </a:r>
            <a:r>
              <a:rPr lang="tr-TR" sz="2400" kern="1200" dirty="0" err="1"/>
              <a:t>proliferation</a:t>
            </a:r>
            <a:endParaRPr lang="tr-TR" sz="2400" kern="1200" dirty="0"/>
          </a:p>
          <a:p>
            <a:pPr marL="0" indent="0">
              <a:buNone/>
            </a:pPr>
            <a:r>
              <a:rPr lang="tr-TR" sz="1800" kern="1200" dirty="0">
                <a:solidFill>
                  <a:srgbClr val="FF0000"/>
                </a:solidFill>
              </a:rPr>
              <a:t>						</a:t>
            </a:r>
            <a:r>
              <a:rPr lang="tr-TR" sz="1800" kern="1200" dirty="0" err="1">
                <a:solidFill>
                  <a:srgbClr val="FF0000"/>
                </a:solidFill>
              </a:rPr>
              <a:t>Dueholm</a:t>
            </a:r>
            <a:r>
              <a:rPr lang="tr-TR" sz="1800" kern="1200" dirty="0">
                <a:solidFill>
                  <a:srgbClr val="FF0000"/>
                </a:solidFill>
              </a:rPr>
              <a:t>, M, 2018</a:t>
            </a:r>
            <a:endParaRPr lang="en" sz="2400" kern="1200" dirty="0">
              <a:solidFill>
                <a:srgbClr val="00FF00"/>
              </a:solidFill>
            </a:endParaRPr>
          </a:p>
          <a:p>
            <a:endParaRPr lang="en" sz="2400" kern="1200" dirty="0">
              <a:solidFill>
                <a:srgbClr val="00FF00"/>
              </a:solidFill>
            </a:endParaRPr>
          </a:p>
          <a:p>
            <a:r>
              <a:rPr lang="en" sz="2400" kern="1200" dirty="0">
                <a:solidFill>
                  <a:srgbClr val="00FF00"/>
                </a:solidFill>
              </a:rPr>
              <a:t>First-line treatment </a:t>
            </a:r>
            <a:r>
              <a:rPr lang="en" sz="2400" kern="1200" dirty="0"/>
              <a:t>for women with dysmenorrhea and </a:t>
            </a:r>
            <a:r>
              <a:rPr lang="tr-TR" sz="2400" kern="1200" dirty="0"/>
              <a:t>AUB in AD				</a:t>
            </a:r>
            <a:r>
              <a:rPr lang="tr-TR" sz="1800" kern="1200" dirty="0" err="1">
                <a:solidFill>
                  <a:srgbClr val="FF0000"/>
                </a:solidFill>
              </a:rPr>
              <a:t>Bradley</a:t>
            </a:r>
            <a:r>
              <a:rPr lang="tr-TR" sz="1800" kern="1200" dirty="0">
                <a:solidFill>
                  <a:srgbClr val="FF0000"/>
                </a:solidFill>
              </a:rPr>
              <a:t> LD, 2016</a:t>
            </a:r>
          </a:p>
          <a:p>
            <a:endParaRPr lang="tr-TR" sz="2400" kern="1200" dirty="0"/>
          </a:p>
          <a:p>
            <a:endParaRPr lang="tr-TR" sz="2400" kern="1200" dirty="0"/>
          </a:p>
          <a:p>
            <a:endParaRPr lang="tr-TR" sz="2400" kern="1200" dirty="0"/>
          </a:p>
          <a:p>
            <a:endParaRPr lang="en" sz="2400" kern="1200" dirty="0"/>
          </a:p>
          <a:p>
            <a:endParaRPr lang="tr-TR" sz="2400" dirty="0"/>
          </a:p>
        </p:txBody>
      </p:sp>
    </p:spTree>
    <p:extLst>
      <p:ext uri="{BB962C8B-B14F-4D97-AF65-F5344CB8AC3E}">
        <p14:creationId xmlns:p14="http://schemas.microsoft.com/office/powerpoint/2010/main" val="37790219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203848" y="692696"/>
            <a:ext cx="2736304"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rgbClr val="00FA00"/>
                </a:solidFill>
                <a:effectLst>
                  <a:outerShdw blurRad="38100" dist="38100" dir="2700000" algn="tl">
                    <a:srgbClr val="000000">
                      <a:alpha val="43137"/>
                    </a:srgbClr>
                  </a:outerShdw>
                </a:effectLst>
              </a:rPr>
              <a:t>COCs</a:t>
            </a:r>
            <a:endParaRPr lang="tr-TR" sz="2800" dirty="0">
              <a:solidFill>
                <a:srgbClr val="00FA00"/>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395536" y="1124744"/>
            <a:ext cx="8640960" cy="5453444"/>
          </a:xfrm>
        </p:spPr>
        <p:txBody>
          <a:bodyPr/>
          <a:lstStyle/>
          <a:p>
            <a:endParaRPr lang="en" sz="2400" kern="1200" dirty="0"/>
          </a:p>
          <a:p>
            <a:r>
              <a:rPr lang="en" sz="2400" kern="1200" dirty="0"/>
              <a:t>The treatment is symptomatic. 											</a:t>
            </a:r>
            <a:r>
              <a:rPr lang="en" sz="1800" kern="1200" dirty="0">
                <a:solidFill>
                  <a:srgbClr val="FF0000"/>
                </a:solidFill>
              </a:rPr>
              <a:t>Maia Jr H, 2004</a:t>
            </a:r>
          </a:p>
          <a:p>
            <a:endParaRPr lang="en" sz="2400" kern="1200" dirty="0"/>
          </a:p>
          <a:p>
            <a:r>
              <a:rPr lang="en" sz="2400" kern="1200" dirty="0"/>
              <a:t>To achieve </a:t>
            </a:r>
            <a:r>
              <a:rPr lang="en" sz="2400" u="sng" kern="1200" dirty="0"/>
              <a:t>amenorrhea</a:t>
            </a:r>
            <a:r>
              <a:rPr lang="en" sz="2400" kern="1200" dirty="0"/>
              <a:t>, treatment should be given </a:t>
            </a:r>
            <a:r>
              <a:rPr lang="en" sz="2400" kern="1200" dirty="0">
                <a:solidFill>
                  <a:srgbClr val="FF40FF"/>
                </a:solidFill>
              </a:rPr>
              <a:t>continuously</a:t>
            </a:r>
            <a:r>
              <a:rPr lang="en" sz="2400" kern="1200" dirty="0"/>
              <a:t>.				</a:t>
            </a:r>
            <a:r>
              <a:rPr lang="en" sz="1800" kern="1200" dirty="0">
                <a:solidFill>
                  <a:srgbClr val="FF0000"/>
                </a:solidFill>
              </a:rPr>
              <a:t>Zorbas, KA, 2015</a:t>
            </a:r>
          </a:p>
          <a:p>
            <a:endParaRPr lang="en" sz="2400" kern="1200" dirty="0"/>
          </a:p>
          <a:p>
            <a:r>
              <a:rPr lang="en" sz="2400" kern="1200" dirty="0"/>
              <a:t>LNG-IUS seems to have a better effect on AD than COC.</a:t>
            </a:r>
          </a:p>
          <a:p>
            <a:pPr marL="0" indent="0">
              <a:buNone/>
            </a:pPr>
            <a:r>
              <a:rPr lang="en" sz="1800" kern="1200" dirty="0">
                <a:solidFill>
                  <a:srgbClr val="FF0000"/>
                </a:solidFill>
              </a:rPr>
              <a:t>						Shaaban, OM, 2015</a:t>
            </a:r>
          </a:p>
          <a:p>
            <a:endParaRPr lang="en" sz="2400" kern="1200" dirty="0"/>
          </a:p>
          <a:p>
            <a:r>
              <a:rPr lang="en" sz="2400" kern="1200" dirty="0"/>
              <a:t>COC may be effective for two-thirds of women with endometriosis, who often have additional AD</a:t>
            </a:r>
          </a:p>
          <a:p>
            <a:pPr marL="0" indent="0">
              <a:buNone/>
            </a:pPr>
            <a:r>
              <a:rPr lang="en" sz="1800" kern="1200" dirty="0">
                <a:solidFill>
                  <a:srgbClr val="FF0000"/>
                </a:solidFill>
              </a:rPr>
              <a:t>						</a:t>
            </a:r>
            <a:r>
              <a:rPr lang="en" sz="1800" kern="1200" dirty="0" err="1">
                <a:solidFill>
                  <a:srgbClr val="FF0000"/>
                </a:solidFill>
              </a:rPr>
              <a:t>Vercellini</a:t>
            </a:r>
            <a:r>
              <a:rPr lang="en" sz="1800" kern="1200" dirty="0">
                <a:solidFill>
                  <a:srgbClr val="FF0000"/>
                </a:solidFill>
              </a:rPr>
              <a:t>, P, 2014</a:t>
            </a:r>
          </a:p>
          <a:p>
            <a:endParaRPr lang="en" sz="2400" kern="1200" dirty="0"/>
          </a:p>
          <a:p>
            <a:endParaRPr lang="tr-TR" sz="2400" kern="1200" dirty="0"/>
          </a:p>
          <a:p>
            <a:endParaRPr lang="tr-TR" sz="2400" kern="1200" dirty="0"/>
          </a:p>
          <a:p>
            <a:endParaRPr lang="tr-TR" sz="2400" kern="1200" dirty="0"/>
          </a:p>
          <a:p>
            <a:endParaRPr lang="en" sz="2400" kern="1200" dirty="0"/>
          </a:p>
          <a:p>
            <a:endParaRPr lang="tr-TR" sz="2400" dirty="0"/>
          </a:p>
        </p:txBody>
      </p:sp>
    </p:spTree>
    <p:extLst>
      <p:ext uri="{BB962C8B-B14F-4D97-AF65-F5344CB8AC3E}">
        <p14:creationId xmlns:p14="http://schemas.microsoft.com/office/powerpoint/2010/main" val="33105673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1547664" y="692696"/>
            <a:ext cx="6048672"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a:solidFill>
                  <a:srgbClr val="00FA00"/>
                </a:solidFill>
                <a:effectLst>
                  <a:outerShdw blurRad="38100" dist="38100" dir="2700000" algn="tl">
                    <a:srgbClr val="000000">
                      <a:alpha val="43137"/>
                    </a:srgbClr>
                  </a:outerShdw>
                </a:effectLst>
              </a:rPr>
              <a:t>DIENOGEST</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251520" y="1316264"/>
            <a:ext cx="8640960" cy="5453444"/>
          </a:xfrm>
        </p:spPr>
        <p:txBody>
          <a:bodyPr/>
          <a:lstStyle/>
          <a:p>
            <a:r>
              <a:rPr lang="en" sz="2400" kern="1200" dirty="0">
                <a:latin typeface="Arial" panose="020B0604020202020204" pitchFamily="34" charset="0"/>
                <a:cs typeface="Arial" panose="020B0604020202020204" pitchFamily="34" charset="0"/>
              </a:rPr>
              <a:t>Pharmacologically, </a:t>
            </a:r>
            <a:r>
              <a:rPr lang="en" sz="2400" kern="1200" dirty="0" err="1">
                <a:latin typeface="Arial" panose="020B0604020202020204" pitchFamily="34" charset="0"/>
                <a:cs typeface="Arial" panose="020B0604020202020204" pitchFamily="34" charset="0"/>
              </a:rPr>
              <a:t>dienogest</a:t>
            </a:r>
            <a:r>
              <a:rPr lang="en" sz="2400" kern="1200" dirty="0">
                <a:latin typeface="Arial" panose="020B0604020202020204" pitchFamily="34" charset="0"/>
                <a:cs typeface="Arial" panose="020B0604020202020204" pitchFamily="34" charset="0"/>
              </a:rPr>
              <a:t> combines the advantages of the 19-norprogestin and the progesterone derivative classes. </a:t>
            </a:r>
            <a:r>
              <a:rPr lang="en" sz="2000" i="1" kern="1200" dirty="0">
                <a:latin typeface="Arial" panose="020B0604020202020204" pitchFamily="34" charset="0"/>
                <a:cs typeface="Arial" panose="020B0604020202020204" pitchFamily="34" charset="0"/>
              </a:rPr>
              <a:t>(17-hydoroxy-3-oxo-19-nor-17a-pregna-4,9-diene-21-nitrile</a:t>
            </a:r>
            <a:r>
              <a:rPr lang="en" sz="2000" i="1" kern="1200" dirty="0"/>
              <a:t>)</a:t>
            </a:r>
            <a:endParaRPr lang="en" sz="2400" i="1" kern="1200" dirty="0"/>
          </a:p>
          <a:p>
            <a:r>
              <a:rPr lang="en" sz="2400" kern="1200" dirty="0">
                <a:latin typeface="Arial" panose="020B0604020202020204" pitchFamily="34" charset="0"/>
                <a:cs typeface="Arial" panose="020B0604020202020204" pitchFamily="34" charset="0"/>
              </a:rPr>
              <a:t>Potent </a:t>
            </a:r>
            <a:r>
              <a:rPr lang="en" sz="2400" kern="1200" dirty="0" err="1">
                <a:latin typeface="Arial" panose="020B0604020202020204" pitchFamily="34" charset="0"/>
                <a:cs typeface="Arial" panose="020B0604020202020204" pitchFamily="34" charset="0"/>
              </a:rPr>
              <a:t>pogestogenic</a:t>
            </a:r>
            <a:r>
              <a:rPr lang="en" sz="2400" kern="1200" dirty="0">
                <a:latin typeface="Arial" panose="020B0604020202020204" pitchFamily="34" charset="0"/>
                <a:cs typeface="Arial" panose="020B0604020202020204" pitchFamily="34" charset="0"/>
              </a:rPr>
              <a:t> effect on the endometrium </a:t>
            </a:r>
          </a:p>
          <a:p>
            <a:r>
              <a:rPr lang="en" sz="2400" kern="1200" dirty="0">
                <a:latin typeface="Arial" panose="020B0604020202020204" pitchFamily="34" charset="0"/>
                <a:cs typeface="Arial" panose="020B0604020202020204" pitchFamily="34" charset="0"/>
              </a:rPr>
              <a:t>Inhibits the increase in the estradiol level through the inhibition of the growth of ovarian follicles</a:t>
            </a:r>
          </a:p>
          <a:p>
            <a:r>
              <a:rPr lang="en" sz="2400" kern="1200" dirty="0">
                <a:latin typeface="Arial" panose="020B0604020202020204" pitchFamily="34" charset="0"/>
                <a:cs typeface="Arial" panose="020B0604020202020204" pitchFamily="34" charset="0"/>
              </a:rPr>
              <a:t>Ovulation is completely suppressed</a:t>
            </a:r>
          </a:p>
          <a:p>
            <a:r>
              <a:rPr lang="en" sz="2400" kern="1200" dirty="0">
                <a:latin typeface="Arial" panose="020B0604020202020204" pitchFamily="34" charset="0"/>
                <a:cs typeface="Arial" panose="020B0604020202020204" pitchFamily="34" charset="0"/>
              </a:rPr>
              <a:t>Creates a </a:t>
            </a:r>
            <a:r>
              <a:rPr lang="en" sz="2400" u="sng" kern="1200" dirty="0">
                <a:latin typeface="Arial" panose="020B0604020202020204" pitchFamily="34" charset="0"/>
                <a:cs typeface="Arial" panose="020B0604020202020204" pitchFamily="34" charset="0"/>
              </a:rPr>
              <a:t>hypoestrogenic</a:t>
            </a:r>
            <a:r>
              <a:rPr lang="en" sz="2400" kern="1200" dirty="0">
                <a:latin typeface="Arial" panose="020B0604020202020204" pitchFamily="34" charset="0"/>
                <a:cs typeface="Arial" panose="020B0604020202020204" pitchFamily="34" charset="0"/>
              </a:rPr>
              <a:t> and </a:t>
            </a:r>
            <a:r>
              <a:rPr lang="en" sz="2400" u="sng" kern="1200" dirty="0" err="1">
                <a:latin typeface="Arial" panose="020B0604020202020204" pitchFamily="34" charset="0"/>
                <a:cs typeface="Arial" panose="020B0604020202020204" pitchFamily="34" charset="0"/>
              </a:rPr>
              <a:t>hyperprogestinic</a:t>
            </a:r>
            <a:r>
              <a:rPr lang="en" sz="2400" kern="1200" dirty="0">
                <a:latin typeface="Arial" panose="020B0604020202020204" pitchFamily="34" charset="0"/>
                <a:cs typeface="Arial" panose="020B0604020202020204" pitchFamily="34" charset="0"/>
              </a:rPr>
              <a:t> endocrine environment</a:t>
            </a:r>
          </a:p>
          <a:p>
            <a:r>
              <a:rPr lang="en" sz="2400" kern="1200" dirty="0">
                <a:solidFill>
                  <a:srgbClr val="FF40FF"/>
                </a:solidFill>
                <a:latin typeface="Arial" panose="020B0604020202020204" pitchFamily="34" charset="0"/>
                <a:cs typeface="Arial" panose="020B0604020202020204" pitchFamily="34" charset="0"/>
              </a:rPr>
              <a:t>Decidualization</a:t>
            </a:r>
            <a:r>
              <a:rPr lang="en" sz="2400" kern="1200" dirty="0">
                <a:latin typeface="Arial" panose="020B0604020202020204" pitchFamily="34" charset="0"/>
                <a:cs typeface="Arial" panose="020B0604020202020204" pitchFamily="34" charset="0"/>
              </a:rPr>
              <a:t> of the ectopic endometrial / AD tissue</a:t>
            </a:r>
          </a:p>
          <a:p>
            <a:pPr marL="0" indent="0">
              <a:buNone/>
            </a:pPr>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5173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1547664" y="692696"/>
            <a:ext cx="6048672"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a:solidFill>
                  <a:srgbClr val="00FA00"/>
                </a:solidFill>
                <a:effectLst>
                  <a:outerShdw blurRad="38100" dist="38100" dir="2700000" algn="tl">
                    <a:srgbClr val="000000">
                      <a:alpha val="43137"/>
                    </a:srgbClr>
                  </a:outerShdw>
                </a:effectLst>
              </a:rPr>
              <a:t>DIENOGEST</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251520" y="1316264"/>
            <a:ext cx="8640960" cy="5453444"/>
          </a:xfrm>
        </p:spPr>
        <p:txBody>
          <a:bodyPr/>
          <a:lstStyle/>
          <a:p>
            <a:r>
              <a:rPr lang="en" sz="2400" kern="1200">
                <a:latin typeface="Arial" panose="020B0604020202020204" pitchFamily="34" charset="0"/>
                <a:cs typeface="Arial" panose="020B0604020202020204" pitchFamily="34" charset="0"/>
              </a:rPr>
              <a:t>Increases natural killer cells in the </a:t>
            </a:r>
            <a:r>
              <a:rPr lang="en" sz="2400" kern="1200" err="1">
                <a:latin typeface="Arial" panose="020B0604020202020204" pitchFamily="34" charset="0"/>
                <a:cs typeface="Arial" panose="020B0604020202020204" pitchFamily="34" charset="0"/>
              </a:rPr>
              <a:t>eutopic</a:t>
            </a:r>
            <a:r>
              <a:rPr lang="en" sz="2400" kern="1200">
                <a:latin typeface="Arial" panose="020B0604020202020204" pitchFamily="34" charset="0"/>
                <a:cs typeface="Arial" panose="020B0604020202020204" pitchFamily="34" charset="0"/>
              </a:rPr>
              <a:t> endometrium, improves local immunity in the endometrium.</a:t>
            </a:r>
            <a:r>
              <a:rPr lang="en" sz="1800" kern="1200">
                <a:solidFill>
                  <a:srgbClr val="FF0000"/>
                </a:solidFill>
              </a:rPr>
              <a:t>				</a:t>
            </a:r>
            <a:r>
              <a:rPr lang="en" sz="1800" kern="1200" err="1">
                <a:solidFill>
                  <a:srgbClr val="FF0000"/>
                </a:solidFill>
              </a:rPr>
              <a:t>Prathoomthong</a:t>
            </a:r>
            <a:r>
              <a:rPr lang="en" sz="1800" kern="1200">
                <a:solidFill>
                  <a:srgbClr val="FF0000"/>
                </a:solidFill>
              </a:rPr>
              <a:t>, S, 2018</a:t>
            </a:r>
            <a:endParaRPr lang="en" sz="2400" kern="1200">
              <a:latin typeface="Arial" panose="020B0604020202020204" pitchFamily="34" charset="0"/>
              <a:cs typeface="Arial" panose="020B0604020202020204" pitchFamily="34" charset="0"/>
            </a:endParaRPr>
          </a:p>
          <a:p>
            <a:endParaRPr lang="en" sz="2400" kern="1200">
              <a:latin typeface="Arial" panose="020B0604020202020204" pitchFamily="34" charset="0"/>
              <a:cs typeface="Arial" panose="020B0604020202020204" pitchFamily="34" charset="0"/>
            </a:endParaRPr>
          </a:p>
          <a:p>
            <a:r>
              <a:rPr lang="en" sz="2400" kern="1200">
                <a:latin typeface="Arial" panose="020B0604020202020204" pitchFamily="34" charset="0"/>
                <a:cs typeface="Arial" panose="020B0604020202020204" pitchFamily="34" charset="0"/>
              </a:rPr>
              <a:t>Inhibits proliferation and induces apoptosis in adenomyotic stroma cells 		</a:t>
            </a:r>
            <a:r>
              <a:rPr lang="en" sz="1800" kern="1200">
                <a:solidFill>
                  <a:srgbClr val="FF0000"/>
                </a:solidFill>
              </a:rPr>
              <a:t>Yamanaka, A, 2014</a:t>
            </a:r>
            <a:endParaRPr lang="en" sz="2400" kern="1200">
              <a:solidFill>
                <a:srgbClr val="FF0000"/>
              </a:solidFill>
            </a:endParaRPr>
          </a:p>
          <a:p>
            <a:endParaRPr lang="en" sz="2400" kern="1200">
              <a:solidFill>
                <a:srgbClr val="FF0000"/>
              </a:solidFill>
              <a:latin typeface="Arial" panose="020B0604020202020204" pitchFamily="34" charset="0"/>
              <a:cs typeface="Arial" panose="020B0604020202020204" pitchFamily="34" charset="0"/>
            </a:endParaRPr>
          </a:p>
          <a:p>
            <a:r>
              <a:rPr lang="en" sz="2400" kern="1200">
                <a:latin typeface="Arial" panose="020B0604020202020204" pitchFamily="34" charset="0"/>
                <a:cs typeface="Arial" panose="020B0604020202020204" pitchFamily="34" charset="0"/>
              </a:rPr>
              <a:t>Reduces nerve growth factor expression and nerve fiber density in AD 				</a:t>
            </a:r>
            <a:r>
              <a:rPr lang="en" sz="1800" kern="1200">
                <a:solidFill>
                  <a:srgbClr val="FF0000"/>
                </a:solidFill>
              </a:rPr>
              <a:t>Takeuchi, A, 2016</a:t>
            </a:r>
          </a:p>
          <a:p>
            <a:endParaRPr lang="en" sz="2400" kern="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6452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6" name="Picture 2" descr="C:\Users\Vedat\Pictures\adenomyoma kitap.jpg"/>
          <p:cNvPicPr>
            <a:picLocks noChangeAspect="1" noChangeArrowheads="1"/>
          </p:cNvPicPr>
          <p:nvPr/>
        </p:nvPicPr>
        <p:blipFill>
          <a:blip r:embed="rId3" cstate="print"/>
          <a:srcRect/>
          <a:stretch>
            <a:fillRect/>
          </a:stretch>
        </p:blipFill>
        <p:spPr bwMode="auto">
          <a:xfrm>
            <a:off x="57150" y="312738"/>
            <a:ext cx="2698750" cy="3979862"/>
          </a:xfrm>
          <a:prstGeom prst="rect">
            <a:avLst/>
          </a:prstGeom>
          <a:noFill/>
          <a:ln w="9525">
            <a:noFill/>
            <a:miter lim="800000"/>
            <a:headEnd/>
            <a:tailEnd/>
          </a:ln>
        </p:spPr>
      </p:pic>
      <p:sp>
        <p:nvSpPr>
          <p:cNvPr id="11267" name="AutoShape 4" descr="http://images.amazon.com/images/G/01/richmedia/images/cover.gif"/>
          <p:cNvSpPr>
            <a:spLocks noChangeAspect="1" noChangeArrowheads="1"/>
          </p:cNvSpPr>
          <p:nvPr/>
        </p:nvSpPr>
        <p:spPr bwMode="auto">
          <a:xfrm>
            <a:off x="155575" y="-4572000"/>
            <a:ext cx="9525000" cy="9525000"/>
          </a:xfrm>
          <a:prstGeom prst="rect">
            <a:avLst/>
          </a:prstGeom>
          <a:noFill/>
          <a:ln w="9525">
            <a:noFill/>
            <a:miter lim="800000"/>
            <a:headEnd/>
            <a:tailEnd/>
          </a:ln>
        </p:spPr>
        <p:txBody>
          <a:bodyPr/>
          <a:lstStyle/>
          <a:p>
            <a:endParaRPr lang="tr-TR"/>
          </a:p>
        </p:txBody>
      </p:sp>
      <p:sp>
        <p:nvSpPr>
          <p:cNvPr id="11268" name="AutoShape 6" descr="http://images.amazon.com/images/G/01/richmedia/images/cover.gif"/>
          <p:cNvSpPr>
            <a:spLocks noChangeAspect="1" noChangeArrowheads="1"/>
          </p:cNvSpPr>
          <p:nvPr/>
        </p:nvSpPr>
        <p:spPr bwMode="auto">
          <a:xfrm>
            <a:off x="307975" y="-4419600"/>
            <a:ext cx="9525000" cy="9525000"/>
          </a:xfrm>
          <a:prstGeom prst="rect">
            <a:avLst/>
          </a:prstGeom>
          <a:noFill/>
          <a:ln w="9525">
            <a:noFill/>
            <a:miter lim="800000"/>
            <a:headEnd/>
            <a:tailEnd/>
          </a:ln>
        </p:spPr>
        <p:txBody>
          <a:bodyPr/>
          <a:lstStyle/>
          <a:p>
            <a:endParaRPr lang="tr-TR"/>
          </a:p>
        </p:txBody>
      </p:sp>
      <p:pic>
        <p:nvPicPr>
          <p:cNvPr id="11269" name="Picture 7" descr="C:\Users\Vedat\Pictures\cullen.jpg"/>
          <p:cNvPicPr>
            <a:picLocks noChangeAspect="1" noChangeArrowheads="1"/>
          </p:cNvPicPr>
          <p:nvPr/>
        </p:nvPicPr>
        <p:blipFill>
          <a:blip r:embed="rId4" cstate="print"/>
          <a:srcRect/>
          <a:stretch>
            <a:fillRect/>
          </a:stretch>
        </p:blipFill>
        <p:spPr bwMode="auto">
          <a:xfrm>
            <a:off x="2886075" y="1204913"/>
            <a:ext cx="3024188" cy="3900487"/>
          </a:xfrm>
          <a:prstGeom prst="rect">
            <a:avLst/>
          </a:prstGeom>
          <a:noFill/>
          <a:ln w="9525">
            <a:noFill/>
            <a:miter lim="800000"/>
            <a:headEnd/>
            <a:tailEnd/>
          </a:ln>
        </p:spPr>
      </p:pic>
      <p:pic>
        <p:nvPicPr>
          <p:cNvPr id="11270" name="Picture 8" descr="C:\Users\Vedat\Pictures\kitap reprint 2010.jpg"/>
          <p:cNvPicPr>
            <a:picLocks noChangeAspect="1" noChangeArrowheads="1"/>
          </p:cNvPicPr>
          <p:nvPr/>
        </p:nvPicPr>
        <p:blipFill>
          <a:blip r:embed="rId5" cstate="print"/>
          <a:srcRect/>
          <a:stretch>
            <a:fillRect/>
          </a:stretch>
        </p:blipFill>
        <p:spPr bwMode="auto">
          <a:xfrm>
            <a:off x="6102350" y="2565400"/>
            <a:ext cx="2813050" cy="4046538"/>
          </a:xfrm>
          <a:prstGeom prst="rect">
            <a:avLst/>
          </a:prstGeom>
          <a:noFill/>
          <a:ln w="9525">
            <a:noFill/>
            <a:miter lim="800000"/>
            <a:headEnd/>
            <a:tailEnd/>
          </a:ln>
        </p:spPr>
      </p:pic>
      <p:sp>
        <p:nvSpPr>
          <p:cNvPr id="11271" name="Metin Yer Tutucusu 5"/>
          <p:cNvSpPr>
            <a:spLocks noGrp="1"/>
          </p:cNvSpPr>
          <p:nvPr>
            <p:ph type="body" sz="half" idx="2"/>
          </p:nvPr>
        </p:nvSpPr>
        <p:spPr>
          <a:xfrm>
            <a:off x="0" y="5732463"/>
            <a:ext cx="7278688" cy="1125537"/>
          </a:xfrm>
        </p:spPr>
        <p:txBody>
          <a:bodyPr/>
          <a:lstStyle/>
          <a:p>
            <a:endParaRPr lang="tr-TR" sz="2400">
              <a:solidFill>
                <a:schemeClr val="bg1"/>
              </a:solidFill>
            </a:endParaRPr>
          </a:p>
          <a:p>
            <a:r>
              <a:rPr lang="tr-TR" sz="2400">
                <a:solidFill>
                  <a:schemeClr val="bg1"/>
                </a:solidFill>
              </a:rPr>
              <a:t>www. archive.com</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1547664" y="692696"/>
            <a:ext cx="6048672"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a:solidFill>
                  <a:srgbClr val="00FA00"/>
                </a:solidFill>
                <a:effectLst>
                  <a:outerShdw blurRad="38100" dist="38100" dir="2700000" algn="tl">
                    <a:srgbClr val="000000">
                      <a:alpha val="43137"/>
                    </a:srgbClr>
                  </a:outerShdw>
                </a:effectLst>
              </a:rPr>
              <a:t>DIENOGEST</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36512" y="1196752"/>
            <a:ext cx="9107488" cy="5661248"/>
          </a:xfrm>
        </p:spPr>
        <p:txBody>
          <a:bodyPr/>
          <a:lstStyle/>
          <a:p>
            <a:r>
              <a:rPr lang="tr-TR" sz="2400" kern="1200" dirty="0">
                <a:latin typeface="Arial" panose="020B0604020202020204" pitchFamily="34" charset="0"/>
                <a:cs typeface="Arial" panose="020B0604020202020204" pitchFamily="34" charset="0"/>
              </a:rPr>
              <a:t>E</a:t>
            </a:r>
            <a:r>
              <a:rPr lang="en" sz="2400" kern="1200" dirty="0" err="1">
                <a:latin typeface="Arial" panose="020B0604020202020204" pitchFamily="34" charset="0"/>
                <a:cs typeface="Arial" panose="020B0604020202020204" pitchFamily="34" charset="0"/>
              </a:rPr>
              <a:t>ffective</a:t>
            </a:r>
            <a:r>
              <a:rPr lang="en" sz="2400" kern="1200" dirty="0">
                <a:latin typeface="Arial" panose="020B0604020202020204" pitchFamily="34" charset="0"/>
                <a:cs typeface="Arial" panose="020B0604020202020204" pitchFamily="34" charset="0"/>
              </a:rPr>
              <a:t> in controlling </a:t>
            </a:r>
            <a:r>
              <a:rPr lang="en" sz="2400" kern="1200" dirty="0">
                <a:solidFill>
                  <a:srgbClr val="FF9900"/>
                </a:solidFill>
                <a:latin typeface="Arial" panose="020B0604020202020204" pitchFamily="34" charset="0"/>
                <a:cs typeface="Arial" panose="020B0604020202020204" pitchFamily="34" charset="0"/>
              </a:rPr>
              <a:t>pain</a:t>
            </a:r>
            <a:r>
              <a:rPr lang="en" sz="2400" kern="1200" dirty="0">
                <a:latin typeface="Arial" panose="020B0604020202020204" pitchFamily="34" charset="0"/>
                <a:cs typeface="Arial" panose="020B0604020202020204" pitchFamily="34" charset="0"/>
              </a:rPr>
              <a:t> and </a:t>
            </a:r>
            <a:r>
              <a:rPr lang="en" sz="2400" kern="1200" dirty="0">
                <a:solidFill>
                  <a:srgbClr val="FF0066"/>
                </a:solidFill>
                <a:latin typeface="Arial" panose="020B0604020202020204" pitchFamily="34" charset="0"/>
                <a:cs typeface="Arial" panose="020B0604020202020204" pitchFamily="34" charset="0"/>
              </a:rPr>
              <a:t>heavy bleeding</a:t>
            </a:r>
            <a:r>
              <a:rPr lang="en" sz="2400" kern="1200" dirty="0">
                <a:latin typeface="Arial" panose="020B0604020202020204" pitchFamily="34" charset="0"/>
                <a:cs typeface="Arial" panose="020B0604020202020204" pitchFamily="34" charset="0"/>
              </a:rPr>
              <a:t>. </a:t>
            </a:r>
          </a:p>
          <a:p>
            <a:pPr marL="0" indent="0">
              <a:buNone/>
            </a:pPr>
            <a:r>
              <a:rPr lang="en" sz="2400" kern="1200" dirty="0">
                <a:latin typeface="Arial" panose="020B0604020202020204" pitchFamily="34" charset="0"/>
                <a:cs typeface="Arial" panose="020B0604020202020204" pitchFamily="34" charset="0"/>
              </a:rPr>
              <a:t>130 w. with AD, avg. uterus volume of 105 ml, 1 </a:t>
            </a:r>
            <a:r>
              <a:rPr lang="en" sz="2400" kern="1200" dirty="0" err="1">
                <a:latin typeface="Arial" panose="020B0604020202020204" pitchFamily="34" charset="0"/>
                <a:cs typeface="Arial" panose="020B0604020202020204" pitchFamily="34" charset="0"/>
              </a:rPr>
              <a:t>yr</a:t>
            </a:r>
            <a:r>
              <a:rPr lang="en" sz="2400" kern="1200" dirty="0">
                <a:latin typeface="Arial" panose="020B0604020202020204" pitchFamily="34" charset="0"/>
                <a:cs typeface="Arial" panose="020B0604020202020204" pitchFamily="34" charset="0"/>
              </a:rPr>
              <a:t> Rx</a:t>
            </a:r>
          </a:p>
          <a:p>
            <a:r>
              <a:rPr lang="en" sz="2400" kern="1200" dirty="0">
                <a:latin typeface="Arial" panose="020B0604020202020204" pitchFamily="34" charset="0"/>
                <a:cs typeface="Arial" panose="020B0604020202020204" pitchFamily="34" charset="0"/>
              </a:rPr>
              <a:t>Treatment was still effective after one year, but almost all women had </a:t>
            </a:r>
            <a:r>
              <a:rPr lang="en" sz="2400" kern="1200" dirty="0">
                <a:solidFill>
                  <a:srgbClr val="FF0066"/>
                </a:solidFill>
                <a:latin typeface="Arial" panose="020B0604020202020204" pitchFamily="34" charset="0"/>
                <a:cs typeface="Arial" panose="020B0604020202020204" pitchFamily="34" charset="0"/>
              </a:rPr>
              <a:t>irregular spotting </a:t>
            </a:r>
            <a:r>
              <a:rPr lang="en" sz="2400" kern="1200" dirty="0">
                <a:latin typeface="Arial" panose="020B0604020202020204" pitchFamily="34" charset="0"/>
                <a:cs typeface="Arial" panose="020B0604020202020204" pitchFamily="34" charset="0"/>
              </a:rPr>
              <a:t>or</a:t>
            </a:r>
            <a:r>
              <a:rPr lang="en" sz="2400" kern="1200" dirty="0">
                <a:solidFill>
                  <a:srgbClr val="00FFFF"/>
                </a:solidFill>
                <a:latin typeface="Arial" panose="020B0604020202020204" pitchFamily="34" charset="0"/>
                <a:cs typeface="Arial" panose="020B0604020202020204" pitchFamily="34" charset="0"/>
              </a:rPr>
              <a:t> </a:t>
            </a:r>
            <a:r>
              <a:rPr lang="en" sz="2400" kern="1200" dirty="0">
                <a:solidFill>
                  <a:srgbClr val="FF0066"/>
                </a:solidFill>
                <a:latin typeface="Arial" panose="020B0604020202020204" pitchFamily="34" charset="0"/>
                <a:cs typeface="Arial" panose="020B0604020202020204" pitchFamily="34" charset="0"/>
              </a:rPr>
              <a:t>bleeding</a:t>
            </a:r>
            <a:r>
              <a:rPr lang="en" sz="2400" kern="1200" dirty="0">
                <a:latin typeface="Arial" panose="020B0604020202020204" pitchFamily="34" charset="0"/>
                <a:cs typeface="Arial" panose="020B0604020202020204" pitchFamily="34" charset="0"/>
              </a:rPr>
              <a:t>, and all women were without severe uterine enlargement and anemia.</a:t>
            </a:r>
          </a:p>
          <a:p>
            <a:r>
              <a:rPr lang="en" sz="2400" u="sng" kern="1200" dirty="0">
                <a:latin typeface="Arial" panose="020B0604020202020204" pitchFamily="34" charset="0"/>
                <a:cs typeface="Arial" panose="020B0604020202020204" pitchFamily="34" charset="0"/>
              </a:rPr>
              <a:t>Effective</a:t>
            </a:r>
            <a:r>
              <a:rPr lang="en" sz="2400" kern="1200" dirty="0">
                <a:latin typeface="Arial" panose="020B0604020202020204" pitchFamily="34" charset="0"/>
                <a:cs typeface="Arial" panose="020B0604020202020204" pitchFamily="34" charset="0"/>
              </a:rPr>
              <a:t> for pain reduction</a:t>
            </a:r>
          </a:p>
          <a:p>
            <a:r>
              <a:rPr lang="en" sz="2400" kern="1200" dirty="0">
                <a:latin typeface="Arial" panose="020B0604020202020204" pitchFamily="34" charset="0"/>
                <a:cs typeface="Arial" panose="020B0604020202020204" pitchFamily="34" charset="0"/>
              </a:rPr>
              <a:t>No serious adverse events </a:t>
            </a:r>
          </a:p>
          <a:p>
            <a:r>
              <a:rPr lang="en" sz="2400" kern="1200" dirty="0">
                <a:latin typeface="Arial" panose="020B0604020202020204" pitchFamily="34" charset="0"/>
                <a:cs typeface="Arial" panose="020B0604020202020204" pitchFamily="34" charset="0"/>
              </a:rPr>
              <a:t>Tolerable (???) irregular bleeding </a:t>
            </a:r>
            <a:r>
              <a:rPr lang="en" sz="2400" kern="1200" dirty="0">
                <a:solidFill>
                  <a:srgbClr val="FF0000"/>
                </a:solidFill>
                <a:latin typeface="Arial" panose="020B0604020202020204" pitchFamily="34" charset="0"/>
                <a:cs typeface="Arial" panose="020B0604020202020204" pitchFamily="34" charset="0"/>
              </a:rPr>
              <a:t>(96%!!!) 	</a:t>
            </a:r>
            <a:r>
              <a:rPr lang="en" sz="1800" kern="1200" dirty="0" err="1">
                <a:solidFill>
                  <a:srgbClr val="FF0000"/>
                </a:solidFill>
              </a:rPr>
              <a:t>Osuga</a:t>
            </a:r>
            <a:r>
              <a:rPr lang="en" sz="1800" kern="1200" dirty="0">
                <a:solidFill>
                  <a:srgbClr val="FF0000"/>
                </a:solidFill>
              </a:rPr>
              <a:t> Y, 2017</a:t>
            </a:r>
            <a:endParaRPr lang="en" sz="2400" kern="1200" dirty="0">
              <a:solidFill>
                <a:srgbClr val="FF0000"/>
              </a:solidFill>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a:p>
            <a:r>
              <a:rPr lang="en" sz="2400" u="sng" kern="1200" dirty="0">
                <a:latin typeface="Arial" panose="020B0604020202020204" pitchFamily="34" charset="0"/>
                <a:cs typeface="Arial" panose="020B0604020202020204" pitchFamily="34" charset="0"/>
              </a:rPr>
              <a:t>More effective </a:t>
            </a:r>
            <a:r>
              <a:rPr lang="en" sz="2400" kern="1200" dirty="0">
                <a:latin typeface="Arial" panose="020B0604020202020204" pitchFamily="34" charset="0"/>
                <a:cs typeface="Arial" panose="020B0604020202020204" pitchFamily="34" charset="0"/>
              </a:rPr>
              <a:t>in controlling bleeding in women aged 		</a:t>
            </a:r>
            <a:r>
              <a:rPr lang="en" sz="2400" kern="1200" dirty="0">
                <a:solidFill>
                  <a:srgbClr val="00FF00"/>
                </a:solidFill>
                <a:latin typeface="Arial" panose="020B0604020202020204" pitchFamily="34" charset="0"/>
                <a:cs typeface="Arial" panose="020B0604020202020204" pitchFamily="34" charset="0"/>
              </a:rPr>
              <a:t>&gt;38 </a:t>
            </a:r>
            <a:r>
              <a:rPr lang="en" sz="2400" kern="1200" dirty="0" err="1">
                <a:solidFill>
                  <a:srgbClr val="00FF00"/>
                </a:solidFill>
                <a:latin typeface="Arial" panose="020B0604020202020204" pitchFamily="34" charset="0"/>
                <a:cs typeface="Arial" panose="020B0604020202020204" pitchFamily="34" charset="0"/>
              </a:rPr>
              <a:t>yrs</a:t>
            </a:r>
            <a:r>
              <a:rPr lang="en" sz="2400" kern="1200" dirty="0">
                <a:latin typeface="Arial" panose="020B0604020202020204" pitchFamily="34" charset="0"/>
                <a:cs typeface="Arial" panose="020B0604020202020204" pitchFamily="34" charset="0"/>
              </a:rPr>
              <a:t>, with </a:t>
            </a:r>
            <a:r>
              <a:rPr lang="en" sz="2400" kern="1200" dirty="0">
                <a:solidFill>
                  <a:srgbClr val="00FF00"/>
                </a:solidFill>
                <a:latin typeface="Arial" panose="020B0604020202020204" pitchFamily="34" charset="0"/>
                <a:cs typeface="Arial" panose="020B0604020202020204" pitchFamily="34" charset="0"/>
              </a:rPr>
              <a:t>lower levels of E2 </a:t>
            </a:r>
            <a:r>
              <a:rPr lang="en" sz="2400" kern="1200" dirty="0">
                <a:latin typeface="Arial" panose="020B0604020202020204" pitchFamily="34" charset="0"/>
                <a:cs typeface="Arial" panose="020B0604020202020204" pitchFamily="34" charset="0"/>
              </a:rPr>
              <a:t>and </a:t>
            </a:r>
            <a:r>
              <a:rPr lang="en" sz="2400" kern="1200" dirty="0">
                <a:solidFill>
                  <a:srgbClr val="00FF00"/>
                </a:solidFill>
                <a:latin typeface="Arial" panose="020B0604020202020204" pitchFamily="34" charset="0"/>
                <a:cs typeface="Arial" panose="020B0604020202020204" pitchFamily="34" charset="0"/>
              </a:rPr>
              <a:t>w/o anemia</a:t>
            </a:r>
          </a:p>
          <a:p>
            <a:pPr marL="0" indent="0">
              <a:buNone/>
            </a:pPr>
            <a:r>
              <a:rPr lang="en" sz="1800" kern="1200" dirty="0">
                <a:solidFill>
                  <a:srgbClr val="FF0000"/>
                </a:solidFill>
              </a:rPr>
              <a:t>								Nagata C, 2012</a:t>
            </a:r>
            <a:endParaRPr lang="en" sz="2400" kern="1200" dirty="0">
              <a:latin typeface="Arial" panose="020B0604020202020204" pitchFamily="34" charset="0"/>
              <a:cs typeface="Arial" panose="020B0604020202020204" pitchFamily="34" charset="0"/>
            </a:endParaRPr>
          </a:p>
          <a:p>
            <a:r>
              <a:rPr lang="en" sz="2400" u="sng" kern="1200" dirty="0">
                <a:solidFill>
                  <a:srgbClr val="FF0000"/>
                </a:solidFill>
                <a:latin typeface="Arial" panose="020B0604020202020204" pitchFamily="34" charset="0"/>
                <a:cs typeface="Arial" panose="020B0604020202020204" pitchFamily="34" charset="0"/>
              </a:rPr>
              <a:t>should not be the first choice </a:t>
            </a:r>
            <a:r>
              <a:rPr lang="en" sz="2400" kern="1200" dirty="0">
                <a:latin typeface="Arial" panose="020B0604020202020204" pitchFamily="34" charset="0"/>
                <a:cs typeface="Arial" panose="020B0604020202020204" pitchFamily="34" charset="0"/>
              </a:rPr>
              <a:t>in </a:t>
            </a:r>
            <a:r>
              <a:rPr lang="en" sz="2400" u="sng" kern="1200" dirty="0">
                <a:latin typeface="Arial" panose="020B0604020202020204" pitchFamily="34" charset="0"/>
                <a:cs typeface="Arial" panose="020B0604020202020204" pitchFamily="34" charset="0"/>
              </a:rPr>
              <a:t>younger</a:t>
            </a:r>
            <a:r>
              <a:rPr lang="en" sz="2400" kern="1200" dirty="0">
                <a:latin typeface="Arial" panose="020B0604020202020204" pitchFamily="34" charset="0"/>
                <a:cs typeface="Arial" panose="020B0604020202020204" pitchFamily="34" charset="0"/>
              </a:rPr>
              <a:t> women </a:t>
            </a:r>
            <a:r>
              <a:rPr lang="en" sz="2400" u="sng" kern="1200" dirty="0">
                <a:latin typeface="Arial" panose="020B0604020202020204" pitchFamily="34" charset="0"/>
                <a:cs typeface="Arial" panose="020B0604020202020204" pitchFamily="34" charset="0"/>
              </a:rPr>
              <a:t>w/ anemia</a:t>
            </a:r>
          </a:p>
          <a:p>
            <a:pPr marL="0" indent="0">
              <a:buNone/>
            </a:pPr>
            <a:r>
              <a:rPr lang="en" sz="1600" kern="1200" dirty="0">
                <a:solidFill>
                  <a:srgbClr val="FF0000"/>
                </a:solidFill>
              </a:rPr>
              <a:t>								</a:t>
            </a:r>
            <a:r>
              <a:rPr lang="en" sz="1800" kern="1200" dirty="0">
                <a:solidFill>
                  <a:srgbClr val="FF0000"/>
                </a:solidFill>
              </a:rPr>
              <a:t>Hirata T, 2016</a:t>
            </a:r>
            <a:endParaRPr lang="en" sz="1800" kern="1200" dirty="0">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70442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1547664" y="692696"/>
            <a:ext cx="6048672"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a:solidFill>
                  <a:srgbClr val="00FA00"/>
                </a:solidFill>
                <a:effectLst>
                  <a:outerShdw blurRad="38100" dist="38100" dir="2700000" algn="tl">
                    <a:srgbClr val="000000">
                      <a:alpha val="43137"/>
                    </a:srgbClr>
                  </a:outerShdw>
                </a:effectLst>
              </a:rPr>
              <a:t>DIENOGEST</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36512" y="1944216"/>
            <a:ext cx="9107488" cy="5157192"/>
          </a:xfrm>
        </p:spPr>
        <p:txBody>
          <a:bodyPr/>
          <a:lstStyle/>
          <a:p>
            <a:pPr marL="0" indent="0">
              <a:buNone/>
            </a:pPr>
            <a:r>
              <a:rPr lang="en" sz="2400" kern="1200" dirty="0" err="1">
                <a:solidFill>
                  <a:srgbClr val="00FF00"/>
                </a:solidFill>
                <a:latin typeface="Arial" panose="020B0604020202020204" pitchFamily="34" charset="0"/>
                <a:cs typeface="Arial" panose="020B0604020202020204" pitchFamily="34" charset="0"/>
              </a:rPr>
              <a:t>Dienogest</a:t>
            </a:r>
            <a:r>
              <a:rPr lang="en" sz="2400" kern="1200" dirty="0">
                <a:latin typeface="Arial" panose="020B0604020202020204" pitchFamily="34" charset="0"/>
                <a:cs typeface="Arial" panose="020B0604020202020204" pitchFamily="34" charset="0"/>
              </a:rPr>
              <a:t> </a:t>
            </a:r>
            <a:r>
              <a:rPr lang="en" sz="2400" i="1" kern="1200" dirty="0">
                <a:latin typeface="Arial" panose="020B0604020202020204" pitchFamily="34" charset="0"/>
                <a:cs typeface="Arial" panose="020B0604020202020204" pitchFamily="34" charset="0"/>
              </a:rPr>
              <a:t>vs </a:t>
            </a:r>
            <a:r>
              <a:rPr lang="en" sz="2400" kern="1200" dirty="0">
                <a:latin typeface="Arial" panose="020B0604020202020204" pitchFamily="34" charset="0"/>
                <a:cs typeface="Arial" panose="020B0604020202020204" pitchFamily="34" charset="0"/>
              </a:rPr>
              <a:t> </a:t>
            </a:r>
            <a:r>
              <a:rPr lang="en" sz="2400" kern="1200" dirty="0">
                <a:solidFill>
                  <a:srgbClr val="FF40FF"/>
                </a:solidFill>
                <a:latin typeface="Arial" panose="020B0604020202020204" pitchFamily="34" charset="0"/>
                <a:cs typeface="Arial" panose="020B0604020202020204" pitchFamily="34" charset="0"/>
              </a:rPr>
              <a:t>GnRH-a</a:t>
            </a:r>
            <a:r>
              <a:rPr lang="en" sz="2400" kern="1200" dirty="0">
                <a:latin typeface="Arial" panose="020B0604020202020204" pitchFamily="34" charset="0"/>
                <a:cs typeface="Arial" panose="020B0604020202020204" pitchFamily="34" charset="0"/>
              </a:rPr>
              <a:t> (</a:t>
            </a:r>
            <a:r>
              <a:rPr lang="en" sz="2400" i="1" kern="1200" dirty="0">
                <a:latin typeface="Arial" panose="020B0604020202020204" pitchFamily="34" charset="0"/>
                <a:cs typeface="Arial" panose="020B0604020202020204" pitchFamily="34" charset="0"/>
              </a:rPr>
              <a:t>triptorelin ac.); </a:t>
            </a:r>
            <a:r>
              <a:rPr lang="en" sz="2400" kern="1200" dirty="0">
                <a:latin typeface="Arial" panose="020B0604020202020204" pitchFamily="34" charset="0"/>
                <a:cs typeface="Arial" panose="020B0604020202020204" pitchFamily="34" charset="0"/>
              </a:rPr>
              <a:t>16 weeks of treatment: </a:t>
            </a:r>
          </a:p>
          <a:p>
            <a:endParaRPr lang="en" sz="2400" kern="1200" dirty="0">
              <a:latin typeface="Arial" panose="020B0604020202020204" pitchFamily="34" charset="0"/>
              <a:cs typeface="Arial" panose="020B0604020202020204" pitchFamily="34" charset="0"/>
            </a:endParaRPr>
          </a:p>
          <a:p>
            <a:r>
              <a:rPr lang="en" sz="2400" kern="1200" dirty="0">
                <a:latin typeface="Arial" panose="020B0604020202020204" pitchFamily="34" charset="0"/>
                <a:cs typeface="Arial" panose="020B0604020202020204" pitchFamily="34" charset="0"/>
              </a:rPr>
              <a:t>Same effect on pain as GnRH-a. </a:t>
            </a:r>
          </a:p>
          <a:p>
            <a:endParaRPr lang="en" sz="2400" kern="1200" dirty="0">
              <a:latin typeface="Arial" panose="020B0604020202020204" pitchFamily="34" charset="0"/>
              <a:cs typeface="Arial" panose="020B0604020202020204" pitchFamily="34" charset="0"/>
            </a:endParaRPr>
          </a:p>
          <a:p>
            <a:r>
              <a:rPr lang="en" sz="2400" kern="1200" dirty="0">
                <a:latin typeface="Arial" panose="020B0604020202020204" pitchFamily="34" charset="0"/>
                <a:cs typeface="Arial" panose="020B0604020202020204" pitchFamily="34" charset="0"/>
              </a:rPr>
              <a:t>GnRH-a was more efficient in </a:t>
            </a:r>
            <a:r>
              <a:rPr lang="en" sz="2400" kern="1200" dirty="0">
                <a:solidFill>
                  <a:srgbClr val="FF40FF"/>
                </a:solidFill>
                <a:latin typeface="Arial" panose="020B0604020202020204" pitchFamily="34" charset="0"/>
                <a:cs typeface="Arial" panose="020B0604020202020204" pitchFamily="34" charset="0"/>
              </a:rPr>
              <a:t>volume reduction</a:t>
            </a:r>
          </a:p>
          <a:p>
            <a:endParaRPr lang="en" sz="2400" kern="1200" dirty="0">
              <a:latin typeface="Arial" panose="020B0604020202020204" pitchFamily="34" charset="0"/>
              <a:cs typeface="Arial" panose="020B0604020202020204" pitchFamily="34" charset="0"/>
            </a:endParaRPr>
          </a:p>
          <a:p>
            <a:r>
              <a:rPr lang="en" sz="2400" kern="1200" dirty="0">
                <a:solidFill>
                  <a:srgbClr val="FF40FF"/>
                </a:solidFill>
                <a:latin typeface="Arial" panose="020B0604020202020204" pitchFamily="34" charset="0"/>
                <a:cs typeface="Arial" panose="020B0604020202020204" pitchFamily="34" charset="0"/>
              </a:rPr>
              <a:t>Heavy bleeding </a:t>
            </a:r>
            <a:r>
              <a:rPr lang="en" sz="2400" kern="1200" dirty="0">
                <a:latin typeface="Arial" panose="020B0604020202020204" pitchFamily="34" charset="0"/>
                <a:cs typeface="Arial" panose="020B0604020202020204" pitchFamily="34" charset="0"/>
              </a:rPr>
              <a:t>was completely relieved with </a:t>
            </a:r>
            <a:r>
              <a:rPr lang="en" sz="2400" kern="1200" dirty="0">
                <a:solidFill>
                  <a:srgbClr val="FF40FF"/>
                </a:solidFill>
                <a:latin typeface="Arial" panose="020B0604020202020204" pitchFamily="34" charset="0"/>
                <a:cs typeface="Arial" panose="020B0604020202020204" pitchFamily="34" charset="0"/>
              </a:rPr>
              <a:t>GnRH-a</a:t>
            </a:r>
          </a:p>
          <a:p>
            <a:endParaRPr lang="en" sz="2400" kern="1200" dirty="0">
              <a:solidFill>
                <a:srgbClr val="FF40FF"/>
              </a:solidFill>
              <a:latin typeface="Arial" panose="020B0604020202020204" pitchFamily="34" charset="0"/>
              <a:cs typeface="Arial" panose="020B0604020202020204" pitchFamily="34" charset="0"/>
            </a:endParaRPr>
          </a:p>
          <a:p>
            <a:r>
              <a:rPr lang="en" sz="2400" kern="1200" dirty="0">
                <a:solidFill>
                  <a:srgbClr val="FF0066"/>
                </a:solidFill>
                <a:latin typeface="Arial" panose="020B0604020202020204" pitchFamily="34" charset="0"/>
                <a:cs typeface="Arial" panose="020B0604020202020204" pitchFamily="34" charset="0"/>
              </a:rPr>
              <a:t>26% </a:t>
            </a:r>
            <a:r>
              <a:rPr lang="en" sz="2400" kern="1200" dirty="0">
                <a:latin typeface="Arial" panose="020B0604020202020204" pitchFamily="34" charset="0"/>
                <a:cs typeface="Arial" panose="020B0604020202020204" pitchFamily="34" charset="0"/>
              </a:rPr>
              <a:t>of women in the </a:t>
            </a:r>
            <a:r>
              <a:rPr lang="en" sz="2400" kern="1200" dirty="0" err="1">
                <a:latin typeface="Arial" panose="020B0604020202020204" pitchFamily="34" charset="0"/>
                <a:cs typeface="Arial" panose="020B0604020202020204" pitchFamily="34" charset="0"/>
              </a:rPr>
              <a:t>dienogest</a:t>
            </a:r>
            <a:r>
              <a:rPr lang="en" sz="2400" kern="1200" dirty="0">
                <a:latin typeface="Arial" panose="020B0604020202020204" pitchFamily="34" charset="0"/>
                <a:cs typeface="Arial" panose="020B0604020202020204" pitchFamily="34" charset="0"/>
              </a:rPr>
              <a:t> group had </a:t>
            </a:r>
            <a:r>
              <a:rPr lang="en" sz="2400" kern="1200" dirty="0">
                <a:solidFill>
                  <a:srgbClr val="FF0066"/>
                </a:solidFill>
                <a:latin typeface="Arial" panose="020B0604020202020204" pitchFamily="34" charset="0"/>
                <a:cs typeface="Arial" panose="020B0604020202020204" pitchFamily="34" charset="0"/>
              </a:rPr>
              <a:t>persistent heavy bleeding </a:t>
            </a:r>
            <a:endParaRPr lang="en" sz="2400" dirty="0">
              <a:solidFill>
                <a:srgbClr val="FF0066"/>
              </a:solidFill>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3F554DD-0348-FF44-A699-C3E30BE354D2}"/>
              </a:ext>
            </a:extLst>
          </p:cNvPr>
          <p:cNvSpPr txBox="1"/>
          <p:nvPr/>
        </p:nvSpPr>
        <p:spPr>
          <a:xfrm>
            <a:off x="3177520" y="1223174"/>
            <a:ext cx="2762632" cy="523220"/>
          </a:xfrm>
          <a:prstGeom prst="rect">
            <a:avLst/>
          </a:prstGeom>
          <a:solidFill>
            <a:srgbClr val="FF0000"/>
          </a:solidFill>
        </p:spPr>
        <p:txBody>
          <a:bodyPr wrap="square" rtlCol="0">
            <a:spAutoFit/>
          </a:bodyPr>
          <a:lstStyle/>
          <a:p>
            <a:pPr algn="ctr"/>
            <a:r>
              <a:rPr lang="tr-TR" sz="2800" i="1" err="1">
                <a:effectLst>
                  <a:outerShdw blurRad="38100" dist="38100" dir="2700000" algn="tl">
                    <a:srgbClr val="000000">
                      <a:alpha val="43137"/>
                    </a:srgbClr>
                  </a:outerShdw>
                </a:effectLst>
              </a:rPr>
              <a:t>Fawzy</a:t>
            </a:r>
            <a:r>
              <a:rPr lang="tr-TR" sz="2800" i="1">
                <a:effectLst>
                  <a:outerShdw blurRad="38100" dist="38100" dir="2700000" algn="tl">
                    <a:srgbClr val="000000">
                      <a:alpha val="43137"/>
                    </a:srgbClr>
                  </a:outerShdw>
                </a:effectLst>
              </a:rPr>
              <a:t>, M, 2015</a:t>
            </a:r>
          </a:p>
        </p:txBody>
      </p:sp>
    </p:spTree>
    <p:extLst>
      <p:ext uri="{BB962C8B-B14F-4D97-AF65-F5344CB8AC3E}">
        <p14:creationId xmlns:p14="http://schemas.microsoft.com/office/powerpoint/2010/main" val="15393531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23528" y="692696"/>
            <a:ext cx="8352928"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a:solidFill>
                  <a:srgbClr val="00FA00"/>
                </a:solidFill>
                <a:effectLst>
                  <a:outerShdw blurRad="38100" dist="38100" dir="2700000" algn="tl">
                    <a:srgbClr val="000000">
                      <a:alpha val="43137"/>
                    </a:srgbClr>
                  </a:outerShdw>
                </a:effectLst>
              </a:rPr>
              <a:t>NORETHINDRONE </a:t>
            </a:r>
            <a:r>
              <a:rPr lang="tr-TR" sz="2800" i="1" dirty="0" err="1">
                <a:solidFill>
                  <a:srgbClr val="00FA00"/>
                </a:solidFill>
                <a:effectLst>
                  <a:outerShdw blurRad="38100" dist="38100" dir="2700000" algn="tl">
                    <a:srgbClr val="000000">
                      <a:alpha val="43137"/>
                    </a:srgbClr>
                  </a:outerShdw>
                </a:effectLst>
              </a:rPr>
              <a:t>Acetate</a:t>
            </a:r>
            <a:endParaRPr lang="tr-TR" sz="2800" i="1" dirty="0">
              <a:solidFill>
                <a:srgbClr val="00FA00"/>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36512" y="1196752"/>
            <a:ext cx="9107488" cy="5661248"/>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80A4DD8-569E-E34B-8089-742784E506EF}"/>
              </a:ext>
            </a:extLst>
          </p:cNvPr>
          <p:cNvSpPr txBox="1"/>
          <p:nvPr/>
        </p:nvSpPr>
        <p:spPr>
          <a:xfrm>
            <a:off x="2483768" y="1223174"/>
            <a:ext cx="4104456" cy="461665"/>
          </a:xfrm>
          <a:prstGeom prst="rect">
            <a:avLst/>
          </a:prstGeom>
          <a:solidFill>
            <a:srgbClr val="FF0000"/>
          </a:solidFill>
        </p:spPr>
        <p:txBody>
          <a:bodyPr wrap="square" rtlCol="0">
            <a:spAutoFit/>
          </a:bodyPr>
          <a:lstStyle/>
          <a:p>
            <a:pPr algn="ctr"/>
            <a:r>
              <a:rPr lang="tr-TR" i="1" dirty="0" err="1">
                <a:effectLst>
                  <a:outerShdw blurRad="38100" dist="38100" dir="2700000" algn="tl">
                    <a:srgbClr val="000000">
                      <a:alpha val="43137"/>
                    </a:srgbClr>
                  </a:outerShdw>
                </a:effectLst>
              </a:rPr>
              <a:t>Muneyyirci-Delale</a:t>
            </a:r>
            <a:r>
              <a:rPr lang="tr-TR" i="1" dirty="0">
                <a:effectLst>
                  <a:outerShdw blurRad="38100" dist="38100" dir="2700000" algn="tl">
                    <a:srgbClr val="000000">
                      <a:alpha val="43137"/>
                    </a:srgbClr>
                  </a:outerShdw>
                </a:effectLst>
              </a:rPr>
              <a:t>, O, 2012</a:t>
            </a: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36512" y="1753652"/>
            <a:ext cx="9107488" cy="5157192"/>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pPr marL="0" indent="0">
              <a:buFontTx/>
              <a:buNone/>
            </a:pPr>
            <a:r>
              <a:rPr lang="en" sz="2400" kern="1200" dirty="0">
                <a:latin typeface="Arial" panose="020B0604020202020204" pitchFamily="34" charset="0"/>
                <a:cs typeface="Arial" panose="020B0604020202020204" pitchFamily="34" charset="0"/>
              </a:rPr>
              <a:t>Women w/adenomyosis </a:t>
            </a:r>
            <a:r>
              <a:rPr lang="en" sz="2000" kern="1200" dirty="0">
                <a:latin typeface="Arial" panose="020B0604020202020204" pitchFamily="34" charset="0"/>
                <a:cs typeface="Arial" panose="020B0604020202020204" pitchFamily="34" charset="0"/>
              </a:rPr>
              <a:t>(n=28; retro), </a:t>
            </a:r>
            <a:r>
              <a:rPr lang="en" sz="2400" dirty="0">
                <a:latin typeface="Arial" panose="020B0604020202020204" pitchFamily="34" charset="0"/>
              </a:rPr>
              <a:t>moderate /severe pelvic pain and bleeding (5 mg/d )</a:t>
            </a:r>
            <a:endParaRPr lang="en" sz="2400" kern="1200" dirty="0">
              <a:latin typeface="Arial" panose="020B0604020202020204" pitchFamily="34" charset="0"/>
              <a:cs typeface="Arial" panose="020B0604020202020204" pitchFamily="34" charset="0"/>
            </a:endParaRPr>
          </a:p>
          <a:p>
            <a:r>
              <a:rPr lang="en" sz="2400" dirty="0">
                <a:latin typeface="Arial" panose="020B0604020202020204" pitchFamily="34" charset="0"/>
              </a:rPr>
              <a:t>‘three weeks on, one week off’ regime </a:t>
            </a:r>
            <a:r>
              <a:rPr lang="en" sz="2400" kern="1200" dirty="0">
                <a:latin typeface="Arial" panose="020B0604020202020204" pitchFamily="34" charset="0"/>
                <a:cs typeface="Arial" panose="020B0604020202020204" pitchFamily="34" charset="0"/>
              </a:rPr>
              <a:t> </a:t>
            </a:r>
            <a:r>
              <a:rPr lang="en" sz="2000" i="1" kern="1200" dirty="0">
                <a:latin typeface="Arial" panose="020B0604020202020204" pitchFamily="34" charset="0"/>
                <a:cs typeface="Arial" panose="020B0604020202020204" pitchFamily="34" charset="0"/>
              </a:rPr>
              <a:t>(</a:t>
            </a:r>
            <a:r>
              <a:rPr lang="en" sz="2000" i="1" dirty="0">
                <a:latin typeface="Arial" panose="020B0604020202020204" pitchFamily="34" charset="0"/>
              </a:rPr>
              <a:t>to minimize the common side effect of breakthrough bleeding, causing an incomplete suppression of the hypothalamic-pituitary- ovarian axis and a less hypoestrogenic effect)</a:t>
            </a:r>
            <a:endParaRPr lang="en" sz="2000" i="1" kern="1200" dirty="0">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a:p>
            <a:r>
              <a:rPr lang="en" sz="2400" i="1" u="sng" dirty="0">
                <a:latin typeface="Arial" panose="020B0604020202020204" pitchFamily="34" charset="0"/>
              </a:rPr>
              <a:t>no further </a:t>
            </a:r>
            <a:r>
              <a:rPr lang="en" sz="2400" i="1" dirty="0">
                <a:latin typeface="Arial" panose="020B0604020202020204" pitchFamily="34" charset="0"/>
              </a:rPr>
              <a:t>studies</a:t>
            </a:r>
            <a:r>
              <a:rPr lang="en" sz="2400" dirty="0">
                <a:latin typeface="Arial" panose="020B0604020202020204" pitchFamily="34" charset="0"/>
              </a:rPr>
              <a:t> comparing NETA to other progestins or other drug </a:t>
            </a:r>
          </a:p>
          <a:p>
            <a:r>
              <a:rPr lang="en" sz="2400" i="1" u="sng" dirty="0">
                <a:latin typeface="Arial" panose="020B0604020202020204" pitchFamily="34" charset="0"/>
              </a:rPr>
              <a:t>no evidence </a:t>
            </a:r>
            <a:r>
              <a:rPr lang="en" sz="2400" u="sng" dirty="0">
                <a:latin typeface="Arial" panose="020B0604020202020204" pitchFamily="34" charset="0"/>
              </a:rPr>
              <a:t>on long term effects </a:t>
            </a:r>
            <a:r>
              <a:rPr lang="en" sz="2400" dirty="0">
                <a:latin typeface="Arial" panose="020B0604020202020204" pitchFamily="34" charset="0"/>
              </a:rPr>
              <a:t>on symptoms and sonographic or MRI appearance of adenomyosis after discontinuation of NETA treatment. </a:t>
            </a:r>
          </a:p>
          <a:p>
            <a:endParaRPr lang="en" sz="2400" kern="12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pic>
        <p:nvPicPr>
          <p:cNvPr id="8" name="Picture 7" descr="A screenshot of a cell phone&#10;&#10;Description automatically generated">
            <a:extLst>
              <a:ext uri="{FF2B5EF4-FFF2-40B4-BE49-F238E27FC236}">
                <a16:creationId xmlns:a16="http://schemas.microsoft.com/office/drawing/2014/main" id="{F6FE262F-3E4E-0145-8C4F-0567CBCE4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3871520"/>
            <a:ext cx="6192688" cy="2956776"/>
          </a:xfrm>
          <a:prstGeom prst="rect">
            <a:avLst/>
          </a:prstGeom>
        </p:spPr>
      </p:pic>
    </p:spTree>
    <p:extLst>
      <p:ext uri="{BB962C8B-B14F-4D97-AF65-F5344CB8AC3E}">
        <p14:creationId xmlns:p14="http://schemas.microsoft.com/office/powerpoint/2010/main" val="401275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23528" y="692696"/>
            <a:ext cx="8352928" cy="523220"/>
          </a:xfrm>
          <a:prstGeom prst="rect">
            <a:avLst/>
          </a:prstGeom>
          <a:solidFill>
            <a:srgbClr val="FF0000"/>
          </a:solidFill>
        </p:spPr>
        <p:txBody>
          <a:bodyPr wrap="square" rtlCol="0">
            <a:spAutoFit/>
          </a:bodyPr>
          <a:lstStyle/>
          <a:p>
            <a:pPr algn="ctr"/>
            <a:r>
              <a:rPr lang="tr-TR" sz="2800" dirty="0" err="1">
                <a:solidFill>
                  <a:schemeClr val="tx2"/>
                </a:solidFill>
                <a:effectLst>
                  <a:outerShdw blurRad="38100" dist="38100" dir="2700000" algn="tl">
                    <a:srgbClr val="000000">
                      <a:alpha val="43137"/>
                    </a:srgbClr>
                  </a:outerShdw>
                </a:effectLst>
              </a:rPr>
              <a:t>Medical</a:t>
            </a:r>
            <a:r>
              <a:rPr lang="tr-TR" sz="2800" dirty="0">
                <a:solidFill>
                  <a:schemeClr val="tx2"/>
                </a:solidFill>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Progestins</a:t>
            </a:r>
            <a:r>
              <a:rPr lang="tr-TR" sz="2800" dirty="0">
                <a:solidFill>
                  <a:schemeClr val="tx2"/>
                </a:solidFill>
                <a:effectLst>
                  <a:outerShdw blurRad="38100" dist="38100" dir="2700000" algn="tl">
                    <a:srgbClr val="000000">
                      <a:alpha val="43137"/>
                    </a:srgbClr>
                  </a:outerShdw>
                </a:effectLst>
              </a:rPr>
              <a:t>: </a:t>
            </a:r>
            <a:r>
              <a:rPr lang="tr-TR" sz="2800" i="1" dirty="0" err="1">
                <a:solidFill>
                  <a:srgbClr val="00FA00"/>
                </a:solidFill>
                <a:effectLst>
                  <a:outerShdw blurRad="38100" dist="38100" dir="2700000" algn="tl">
                    <a:srgbClr val="000000">
                      <a:alpha val="43137"/>
                    </a:srgbClr>
                  </a:outerShdw>
                </a:effectLst>
              </a:rPr>
              <a:t>Dydrogesterone</a:t>
            </a:r>
            <a:endParaRPr lang="tr-TR" sz="2800" i="1" dirty="0">
              <a:solidFill>
                <a:srgbClr val="00FA00"/>
              </a:solidFill>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36512" y="1196752"/>
            <a:ext cx="9107488" cy="5661248"/>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80A4DD8-569E-E34B-8089-742784E506EF}"/>
              </a:ext>
            </a:extLst>
          </p:cNvPr>
          <p:cNvSpPr txBox="1"/>
          <p:nvPr/>
        </p:nvSpPr>
        <p:spPr>
          <a:xfrm>
            <a:off x="2195736" y="1223174"/>
            <a:ext cx="4751512" cy="523220"/>
          </a:xfrm>
          <a:prstGeom prst="rect">
            <a:avLst/>
          </a:prstGeom>
          <a:solidFill>
            <a:srgbClr val="FF0000"/>
          </a:solidFill>
        </p:spPr>
        <p:txBody>
          <a:bodyPr wrap="square" rtlCol="0">
            <a:spAutoFit/>
          </a:bodyPr>
          <a:lstStyle/>
          <a:p>
            <a:pPr algn="ctr"/>
            <a:r>
              <a:rPr lang="tr-TR" sz="2800" i="1" err="1">
                <a:effectLst>
                  <a:outerShdw blurRad="38100" dist="38100" dir="2700000" algn="tl">
                    <a:srgbClr val="000000">
                      <a:alpha val="43137"/>
                    </a:srgbClr>
                  </a:outerShdw>
                </a:effectLst>
              </a:rPr>
              <a:t>Schweppe</a:t>
            </a:r>
            <a:r>
              <a:rPr lang="tr-TR" sz="2800" i="1">
                <a:effectLst>
                  <a:outerShdw blurRad="38100" dist="38100" dir="2700000" algn="tl">
                    <a:srgbClr val="000000">
                      <a:alpha val="43137"/>
                    </a:srgbClr>
                  </a:outerShdw>
                </a:effectLst>
              </a:rPr>
              <a:t>, KW, 2009</a:t>
            </a: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323528" y="1897668"/>
            <a:ext cx="8568952" cy="4627676"/>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tr-TR" sz="2400" dirty="0" err="1">
                <a:latin typeface="Arial" panose="020B0604020202020204" pitchFamily="34" charset="0"/>
                <a:cs typeface="Arial" panose="020B0604020202020204" pitchFamily="34" charset="0"/>
              </a:rPr>
              <a:t>Cyclic</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application</a:t>
            </a:r>
            <a:endParaRPr lang="tr-TR" sz="2400" dirty="0">
              <a:latin typeface="Arial" panose="020B0604020202020204" pitchFamily="34" charset="0"/>
              <a:cs typeface="Arial" panose="020B0604020202020204" pitchFamily="34" charset="0"/>
            </a:endParaRPr>
          </a:p>
          <a:p>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Preferable compared to other progestins, where the woman desires to become pregnant and to prevent bleeding problems</a:t>
            </a:r>
          </a:p>
          <a:p>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No androgenic side effects</a:t>
            </a:r>
          </a:p>
          <a:p>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and ovulation is not inhibited!!! </a:t>
            </a:r>
          </a:p>
          <a:p>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a:p>
            <a:pPr marL="0" indent="0">
              <a:buNone/>
            </a:pPr>
            <a:r>
              <a:rPr lang="tr-TR" sz="2400" dirty="0">
                <a:latin typeface="Arial" panose="020B0604020202020204" pitchFamily="34" charset="0"/>
                <a:cs typeface="Arial" panose="020B0604020202020204" pitchFamily="34" charset="0"/>
              </a:rPr>
              <a:t> </a:t>
            </a:r>
            <a:endParaRPr lang="en" sz="2400" kern="12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6757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813"/>
            <a:ext cx="91440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1547664" y="3645024"/>
            <a:ext cx="6428874" cy="1200329"/>
          </a:xfrm>
          <a:prstGeom prst="rect">
            <a:avLst/>
          </a:prstGeom>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E ve P tek tek </a:t>
            </a:r>
            <a:r>
              <a:rPr kumimoji="0" lang="tr-TR" sz="2400" b="1" i="0" u="none" strike="noStrike" kern="1200" cap="none" spc="0" normalizeH="0" baseline="0" noProof="0" err="1">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ovülasyonu</a:t>
            </a:r>
            <a:r>
              <a:rPr kumimoji="0" lang="tr-TR"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 </a:t>
            </a:r>
            <a:r>
              <a:rPr kumimoji="0" lang="tr-TR" sz="2400" b="1" i="0" u="none" strike="noStrike" kern="1200" cap="none" spc="0" normalizeH="0" baseline="0" noProof="0" err="1">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inhibe</a:t>
            </a:r>
            <a:r>
              <a:rPr kumimoji="0" lang="tr-TR"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 ederler. </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Kombine edildiğinde farmakolojik </a:t>
            </a:r>
            <a:r>
              <a:rPr kumimoji="0" lang="tr-TR" sz="2400" b="1" i="0" u="none" strike="noStrike" kern="1200" cap="none" spc="0" normalizeH="0" baseline="0" noProof="0" err="1">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sinerjizm</a:t>
            </a:r>
            <a:r>
              <a:rPr kumimoji="0" lang="tr-TR"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Comic Sans MS" pitchFamily="66" charset="0"/>
                <a:ea typeface="+mn-ea"/>
                <a:cs typeface="Arial" charset="0"/>
              </a:rPr>
              <a:t>=daha düşük dozlar</a:t>
            </a:r>
            <a:endParaRPr kumimoji="0" lang="en-US" sz="24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Arial" charset="0"/>
              <a:ea typeface="+mn-ea"/>
              <a:cs typeface="Arial" charset="0"/>
            </a:endParaRPr>
          </a:p>
        </p:txBody>
      </p:sp>
      <p:sp>
        <p:nvSpPr>
          <p:cNvPr id="5" name="Metin kutusu 4"/>
          <p:cNvSpPr txBox="1"/>
          <p:nvPr/>
        </p:nvSpPr>
        <p:spPr>
          <a:xfrm>
            <a:off x="8256087" y="6390717"/>
            <a:ext cx="794607"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1" i="0" u="none" strike="noStrike" kern="1200" cap="none" spc="0" normalizeH="0" baseline="0" noProof="0">
                <a:ln>
                  <a:noFill/>
                </a:ln>
                <a:solidFill>
                  <a:srgbClr val="FE9B03"/>
                </a:solidFill>
                <a:effectLst>
                  <a:outerShdw blurRad="38100" dist="38100" dir="2700000" algn="tl">
                    <a:srgbClr val="000000">
                      <a:alpha val="43137"/>
                    </a:srgbClr>
                  </a:outerShdw>
                </a:effectLst>
                <a:uLnTx/>
                <a:uFillTx/>
                <a:latin typeface="Arial" charset="0"/>
                <a:ea typeface="+mn-ea"/>
                <a:cs typeface="Arial" charset="0"/>
              </a:rPr>
              <a:t>©</a:t>
            </a:r>
            <a:r>
              <a:rPr kumimoji="0" lang="tr-TR" sz="1800" b="1" i="0" u="none" strike="noStrike" kern="1200" cap="none" spc="0" normalizeH="0" baseline="0" noProof="0">
                <a:ln>
                  <a:noFill/>
                </a:ln>
                <a:solidFill>
                  <a:srgbClr val="FE9B03"/>
                </a:solidFill>
                <a:effectLst>
                  <a:outerShdw blurRad="38100" dist="38100" dir="2700000" algn="tl">
                    <a:srgbClr val="000000">
                      <a:alpha val="43137"/>
                    </a:srgbClr>
                  </a:outerShdw>
                </a:effectLst>
                <a:uLnTx/>
                <a:uFillTx/>
                <a:latin typeface="Comic Sans MS" panose="030F0702030302020204" pitchFamily="66" charset="0"/>
                <a:ea typeface="+mn-ea"/>
                <a:cs typeface="Arial" charset="0"/>
              </a:rPr>
              <a:t>SŞ</a:t>
            </a:r>
            <a:endParaRPr kumimoji="0" lang="en-US" sz="18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Arial" charset="0"/>
            </a:endParaRPr>
          </a:p>
        </p:txBody>
      </p:sp>
    </p:spTree>
    <p:extLst>
      <p:ext uri="{BB962C8B-B14F-4D97-AF65-F5344CB8AC3E}">
        <p14:creationId xmlns:p14="http://schemas.microsoft.com/office/powerpoint/2010/main" val="2855373260"/>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638" y="-9525"/>
            <a:ext cx="9144001"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p:cNvSpPr txBox="1"/>
          <p:nvPr/>
        </p:nvSpPr>
        <p:spPr>
          <a:xfrm>
            <a:off x="8256087" y="6390717"/>
            <a:ext cx="794607"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1" i="0" u="none" strike="noStrike" kern="1200" cap="none" spc="0" normalizeH="0" baseline="0" noProof="0">
                <a:ln>
                  <a:noFill/>
                </a:ln>
                <a:solidFill>
                  <a:srgbClr val="FE9B03"/>
                </a:solidFill>
                <a:effectLst>
                  <a:outerShdw blurRad="38100" dist="38100" dir="2700000" algn="tl">
                    <a:srgbClr val="000000">
                      <a:alpha val="43137"/>
                    </a:srgbClr>
                  </a:outerShdw>
                </a:effectLst>
                <a:uLnTx/>
                <a:uFillTx/>
                <a:latin typeface="Arial" charset="0"/>
                <a:ea typeface="+mn-ea"/>
                <a:cs typeface="Arial" charset="0"/>
              </a:rPr>
              <a:t>©</a:t>
            </a:r>
            <a:r>
              <a:rPr kumimoji="0" lang="tr-TR" sz="1800" b="1" i="0" u="none" strike="noStrike" kern="1200" cap="none" spc="0" normalizeH="0" baseline="0" noProof="0">
                <a:ln>
                  <a:noFill/>
                </a:ln>
                <a:solidFill>
                  <a:srgbClr val="FE9B03"/>
                </a:solidFill>
                <a:effectLst>
                  <a:outerShdw blurRad="38100" dist="38100" dir="2700000" algn="tl">
                    <a:srgbClr val="000000">
                      <a:alpha val="43137"/>
                    </a:srgbClr>
                  </a:outerShdw>
                </a:effectLst>
                <a:uLnTx/>
                <a:uFillTx/>
                <a:latin typeface="Comic Sans MS" panose="030F0702030302020204" pitchFamily="66" charset="0"/>
                <a:ea typeface="+mn-ea"/>
                <a:cs typeface="Arial" charset="0"/>
              </a:rPr>
              <a:t>SŞ</a:t>
            </a:r>
            <a:endParaRPr kumimoji="0" lang="en-US" sz="18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Arial" charset="0"/>
            </a:endParaRPr>
          </a:p>
        </p:txBody>
      </p:sp>
      <p:sp>
        <p:nvSpPr>
          <p:cNvPr id="2" name="Down Arrow 1">
            <a:extLst>
              <a:ext uri="{FF2B5EF4-FFF2-40B4-BE49-F238E27FC236}">
                <a16:creationId xmlns:a16="http://schemas.microsoft.com/office/drawing/2014/main" id="{D37ADCE9-8217-D947-B2E0-9E8793451ABC}"/>
              </a:ext>
            </a:extLst>
          </p:cNvPr>
          <p:cNvSpPr/>
          <p:nvPr/>
        </p:nvSpPr>
        <p:spPr bwMode="auto">
          <a:xfrm rot="9905349">
            <a:off x="7199562" y="1183629"/>
            <a:ext cx="576064" cy="720080"/>
          </a:xfrm>
          <a:prstGeom prst="downArrow">
            <a:avLst/>
          </a:prstGeom>
          <a:solidFill>
            <a:srgbClr val="DB000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5" name="Down Arrow 4">
            <a:extLst>
              <a:ext uri="{FF2B5EF4-FFF2-40B4-BE49-F238E27FC236}">
                <a16:creationId xmlns:a16="http://schemas.microsoft.com/office/drawing/2014/main" id="{3D78A7BE-D094-0C40-9996-25C4CC274BE8}"/>
              </a:ext>
            </a:extLst>
          </p:cNvPr>
          <p:cNvSpPr/>
          <p:nvPr/>
        </p:nvSpPr>
        <p:spPr bwMode="auto">
          <a:xfrm rot="9905349">
            <a:off x="7985405" y="1183629"/>
            <a:ext cx="576064" cy="720080"/>
          </a:xfrm>
          <a:prstGeom prst="downArrow">
            <a:avLst/>
          </a:prstGeom>
          <a:solidFill>
            <a:srgbClr val="FF432F"/>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Down Arrow 6">
            <a:extLst>
              <a:ext uri="{FF2B5EF4-FFF2-40B4-BE49-F238E27FC236}">
                <a16:creationId xmlns:a16="http://schemas.microsoft.com/office/drawing/2014/main" id="{56D2E888-2882-CC44-A6FC-8B5E90606FEF}"/>
              </a:ext>
            </a:extLst>
          </p:cNvPr>
          <p:cNvSpPr/>
          <p:nvPr/>
        </p:nvSpPr>
        <p:spPr bwMode="auto">
          <a:xfrm rot="9905349">
            <a:off x="4517041" y="1548530"/>
            <a:ext cx="576064" cy="720080"/>
          </a:xfrm>
          <a:prstGeom prst="downArrow">
            <a:avLst/>
          </a:prstGeom>
          <a:solidFill>
            <a:srgbClr val="FF8F2C"/>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8" name="Down Arrow 7">
            <a:extLst>
              <a:ext uri="{FF2B5EF4-FFF2-40B4-BE49-F238E27FC236}">
                <a16:creationId xmlns:a16="http://schemas.microsoft.com/office/drawing/2014/main" id="{BF93AD87-F6C3-0C40-B414-EA2F389F8ADC}"/>
              </a:ext>
            </a:extLst>
          </p:cNvPr>
          <p:cNvSpPr/>
          <p:nvPr/>
        </p:nvSpPr>
        <p:spPr bwMode="auto">
          <a:xfrm rot="9905349">
            <a:off x="6495523" y="1157345"/>
            <a:ext cx="576064" cy="720080"/>
          </a:xfrm>
          <a:prstGeom prst="downArrow">
            <a:avLst/>
          </a:prstGeom>
          <a:solidFill>
            <a:srgbClr val="FF1116"/>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595038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5" grpId="0" animBg="1"/>
      <p:bldP spid="7" grpId="0" animBg="1"/>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dirty="0" err="1">
                <a:solidFill>
                  <a:schemeClr val="tx2"/>
                </a:solidFill>
                <a:effectLst>
                  <a:outerShdw blurRad="38100" dist="38100" dir="2700000" algn="tl">
                    <a:srgbClr val="000000">
                      <a:alpha val="43137"/>
                    </a:srgbClr>
                  </a:outerShdw>
                </a:effectLst>
              </a:rPr>
              <a:t>Medical</a:t>
            </a:r>
            <a:r>
              <a:rPr lang="tr-TR" sz="3200" dirty="0">
                <a:solidFill>
                  <a:schemeClr val="tx2"/>
                </a:solidFill>
                <a:effectLst>
                  <a:outerShdw blurRad="38100" dist="38100" dir="2700000" algn="tl">
                    <a:srgbClr val="000000">
                      <a:alpha val="43137"/>
                    </a:srgbClr>
                  </a:outerShdw>
                </a:effectLst>
              </a:rPr>
              <a:t>: </a:t>
            </a:r>
            <a:r>
              <a:rPr lang="tr-TR" sz="3200" dirty="0" err="1">
                <a:solidFill>
                  <a:srgbClr val="00FA00"/>
                </a:solidFill>
                <a:effectLst>
                  <a:outerShdw blurRad="38100" dist="38100" dir="2700000" algn="tl">
                    <a:srgbClr val="000000"/>
                  </a:outerShdw>
                </a:effectLst>
                <a:latin typeface="Tahoma" pitchFamily="34" charset="0"/>
              </a:rPr>
              <a:t>GnRH</a:t>
            </a:r>
            <a:r>
              <a:rPr lang="tr-TR" sz="3200" dirty="0">
                <a:solidFill>
                  <a:srgbClr val="00FA00"/>
                </a:solidFill>
                <a:effectLst>
                  <a:outerShdw blurRad="38100" dist="38100" dir="2700000" algn="tl">
                    <a:srgbClr val="000000"/>
                  </a:outerShdw>
                </a:effectLst>
                <a:latin typeface="Tahoma" pitchFamily="34" charset="0"/>
              </a:rPr>
              <a:t>-a</a:t>
            </a:r>
            <a:endParaRPr lang="tr-TR" sz="2000" dirty="0">
              <a:solidFill>
                <a:srgbClr val="00FA00"/>
              </a:solidFill>
              <a:effectLst>
                <a:outerShdw blurRad="38100" dist="38100" dir="2700000" algn="tl">
                  <a:srgbClr val="000000"/>
                </a:outerShdw>
              </a:effectLst>
              <a:latin typeface="Tahoma" pitchFamily="34" charset="0"/>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251520" y="1268760"/>
            <a:ext cx="8855968"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latin typeface="Arial" panose="020B0604020202020204" pitchFamily="34" charset="0"/>
                <a:cs typeface="Arial" panose="020B0604020202020204" pitchFamily="34" charset="0"/>
              </a:rPr>
              <a:t>Inhibits the </a:t>
            </a:r>
            <a:r>
              <a:rPr lang="en" sz="2400" dirty="0" err="1">
                <a:latin typeface="Arial" panose="020B0604020202020204" pitchFamily="34" charset="0"/>
                <a:cs typeface="Arial" panose="020B0604020202020204" pitchFamily="34" charset="0"/>
              </a:rPr>
              <a:t>hypothalamo</a:t>
            </a:r>
            <a:r>
              <a:rPr lang="en" sz="2400" dirty="0">
                <a:latin typeface="Arial" panose="020B0604020202020204" pitchFamily="34" charset="0"/>
                <a:cs typeface="Arial" panose="020B0604020202020204" pitchFamily="34" charset="0"/>
              </a:rPr>
              <a:t>-pituitary-ovarian axis → suppresses ovarian function → hypoestrogenism</a:t>
            </a:r>
          </a:p>
          <a:p>
            <a:r>
              <a:rPr lang="en" sz="2400" dirty="0">
                <a:latin typeface="Arial" panose="020B0604020202020204" pitchFamily="34" charset="0"/>
                <a:cs typeface="Arial" panose="020B0604020202020204" pitchFamily="34" charset="0"/>
              </a:rPr>
              <a:t>Direct effect on AD:</a:t>
            </a:r>
          </a:p>
          <a:p>
            <a:pPr lvl="1"/>
            <a:r>
              <a:rPr lang="en" sz="2400" dirty="0">
                <a:latin typeface="Arial" panose="020B0604020202020204" pitchFamily="34" charset="0"/>
                <a:cs typeface="Arial" panose="020B0604020202020204" pitchFamily="34" charset="0"/>
              </a:rPr>
              <a:t>reduces tissue inflammatory reaction, angiogenesis, and cell proliferation, VEGF, expression of human heat shock protein 70 (HSP70)</a:t>
            </a:r>
          </a:p>
          <a:p>
            <a:pPr lvl="1"/>
            <a:r>
              <a:rPr lang="en" sz="2400" dirty="0">
                <a:latin typeface="Arial" panose="020B0604020202020204" pitchFamily="34" charset="0"/>
                <a:cs typeface="Arial" panose="020B0604020202020204" pitchFamily="34" charset="0"/>
              </a:rPr>
              <a:t>induces apoptosis in endo,  AD, and uterine fibroids</a:t>
            </a:r>
          </a:p>
          <a:p>
            <a:pPr lvl="1"/>
            <a:r>
              <a:rPr lang="en" sz="2400" dirty="0">
                <a:latin typeface="Arial" panose="020B0604020202020204" pitchFamily="34" charset="0"/>
                <a:cs typeface="Arial" panose="020B0604020202020204" pitchFamily="34" charset="0"/>
              </a:rPr>
              <a:t>decreases the size and demarcation of adenomyotic lesions (by MRI). </a:t>
            </a:r>
          </a:p>
          <a:p>
            <a:r>
              <a:rPr lang="en" sz="2400" dirty="0">
                <a:solidFill>
                  <a:srgbClr val="00FFFF"/>
                </a:solidFill>
                <a:latin typeface="Arial" panose="020B0604020202020204" pitchFamily="34" charset="0"/>
                <a:cs typeface="Arial" panose="020B0604020202020204" pitchFamily="34" charset="0"/>
              </a:rPr>
              <a:t>Add-back therapy </a:t>
            </a:r>
            <a:r>
              <a:rPr lang="en" sz="2000" i="1" dirty="0">
                <a:latin typeface="Arial" panose="020B0604020202020204" pitchFamily="34" charset="0"/>
                <a:cs typeface="Arial" panose="020B0604020202020204" pitchFamily="34" charset="0"/>
              </a:rPr>
              <a:t>(for severe VSM and bone loss after 6 mo.)</a:t>
            </a:r>
          </a:p>
          <a:p>
            <a:r>
              <a:rPr lang="en" sz="2400" dirty="0">
                <a:solidFill>
                  <a:srgbClr val="00FF00"/>
                </a:solidFill>
                <a:latin typeface="Arial" panose="020B0604020202020204" pitchFamily="34" charset="0"/>
                <a:cs typeface="Arial" panose="020B0604020202020204" pitchFamily="34" charset="0"/>
              </a:rPr>
              <a:t>Draw-back therapy: </a:t>
            </a:r>
            <a:r>
              <a:rPr lang="en" sz="2000" dirty="0">
                <a:latin typeface="Arial" panose="020B0604020202020204" pitchFamily="34" charset="0"/>
                <a:cs typeface="Arial" panose="020B0604020202020204" pitchFamily="34" charset="0"/>
              </a:rPr>
              <a:t>Long-term (2yrs; n=12) low-dose </a:t>
            </a:r>
            <a:r>
              <a:rPr lang="en" sz="2000" dirty="0" err="1">
                <a:latin typeface="Arial" panose="020B0604020202020204" pitchFamily="34" charset="0"/>
                <a:cs typeface="Arial" panose="020B0604020202020204" pitchFamily="34" charset="0"/>
              </a:rPr>
              <a:t>buserelin</a:t>
            </a:r>
            <a:r>
              <a:rPr lang="en" sz="2000" dirty="0">
                <a:latin typeface="Arial" panose="020B0604020202020204" pitchFamily="34" charset="0"/>
                <a:cs typeface="Arial" panose="020B0604020202020204" pitchFamily="34" charset="0"/>
              </a:rPr>
              <a:t> acetate; (mean </a:t>
            </a:r>
            <a:r>
              <a:rPr lang="en" sz="2000" dirty="0" err="1">
                <a:latin typeface="Arial" panose="020B0604020202020204" pitchFamily="34" charset="0"/>
                <a:cs typeface="Arial" panose="020B0604020202020204" pitchFamily="34" charset="0"/>
              </a:rPr>
              <a:t>buserelin</a:t>
            </a:r>
            <a:r>
              <a:rPr lang="en" sz="2000" dirty="0">
                <a:latin typeface="Arial" panose="020B0604020202020204" pitchFamily="34" charset="0"/>
                <a:cs typeface="Arial" panose="020B0604020202020204" pitchFamily="34" charset="0"/>
              </a:rPr>
              <a:t> dose: 900 to 435 </a:t>
            </a:r>
            <a:r>
              <a:rPr lang="en" sz="2000" dirty="0" err="1">
                <a:latin typeface="Arial" panose="020B0604020202020204" pitchFamily="34" charset="0"/>
                <a:cs typeface="Arial" panose="020B0604020202020204" pitchFamily="34" charset="0"/>
              </a:rPr>
              <a:t>μg</a:t>
            </a:r>
            <a:r>
              <a:rPr lang="en" sz="2000" dirty="0">
                <a:latin typeface="Arial" panose="020B0604020202020204" pitchFamily="34" charset="0"/>
                <a:cs typeface="Arial" panose="020B0604020202020204" pitchFamily="34" charset="0"/>
              </a:rPr>
              <a:t>/d (6 to 2.9 nasal sprays/d); mean E2 level was 36 </a:t>
            </a:r>
            <a:r>
              <a:rPr lang="en" sz="2000" dirty="0" err="1">
                <a:latin typeface="Arial" panose="020B0604020202020204" pitchFamily="34" charset="0"/>
                <a:cs typeface="Arial" panose="020B0604020202020204" pitchFamily="34" charset="0"/>
              </a:rPr>
              <a:t>pg</a:t>
            </a:r>
            <a:r>
              <a:rPr lang="en" sz="2000" dirty="0">
                <a:latin typeface="Arial" panose="020B0604020202020204" pitchFamily="34" charset="0"/>
                <a:cs typeface="Arial" panose="020B0604020202020204" pitchFamily="34" charset="0"/>
              </a:rPr>
              <a:t>/mL → less adverse </a:t>
            </a:r>
            <a:r>
              <a:rPr lang="en" sz="2000" dirty="0" err="1">
                <a:latin typeface="Arial" panose="020B0604020202020204" pitchFamily="34" charset="0"/>
                <a:cs typeface="Arial" panose="020B0604020202020204" pitchFamily="34" charset="0"/>
              </a:rPr>
              <a:t>ev</a:t>
            </a:r>
            <a:r>
              <a:rPr lang="tr-TR" sz="2000" dirty="0">
                <a:latin typeface="Arial" panose="020B0604020202020204" pitchFamily="34" charset="0"/>
                <a:cs typeface="Arial" panose="020B0604020202020204" pitchFamily="34" charset="0"/>
              </a:rPr>
              <a:t>en</a:t>
            </a:r>
            <a:r>
              <a:rPr lang="en" sz="2000" dirty="0" err="1">
                <a:latin typeface="Arial" panose="020B0604020202020204" pitchFamily="34" charset="0"/>
                <a:cs typeface="Arial" panose="020B0604020202020204" pitchFamily="34" charset="0"/>
              </a:rPr>
              <a:t>ts</a:t>
            </a:r>
            <a:r>
              <a:rPr lang="en" sz="2000" dirty="0">
                <a:latin typeface="Arial" panose="020B0604020202020204" pitchFamily="34" charset="0"/>
                <a:cs typeface="Arial" panose="020B0604020202020204" pitchFamily="34" charset="0"/>
              </a:rPr>
              <a:t>, therapeutic effects on AD)			</a:t>
            </a:r>
            <a:r>
              <a:rPr lang="en" sz="2000" dirty="0">
                <a:solidFill>
                  <a:srgbClr val="FF0000"/>
                </a:solidFill>
                <a:latin typeface="Arial" panose="020B0604020202020204" pitchFamily="34" charset="0"/>
                <a:cs typeface="Arial" panose="020B0604020202020204" pitchFamily="34" charset="0"/>
              </a:rPr>
              <a:t>Akira, S, 2009</a:t>
            </a:r>
          </a:p>
          <a:p>
            <a:endParaRPr lang="en" sz="2000" i="1" dirty="0">
              <a:latin typeface="Arial" panose="020B0604020202020204" pitchFamily="34" charset="0"/>
              <a:cs typeface="Arial" panose="020B0604020202020204" pitchFamily="34" charset="0"/>
            </a:endParaRPr>
          </a:p>
          <a:p>
            <a:endParaRPr lang="en" sz="2000" i="1" dirty="0">
              <a:latin typeface="Arial" panose="020B0604020202020204" pitchFamily="34" charset="0"/>
              <a:cs typeface="Arial" panose="020B0604020202020204" pitchFamily="34" charset="0"/>
            </a:endParaRPr>
          </a:p>
          <a:p>
            <a:endParaRPr lang="en" sz="24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57831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dirty="0" err="1">
                <a:solidFill>
                  <a:schemeClr val="tx2"/>
                </a:solidFill>
                <a:effectLst>
                  <a:outerShdw blurRad="38100" dist="38100" dir="2700000" algn="tl">
                    <a:srgbClr val="000000">
                      <a:alpha val="43137"/>
                    </a:srgbClr>
                  </a:outerShdw>
                </a:effectLst>
              </a:rPr>
              <a:t>Medical</a:t>
            </a:r>
            <a:r>
              <a:rPr lang="tr-TR" sz="3200" dirty="0">
                <a:solidFill>
                  <a:schemeClr val="tx2"/>
                </a:solidFill>
                <a:effectLst>
                  <a:outerShdw blurRad="38100" dist="38100" dir="2700000" algn="tl">
                    <a:srgbClr val="000000">
                      <a:alpha val="43137"/>
                    </a:srgbClr>
                  </a:outerShdw>
                </a:effectLst>
              </a:rPr>
              <a:t>: </a:t>
            </a:r>
            <a:r>
              <a:rPr lang="tr-TR" sz="3200" dirty="0" err="1">
                <a:solidFill>
                  <a:srgbClr val="00FA00"/>
                </a:solidFill>
                <a:effectLst>
                  <a:outerShdw blurRad="38100" dist="38100" dir="2700000" algn="tl">
                    <a:srgbClr val="000000"/>
                  </a:outerShdw>
                </a:effectLst>
                <a:latin typeface="Tahoma" pitchFamily="34" charset="0"/>
              </a:rPr>
              <a:t>GnRH</a:t>
            </a:r>
            <a:r>
              <a:rPr lang="tr-TR" sz="3200" dirty="0">
                <a:solidFill>
                  <a:srgbClr val="00FA00"/>
                </a:solidFill>
                <a:effectLst>
                  <a:outerShdw blurRad="38100" dist="38100" dir="2700000" algn="tl">
                    <a:srgbClr val="000000"/>
                  </a:outerShdw>
                </a:effectLst>
                <a:latin typeface="Tahoma" pitchFamily="34" charset="0"/>
              </a:rPr>
              <a:t>-ant ???</a:t>
            </a:r>
            <a:endParaRPr lang="tr-TR" sz="2000" dirty="0">
              <a:solidFill>
                <a:srgbClr val="00FA00"/>
              </a:solidFill>
              <a:effectLst>
                <a:outerShdw blurRad="38100" dist="38100" dir="2700000" algn="tl">
                  <a:srgbClr val="000000"/>
                </a:outerShdw>
              </a:effectLst>
              <a:latin typeface="Tahoma" pitchFamily="34" charset="0"/>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251520" y="1268760"/>
            <a:ext cx="8855968"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t>Two RCTs, phase 3 trials on women with </a:t>
            </a:r>
            <a:r>
              <a:rPr lang="en" sz="2400" dirty="0">
                <a:solidFill>
                  <a:srgbClr val="FF40FF"/>
                </a:solidFill>
              </a:rPr>
              <a:t>endometriosis</a:t>
            </a:r>
            <a:r>
              <a:rPr lang="en" sz="2400" dirty="0"/>
              <a:t> different doses of </a:t>
            </a:r>
            <a:r>
              <a:rPr lang="en" sz="2400" i="1" dirty="0" err="1">
                <a:solidFill>
                  <a:srgbClr val="FF40FF"/>
                </a:solidFill>
              </a:rPr>
              <a:t>elagolix</a:t>
            </a:r>
            <a:r>
              <a:rPr lang="en" sz="2400" dirty="0"/>
              <a:t> (</a:t>
            </a:r>
            <a:r>
              <a:rPr lang="en" sz="2400" i="1" dirty="0"/>
              <a:t>an oral nonpeptide GnRH-ant)  </a:t>
            </a:r>
          </a:p>
          <a:p>
            <a:endParaRPr lang="en" sz="2400" dirty="0"/>
          </a:p>
          <a:p>
            <a:r>
              <a:rPr lang="en" sz="2400" dirty="0"/>
              <a:t>Effective in improving </a:t>
            </a:r>
            <a:r>
              <a:rPr lang="en" sz="2400" u="sng" dirty="0"/>
              <a:t>dysmenorrhea</a:t>
            </a:r>
            <a:r>
              <a:rPr lang="en" sz="2400" dirty="0"/>
              <a:t> and </a:t>
            </a:r>
            <a:r>
              <a:rPr lang="en" sz="2400" u="sng" dirty="0"/>
              <a:t>non-menstrual pelvic pain </a:t>
            </a:r>
            <a:r>
              <a:rPr lang="en" sz="2400" dirty="0"/>
              <a:t>during a 6-month period in women with moderate to severe endometriosis-associated pain								</a:t>
            </a:r>
            <a:r>
              <a:rPr lang="en" sz="1800" dirty="0">
                <a:solidFill>
                  <a:srgbClr val="FF0066"/>
                </a:solidFill>
              </a:rPr>
              <a:t>Taylor, HS, 2017</a:t>
            </a:r>
            <a:endParaRPr lang="en" sz="2400" dirty="0">
              <a:solidFill>
                <a:srgbClr val="FF0066"/>
              </a:solidFill>
            </a:endParaRPr>
          </a:p>
          <a:p>
            <a:r>
              <a:rPr lang="en" sz="2400" dirty="0">
                <a:latin typeface="Arial" panose="020B0604020202020204" pitchFamily="34" charset="0"/>
                <a:cs typeface="Arial" panose="020B0604020202020204" pitchFamily="34" charset="0"/>
              </a:rPr>
              <a:t>With dose of antagonist, the estradiol suppression can be modulated, </a:t>
            </a:r>
            <a:r>
              <a:rPr lang="en" sz="2400" dirty="0" err="1">
                <a:latin typeface="Arial" panose="020B0604020202020204" pitchFamily="34" charset="0"/>
                <a:cs typeface="Arial" panose="020B0604020202020204" pitchFamily="34" charset="0"/>
              </a:rPr>
              <a:t>ie</a:t>
            </a:r>
            <a:r>
              <a:rPr lang="en" sz="2400" dirty="0">
                <a:latin typeface="Arial" panose="020B0604020202020204" pitchFamily="34" charset="0"/>
                <a:cs typeface="Arial" panose="020B0604020202020204" pitchFamily="34" charset="0"/>
              </a:rPr>
              <a:t>., no add-back therapy </a:t>
            </a:r>
            <a:r>
              <a:rPr lang="en" sz="2400" dirty="0"/>
              <a:t>is needed									</a:t>
            </a:r>
            <a:r>
              <a:rPr lang="en" sz="1800" dirty="0" err="1">
                <a:solidFill>
                  <a:srgbClr val="FF0066"/>
                </a:solidFill>
              </a:rPr>
              <a:t>Donnez</a:t>
            </a:r>
            <a:r>
              <a:rPr lang="en" sz="1800" dirty="0">
                <a:solidFill>
                  <a:srgbClr val="FF0066"/>
                </a:solidFill>
              </a:rPr>
              <a:t>, J, 2017</a:t>
            </a:r>
          </a:p>
          <a:p>
            <a:endParaRPr lang="en" sz="2400" i="1" dirty="0">
              <a:latin typeface="Arial" panose="020B0604020202020204" pitchFamily="34" charset="0"/>
              <a:cs typeface="Arial" panose="020B0604020202020204" pitchFamily="34" charset="0"/>
            </a:endParaRPr>
          </a:p>
          <a:p>
            <a:r>
              <a:rPr lang="en" sz="2400" i="1" dirty="0">
                <a:latin typeface="Arial" panose="020B0604020202020204" pitchFamily="34" charset="0"/>
                <a:cs typeface="Arial" panose="020B0604020202020204" pitchFamily="34" charset="0"/>
              </a:rPr>
              <a:t>Considering the promising results of GnRH-ant in endometriosis, a future use for treating </a:t>
            </a:r>
            <a:r>
              <a:rPr lang="en" sz="2400" i="1" dirty="0">
                <a:solidFill>
                  <a:srgbClr val="FF40FF"/>
                </a:solidFill>
                <a:latin typeface="Arial" panose="020B0604020202020204" pitchFamily="34" charset="0"/>
                <a:cs typeface="Arial" panose="020B0604020202020204" pitchFamily="34" charset="0"/>
              </a:rPr>
              <a:t>adenomyosis-</a:t>
            </a:r>
            <a:r>
              <a:rPr lang="en" sz="2400" i="1" dirty="0">
                <a:latin typeface="Arial" panose="020B0604020202020204" pitchFamily="34" charset="0"/>
                <a:cs typeface="Arial" panose="020B0604020202020204" pitchFamily="34" charset="0"/>
              </a:rPr>
              <a:t>related symptoms may be hypothesized???</a:t>
            </a:r>
            <a:endParaRPr lang="en" sz="2400" i="1" dirty="0">
              <a:solidFill>
                <a:srgbClr val="FF0066"/>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68856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rrowheads="1"/>
          </p:cNvPicPr>
          <p:nvPr/>
        </p:nvPicPr>
        <p:blipFill>
          <a:blip r:embed="rId2" cstate="print"/>
          <a:srcRect/>
          <a:stretch>
            <a:fillRect/>
          </a:stretch>
        </p:blipFill>
        <p:spPr bwMode="auto">
          <a:xfrm>
            <a:off x="287338" y="1570038"/>
            <a:ext cx="8569325" cy="4757737"/>
          </a:xfrm>
          <a:prstGeom prst="rect">
            <a:avLst/>
          </a:prstGeom>
          <a:noFill/>
          <a:ln w="12700">
            <a:solidFill>
              <a:schemeClr val="hlink"/>
            </a:solidFill>
            <a:miter lim="800000"/>
            <a:headEnd/>
            <a:tailEnd/>
          </a:ln>
        </p:spPr>
      </p:pic>
      <p:sp>
        <p:nvSpPr>
          <p:cNvPr id="1017859" name="AutoShape 3"/>
          <p:cNvSpPr>
            <a:spLocks noChangeArrowheads="1"/>
          </p:cNvSpPr>
          <p:nvPr/>
        </p:nvSpPr>
        <p:spPr bwMode="auto">
          <a:xfrm>
            <a:off x="4749800" y="3549650"/>
            <a:ext cx="1427163" cy="584200"/>
          </a:xfrm>
          <a:prstGeom prst="roundRect">
            <a:avLst>
              <a:gd name="adj" fmla="val 12495"/>
            </a:avLst>
          </a:prstGeom>
          <a:solidFill>
            <a:srgbClr val="FCFEB9"/>
          </a:solidFill>
          <a:ln w="12700">
            <a:noFill/>
            <a:round/>
            <a:headEnd/>
            <a:tailEnd/>
          </a:ln>
          <a:effectLst/>
        </p:spPr>
        <p:txBody>
          <a:bodyPr wrap="none" lIns="90488" tIns="44450" rIns="90488" bIns="44450">
            <a:spAutoFit/>
          </a:bodyPr>
          <a:lstStyle/>
          <a:p>
            <a:pPr defTabSz="762000">
              <a:defRPr/>
            </a:pPr>
            <a:r>
              <a:rPr lang="tr-TR" sz="3000" b="1">
                <a:solidFill>
                  <a:schemeClr val="accent2"/>
                </a:solidFill>
                <a:effectLst>
                  <a:outerShdw blurRad="38100" dist="38100" dir="2700000" algn="tl">
                    <a:srgbClr val="000000"/>
                  </a:outerShdw>
                </a:effectLst>
              </a:rPr>
              <a:t>Mirena</a:t>
            </a:r>
          </a:p>
        </p:txBody>
      </p:sp>
      <p:sp>
        <p:nvSpPr>
          <p:cNvPr id="47108" name="AutoShape 4"/>
          <p:cNvSpPr>
            <a:spLocks noChangeArrowheads="1"/>
          </p:cNvSpPr>
          <p:nvPr/>
        </p:nvSpPr>
        <p:spPr bwMode="auto">
          <a:xfrm>
            <a:off x="4914900" y="4230688"/>
            <a:ext cx="939800" cy="485775"/>
          </a:xfrm>
          <a:prstGeom prst="roundRect">
            <a:avLst>
              <a:gd name="adj" fmla="val 12495"/>
            </a:avLst>
          </a:prstGeom>
          <a:solidFill>
            <a:srgbClr val="A2C1FE"/>
          </a:solidFill>
          <a:ln w="12700">
            <a:noFill/>
            <a:round/>
            <a:headEnd/>
            <a:tailEnd/>
          </a:ln>
        </p:spPr>
        <p:txBody>
          <a:bodyPr wrap="none" lIns="90488" tIns="44450" rIns="90488" bIns="44450">
            <a:spAutoFit/>
          </a:bodyPr>
          <a:lstStyle/>
          <a:p>
            <a:pPr defTabSz="762000"/>
            <a:r>
              <a:rPr lang="tr-TR">
                <a:solidFill>
                  <a:schemeClr val="hlink"/>
                </a:solidFill>
              </a:rPr>
              <a:t>Detay</a:t>
            </a:r>
          </a:p>
        </p:txBody>
      </p:sp>
      <p:sp>
        <p:nvSpPr>
          <p:cNvPr id="1017861" name="Rectangle 5"/>
          <p:cNvSpPr>
            <a:spLocks noChangeArrowheads="1"/>
          </p:cNvSpPr>
          <p:nvPr/>
        </p:nvSpPr>
        <p:spPr bwMode="auto">
          <a:xfrm>
            <a:off x="2189163" y="1701800"/>
            <a:ext cx="2659062" cy="393700"/>
          </a:xfrm>
          <a:prstGeom prst="rect">
            <a:avLst/>
          </a:prstGeom>
          <a:solidFill>
            <a:srgbClr val="FCFEB9"/>
          </a:solidFill>
          <a:ln w="12700">
            <a:noFill/>
            <a:miter lim="800000"/>
            <a:headEnd/>
            <a:tailEnd/>
          </a:ln>
          <a:effectLst/>
        </p:spPr>
        <p:txBody>
          <a:bodyPr wrap="none" lIns="90488" tIns="44450" rIns="90488" bIns="44450">
            <a:spAutoFit/>
          </a:bodyPr>
          <a:lstStyle/>
          <a:p>
            <a:pPr defTabSz="762000">
              <a:defRPr/>
            </a:pPr>
            <a:r>
              <a:rPr lang="tr-TR" b="1">
                <a:solidFill>
                  <a:schemeClr val="accent1"/>
                </a:solidFill>
                <a:effectLst>
                  <a:outerShdw blurRad="38100" dist="38100" dir="2700000" algn="tl">
                    <a:srgbClr val="000000"/>
                  </a:outerShdw>
                </a:effectLst>
              </a:rPr>
              <a:t>Hormon içeren silindir</a:t>
            </a:r>
          </a:p>
        </p:txBody>
      </p:sp>
      <p:sp>
        <p:nvSpPr>
          <p:cNvPr id="1017862" name="AutoShape 6"/>
          <p:cNvSpPr>
            <a:spLocks noChangeArrowheads="1"/>
          </p:cNvSpPr>
          <p:nvPr/>
        </p:nvSpPr>
        <p:spPr bwMode="auto">
          <a:xfrm>
            <a:off x="304800" y="2133600"/>
            <a:ext cx="2476500" cy="682625"/>
          </a:xfrm>
          <a:prstGeom prst="roundRect">
            <a:avLst>
              <a:gd name="adj" fmla="val 12495"/>
            </a:avLst>
          </a:prstGeom>
          <a:solidFill>
            <a:srgbClr val="FCFEB9"/>
          </a:solidFill>
          <a:ln w="12700">
            <a:noFill/>
            <a:round/>
            <a:headEnd/>
            <a:tailEnd/>
          </a:ln>
          <a:effectLst/>
        </p:spPr>
        <p:txBody>
          <a:bodyPr wrap="none" lIns="90488" tIns="44450" rIns="90488" bIns="44450">
            <a:spAutoFit/>
          </a:bodyPr>
          <a:lstStyle/>
          <a:p>
            <a:pPr algn="ctr" defTabSz="762000">
              <a:defRPr/>
            </a:pPr>
            <a:r>
              <a:rPr lang="tr-TR" sz="1800" b="1">
                <a:solidFill>
                  <a:schemeClr val="accent1"/>
                </a:solidFill>
                <a:effectLst>
                  <a:outerShdw blurRad="38100" dist="38100" dir="2700000" algn="tl">
                    <a:srgbClr val="000000"/>
                  </a:outerShdw>
                </a:effectLst>
              </a:rPr>
              <a:t>Serbestleşen miktarı</a:t>
            </a:r>
          </a:p>
          <a:p>
            <a:pPr algn="ctr" defTabSz="762000">
              <a:defRPr/>
            </a:pPr>
            <a:r>
              <a:rPr lang="tr-TR" sz="1800" b="1">
                <a:solidFill>
                  <a:schemeClr val="accent1"/>
                </a:solidFill>
                <a:effectLst>
                  <a:outerShdw blurRad="38100" dist="38100" dir="2700000" algn="tl">
                    <a:srgbClr val="000000"/>
                  </a:outerShdw>
                </a:effectLst>
              </a:rPr>
              <a:t>kontrol eden membran</a:t>
            </a:r>
          </a:p>
        </p:txBody>
      </p:sp>
      <p:sp>
        <p:nvSpPr>
          <p:cNvPr id="1017863" name="Rectangle 7"/>
          <p:cNvSpPr>
            <a:spLocks noChangeArrowheads="1"/>
          </p:cNvSpPr>
          <p:nvPr/>
        </p:nvSpPr>
        <p:spPr bwMode="auto">
          <a:xfrm>
            <a:off x="2798763" y="5770563"/>
            <a:ext cx="1044575" cy="454025"/>
          </a:xfrm>
          <a:prstGeom prst="rect">
            <a:avLst/>
          </a:prstGeom>
          <a:solidFill>
            <a:srgbClr val="FCFEB9"/>
          </a:solidFill>
          <a:ln w="12700">
            <a:noFill/>
            <a:miter lim="800000"/>
            <a:headEnd/>
            <a:tailEnd/>
          </a:ln>
          <a:effectLst/>
        </p:spPr>
        <p:txBody>
          <a:bodyPr wrap="none" lIns="90488" tIns="44450" rIns="90488" bIns="44450">
            <a:spAutoFit/>
          </a:bodyPr>
          <a:lstStyle/>
          <a:p>
            <a:pPr defTabSz="762000">
              <a:defRPr/>
            </a:pPr>
            <a:r>
              <a:rPr lang="tr-TR" b="1">
                <a:solidFill>
                  <a:srgbClr val="618FFD"/>
                </a:solidFill>
                <a:effectLst>
                  <a:outerShdw blurRad="38100" dist="38100" dir="2700000" algn="tl">
                    <a:srgbClr val="000000"/>
                  </a:outerShdw>
                </a:effectLst>
              </a:rPr>
              <a:t>Sistem</a:t>
            </a:r>
          </a:p>
        </p:txBody>
      </p:sp>
      <p:sp>
        <p:nvSpPr>
          <p:cNvPr id="1017864" name="Rectangle 8"/>
          <p:cNvSpPr>
            <a:spLocks noChangeArrowheads="1"/>
          </p:cNvSpPr>
          <p:nvPr/>
        </p:nvSpPr>
        <p:spPr bwMode="auto">
          <a:xfrm>
            <a:off x="360363" y="5770563"/>
            <a:ext cx="2001837" cy="454025"/>
          </a:xfrm>
          <a:prstGeom prst="rect">
            <a:avLst/>
          </a:prstGeom>
          <a:solidFill>
            <a:srgbClr val="FCFEB9"/>
          </a:solidFill>
          <a:ln w="12700">
            <a:noFill/>
            <a:miter lim="800000"/>
            <a:headEnd/>
            <a:tailEnd/>
          </a:ln>
          <a:effectLst/>
        </p:spPr>
        <p:txBody>
          <a:bodyPr wrap="none" lIns="90488" tIns="44450" rIns="90488" bIns="44450">
            <a:spAutoFit/>
          </a:bodyPr>
          <a:lstStyle/>
          <a:p>
            <a:pPr defTabSz="762000">
              <a:defRPr/>
            </a:pPr>
            <a:r>
              <a:rPr lang="tr-TR" b="1">
                <a:solidFill>
                  <a:srgbClr val="618FFD"/>
                </a:solidFill>
                <a:effectLst>
                  <a:outerShdw blurRad="38100" dist="38100" dir="2700000" algn="tl">
                    <a:srgbClr val="000000"/>
                  </a:outerShdw>
                </a:effectLst>
              </a:rPr>
              <a:t>Uterus duvarı</a:t>
            </a:r>
          </a:p>
        </p:txBody>
      </p:sp>
      <p:sp>
        <p:nvSpPr>
          <p:cNvPr id="1017865" name="Rectangle 9"/>
          <p:cNvSpPr>
            <a:spLocks noChangeArrowheads="1"/>
          </p:cNvSpPr>
          <p:nvPr/>
        </p:nvSpPr>
        <p:spPr bwMode="auto">
          <a:xfrm>
            <a:off x="1808163" y="3560763"/>
            <a:ext cx="1042987" cy="454025"/>
          </a:xfrm>
          <a:prstGeom prst="rect">
            <a:avLst/>
          </a:prstGeom>
          <a:noFill/>
          <a:ln w="12700">
            <a:noFill/>
            <a:miter lim="800000"/>
            <a:headEnd/>
            <a:tailEnd/>
          </a:ln>
          <a:effectLst/>
        </p:spPr>
        <p:txBody>
          <a:bodyPr wrap="none" lIns="90488" tIns="44450" rIns="90488" bIns="44450">
            <a:spAutoFit/>
          </a:bodyPr>
          <a:lstStyle/>
          <a:p>
            <a:pPr defTabSz="762000">
              <a:defRPr/>
            </a:pPr>
            <a:r>
              <a:rPr lang="tr-TR" b="1">
                <a:solidFill>
                  <a:srgbClr val="618FFD"/>
                </a:solidFill>
                <a:effectLst>
                  <a:outerShdw blurRad="38100" dist="38100" dir="2700000" algn="tl">
                    <a:srgbClr val="000000"/>
                  </a:outerShdw>
                </a:effectLst>
              </a:rPr>
              <a:t>Kavite</a:t>
            </a:r>
          </a:p>
        </p:txBody>
      </p:sp>
      <p:sp>
        <p:nvSpPr>
          <p:cNvPr id="1017866" name="AutoShape 10"/>
          <p:cNvSpPr>
            <a:spLocks noChangeArrowheads="1"/>
          </p:cNvSpPr>
          <p:nvPr/>
        </p:nvSpPr>
        <p:spPr bwMode="auto">
          <a:xfrm>
            <a:off x="6246813" y="1701800"/>
            <a:ext cx="2489200" cy="892175"/>
          </a:xfrm>
          <a:prstGeom prst="roundRect">
            <a:avLst>
              <a:gd name="adj" fmla="val 12495"/>
            </a:avLst>
          </a:prstGeom>
          <a:noFill/>
          <a:ln w="12700">
            <a:solidFill>
              <a:schemeClr val="accent2"/>
            </a:solidFill>
            <a:round/>
            <a:headEnd/>
            <a:tailEnd/>
          </a:ln>
          <a:effectLst/>
        </p:spPr>
        <p:txBody>
          <a:bodyPr wrap="none" lIns="90488" tIns="44450" rIns="90488" bIns="44450">
            <a:spAutoFit/>
          </a:bodyPr>
          <a:lstStyle/>
          <a:p>
            <a:pPr defTabSz="762000">
              <a:defRPr/>
            </a:pPr>
            <a:r>
              <a:rPr lang="tr-TR" b="1">
                <a:solidFill>
                  <a:schemeClr val="bg1"/>
                </a:solidFill>
                <a:effectLst>
                  <a:outerShdw blurRad="38100" dist="38100" dir="2700000" algn="tl">
                    <a:srgbClr val="000000"/>
                  </a:outerShdw>
                </a:effectLst>
              </a:rPr>
              <a:t>52 mg LNG</a:t>
            </a:r>
          </a:p>
          <a:p>
            <a:pPr defTabSz="762000">
              <a:defRPr/>
            </a:pPr>
            <a:r>
              <a:rPr lang="tr-TR" b="1">
                <a:solidFill>
                  <a:schemeClr val="bg1"/>
                </a:solidFill>
                <a:effectLst>
                  <a:outerShdw blurRad="38100" dist="38100" dir="2700000" algn="tl">
                    <a:srgbClr val="000000"/>
                  </a:outerShdw>
                </a:effectLst>
              </a:rPr>
              <a:t>20 mcg/gün LNG</a:t>
            </a:r>
          </a:p>
        </p:txBody>
      </p:sp>
      <p:sp>
        <p:nvSpPr>
          <p:cNvPr id="12" name="Title 1">
            <a:extLst>
              <a:ext uri="{FF2B5EF4-FFF2-40B4-BE49-F238E27FC236}">
                <a16:creationId xmlns:a16="http://schemas.microsoft.com/office/drawing/2014/main" id="{19E7DE7B-32D4-514B-851E-6BAC5E4A392C}"/>
              </a:ext>
            </a:extLst>
          </p:cNvPr>
          <p:cNvSpPr txBox="1">
            <a:spLocks/>
          </p:cNvSpPr>
          <p:nvPr/>
        </p:nvSpPr>
        <p:spPr>
          <a:xfrm>
            <a:off x="36512" y="-99392"/>
            <a:ext cx="9144000" cy="792088"/>
          </a:xfrm>
          <a:prstGeom prst="rect">
            <a:avLst/>
          </a:prstGeom>
        </p:spPr>
        <p:txBody>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tr-TR" kern="0"/>
              <a:t>Adenomyosis - AUB - </a:t>
            </a:r>
            <a:r>
              <a:rPr lang="tr-TR" kern="0">
                <a:solidFill>
                  <a:srgbClr val="00FFFF"/>
                </a:solidFill>
              </a:rPr>
              <a:t>Management</a:t>
            </a:r>
          </a:p>
        </p:txBody>
      </p:sp>
      <p:sp>
        <p:nvSpPr>
          <p:cNvPr id="13" name="TextBox 12">
            <a:extLst>
              <a:ext uri="{FF2B5EF4-FFF2-40B4-BE49-F238E27FC236}">
                <a16:creationId xmlns:a16="http://schemas.microsoft.com/office/drawing/2014/main" id="{16FEF432-7FAD-5249-91FF-D9DF1BF5EF08}"/>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Tree>
    <p:extLst>
      <p:ext uri="{BB962C8B-B14F-4D97-AF65-F5344CB8AC3E}">
        <p14:creationId xmlns:p14="http://schemas.microsoft.com/office/powerpoint/2010/main" val="3197369998"/>
      </p:ext>
    </p:extLst>
  </p:cSld>
  <p:clrMapOvr>
    <a:masterClrMapping/>
  </p:clrMapOvr>
  <p:transition spd="slow">
    <p:split orient="vert"/>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end"/>
          <p:cNvPicPr>
            <a:picLocks noChangeAspect="1" noChangeArrowheads="1"/>
          </p:cNvPicPr>
          <p:nvPr/>
        </p:nvPicPr>
        <p:blipFill>
          <a:blip r:embed="rId3" cstate="print"/>
          <a:srcRect/>
          <a:stretch>
            <a:fillRect/>
          </a:stretch>
        </p:blipFill>
        <p:spPr bwMode="auto">
          <a:xfrm>
            <a:off x="179512" y="1050751"/>
            <a:ext cx="8763000" cy="5762625"/>
          </a:xfrm>
          <a:prstGeom prst="rect">
            <a:avLst/>
          </a:prstGeom>
          <a:noFill/>
          <a:ln w="9525">
            <a:solidFill>
              <a:schemeClr val="hlink"/>
            </a:solidFill>
            <a:miter lim="800000"/>
            <a:headEnd/>
            <a:tailEnd/>
          </a:ln>
        </p:spPr>
      </p:pic>
      <p:grpSp>
        <p:nvGrpSpPr>
          <p:cNvPr id="2" name="Group 3"/>
          <p:cNvGrpSpPr>
            <a:grpSpLocks/>
          </p:cNvGrpSpPr>
          <p:nvPr/>
        </p:nvGrpSpPr>
        <p:grpSpPr bwMode="auto">
          <a:xfrm>
            <a:off x="3131840" y="1160934"/>
            <a:ext cx="5786648" cy="2916137"/>
            <a:chOff x="1680" y="384"/>
            <a:chExt cx="3882" cy="1817"/>
          </a:xfrm>
        </p:grpSpPr>
        <p:pic>
          <p:nvPicPr>
            <p:cNvPr id="48132" name="Picture 4" descr="Mirena-Enf Atr"/>
            <p:cNvPicPr>
              <a:picLocks noChangeAspect="1" noChangeArrowheads="1"/>
            </p:cNvPicPr>
            <p:nvPr/>
          </p:nvPicPr>
          <p:blipFill>
            <a:blip r:embed="rId4" cstate="print"/>
            <a:srcRect/>
            <a:stretch>
              <a:fillRect/>
            </a:stretch>
          </p:blipFill>
          <p:spPr bwMode="auto">
            <a:xfrm>
              <a:off x="2688" y="384"/>
              <a:ext cx="2874" cy="1817"/>
            </a:xfrm>
            <a:prstGeom prst="rect">
              <a:avLst/>
            </a:prstGeom>
            <a:noFill/>
            <a:ln w="9525">
              <a:solidFill>
                <a:srgbClr val="FD0000"/>
              </a:solidFill>
              <a:miter lim="800000"/>
              <a:headEnd/>
              <a:tailEnd/>
            </a:ln>
          </p:spPr>
        </p:pic>
        <p:sp>
          <p:nvSpPr>
            <p:cNvPr id="48133" name="AutoShape 5"/>
            <p:cNvSpPr>
              <a:spLocks noChangeArrowheads="1"/>
            </p:cNvSpPr>
            <p:nvPr/>
          </p:nvSpPr>
          <p:spPr bwMode="auto">
            <a:xfrm>
              <a:off x="1680" y="816"/>
              <a:ext cx="1104" cy="91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24 w 21600"/>
                <a:gd name="T13" fmla="*/ 3482 h 21600"/>
                <a:gd name="T14" fmla="*/ 19330 w 21600"/>
                <a:gd name="T15" fmla="*/ 8668 h 21600"/>
              </a:gdLst>
              <a:ahLst/>
              <a:cxnLst>
                <a:cxn ang="T8">
                  <a:pos x="T0" y="T1"/>
                </a:cxn>
                <a:cxn ang="T9">
                  <a:pos x="T2" y="T3"/>
                </a:cxn>
                <a:cxn ang="T10">
                  <a:pos x="T4" y="T5"/>
                </a:cxn>
                <a:cxn ang="T11">
                  <a:pos x="T6" y="T7"/>
                </a:cxn>
              </a:cxnLst>
              <a:rect l="T12" t="T13" r="T14" b="T15"/>
              <a:pathLst>
                <a:path w="21600" h="21600">
                  <a:moveTo>
                    <a:pt x="21600" y="6079"/>
                  </a:moveTo>
                  <a:lnTo>
                    <a:pt x="16271" y="0"/>
                  </a:lnTo>
                  <a:lnTo>
                    <a:pt x="16271" y="3482"/>
                  </a:lnTo>
                  <a:lnTo>
                    <a:pt x="12427" y="3482"/>
                  </a:lnTo>
                  <a:cubicBezTo>
                    <a:pt x="5564" y="3482"/>
                    <a:pt x="0" y="7366"/>
                    <a:pt x="0" y="12158"/>
                  </a:cubicBezTo>
                  <a:lnTo>
                    <a:pt x="0" y="21600"/>
                  </a:lnTo>
                  <a:lnTo>
                    <a:pt x="5309" y="21600"/>
                  </a:lnTo>
                  <a:lnTo>
                    <a:pt x="5309" y="12158"/>
                  </a:lnTo>
                  <a:cubicBezTo>
                    <a:pt x="5309" y="10235"/>
                    <a:pt x="8496" y="8676"/>
                    <a:pt x="12427" y="8676"/>
                  </a:cubicBezTo>
                  <a:lnTo>
                    <a:pt x="16271" y="8676"/>
                  </a:lnTo>
                  <a:lnTo>
                    <a:pt x="16271" y="12158"/>
                  </a:lnTo>
                  <a:close/>
                </a:path>
              </a:pathLst>
            </a:custGeom>
            <a:solidFill>
              <a:srgbClr val="66FF33"/>
            </a:solidFill>
            <a:ln w="12700">
              <a:noFill/>
              <a:miter lim="800000"/>
              <a:headEnd/>
              <a:tailEnd/>
            </a:ln>
          </p:spPr>
          <p:txBody>
            <a:bodyPr wrap="none" anchor="ctr"/>
            <a:lstStyle/>
            <a:p>
              <a:endParaRPr lang="en-US"/>
            </a:p>
          </p:txBody>
        </p:sp>
        <p:sp>
          <p:nvSpPr>
            <p:cNvPr id="1020934" name="Text Box 6"/>
            <p:cNvSpPr txBox="1">
              <a:spLocks noChangeArrowheads="1"/>
            </p:cNvSpPr>
            <p:nvPr/>
          </p:nvSpPr>
          <p:spPr bwMode="auto">
            <a:xfrm>
              <a:off x="2827" y="422"/>
              <a:ext cx="2647" cy="748"/>
            </a:xfrm>
            <a:prstGeom prst="rect">
              <a:avLst/>
            </a:prstGeom>
            <a:noFill/>
            <a:ln w="12700">
              <a:noFill/>
              <a:miter lim="800000"/>
              <a:headEnd/>
              <a:tailEnd/>
            </a:ln>
            <a:effectLst/>
          </p:spPr>
          <p:txBody>
            <a:bodyPr wrap="none">
              <a:spAutoFit/>
            </a:bodyPr>
            <a:lstStyle/>
            <a:p>
              <a:pPr algn="ctr">
                <a:defRPr/>
              </a:pPr>
              <a:r>
                <a:rPr lang="tr-TR" b="1" dirty="0">
                  <a:solidFill>
                    <a:srgbClr val="FD0000"/>
                  </a:solidFill>
                  <a:effectLst>
                    <a:outerShdw blurRad="38100" dist="38100" dir="2700000" algn="tl">
                      <a:srgbClr val="000000"/>
                    </a:outerShdw>
                  </a:effectLst>
                </a:rPr>
                <a:t>LNG-IUS </a:t>
              </a:r>
            </a:p>
            <a:p>
              <a:pPr algn="ctr">
                <a:defRPr/>
              </a:pPr>
              <a:r>
                <a:rPr lang="tr-TR" b="1" dirty="0" err="1">
                  <a:solidFill>
                    <a:srgbClr val="FD0000"/>
                  </a:solidFill>
                  <a:effectLst>
                    <a:outerShdw blurRad="38100" dist="38100" dir="2700000" algn="tl">
                      <a:srgbClr val="000000"/>
                    </a:outerShdw>
                  </a:effectLst>
                </a:rPr>
                <a:t>Endometrial</a:t>
              </a:r>
              <a:r>
                <a:rPr lang="tr-TR" b="1" dirty="0">
                  <a:solidFill>
                    <a:srgbClr val="FD0000"/>
                  </a:solidFill>
                  <a:effectLst>
                    <a:outerShdw blurRad="38100" dist="38100" dir="2700000" algn="tl">
                      <a:srgbClr val="000000"/>
                    </a:outerShdw>
                  </a:effectLst>
                </a:rPr>
                <a:t> </a:t>
              </a:r>
              <a:r>
                <a:rPr lang="tr-TR" b="1" dirty="0" err="1">
                  <a:solidFill>
                    <a:srgbClr val="FD0000"/>
                  </a:solidFill>
                  <a:effectLst>
                    <a:outerShdw blurRad="38100" dist="38100" dir="2700000" algn="tl">
                      <a:srgbClr val="000000"/>
                    </a:outerShdw>
                  </a:effectLst>
                </a:rPr>
                <a:t>atrophy</a:t>
              </a:r>
              <a:endParaRPr lang="tr-TR" b="1" dirty="0">
                <a:solidFill>
                  <a:srgbClr val="FD0000"/>
                </a:solidFill>
                <a:effectLst>
                  <a:outerShdw blurRad="38100" dist="38100" dir="2700000" algn="tl">
                    <a:srgbClr val="000000"/>
                  </a:outerShdw>
                </a:effectLst>
              </a:endParaRPr>
            </a:p>
            <a:p>
              <a:pPr algn="ctr">
                <a:defRPr/>
              </a:pPr>
              <a:r>
                <a:rPr lang="tr-TR" b="1" dirty="0" err="1">
                  <a:solidFill>
                    <a:srgbClr val="FD0000"/>
                  </a:solidFill>
                  <a:effectLst>
                    <a:outerShdw blurRad="38100" dist="38100" dir="2700000" algn="tl">
                      <a:srgbClr val="000000"/>
                    </a:outerShdw>
                  </a:effectLst>
                </a:rPr>
                <a:t>Stromal</a:t>
              </a:r>
              <a:r>
                <a:rPr lang="tr-TR" b="1" dirty="0">
                  <a:solidFill>
                    <a:srgbClr val="FD0000"/>
                  </a:solidFill>
                  <a:effectLst>
                    <a:outerShdw blurRad="38100" dist="38100" dir="2700000" algn="tl">
                      <a:srgbClr val="000000"/>
                    </a:outerShdw>
                  </a:effectLst>
                </a:rPr>
                <a:t> </a:t>
              </a:r>
              <a:r>
                <a:rPr lang="tr-TR" b="1" dirty="0" err="1">
                  <a:solidFill>
                    <a:srgbClr val="FD0000"/>
                  </a:solidFill>
                  <a:effectLst>
                    <a:outerShdw blurRad="38100" dist="38100" dir="2700000" algn="tl">
                      <a:srgbClr val="000000"/>
                    </a:outerShdw>
                  </a:effectLst>
                </a:rPr>
                <a:t>decidual</a:t>
              </a:r>
              <a:r>
                <a:rPr lang="tr-TR" b="1" dirty="0">
                  <a:solidFill>
                    <a:srgbClr val="FD0000"/>
                  </a:solidFill>
                  <a:effectLst>
                    <a:outerShdw blurRad="38100" dist="38100" dir="2700000" algn="tl">
                      <a:srgbClr val="000000"/>
                    </a:outerShdw>
                  </a:effectLst>
                </a:rPr>
                <a:t> </a:t>
              </a:r>
              <a:r>
                <a:rPr lang="tr-TR" b="1" dirty="0" err="1">
                  <a:solidFill>
                    <a:srgbClr val="FD0000"/>
                  </a:solidFill>
                  <a:effectLst>
                    <a:outerShdw blurRad="38100" dist="38100" dir="2700000" algn="tl">
                      <a:srgbClr val="000000"/>
                    </a:outerShdw>
                  </a:effectLst>
                </a:rPr>
                <a:t>reaction</a:t>
              </a:r>
              <a:endParaRPr lang="tr-TR" b="1" dirty="0">
                <a:solidFill>
                  <a:srgbClr val="FD0000"/>
                </a:solidFill>
                <a:effectLst>
                  <a:outerShdw blurRad="38100" dist="38100" dir="2700000" algn="tl">
                    <a:srgbClr val="000000"/>
                  </a:outerShdw>
                </a:effectLst>
              </a:endParaRPr>
            </a:p>
          </p:txBody>
        </p:sp>
      </p:grpSp>
      <p:sp>
        <p:nvSpPr>
          <p:cNvPr id="8" name="Title 1">
            <a:extLst>
              <a:ext uri="{FF2B5EF4-FFF2-40B4-BE49-F238E27FC236}">
                <a16:creationId xmlns:a16="http://schemas.microsoft.com/office/drawing/2014/main" id="{27E30043-C647-684E-83F0-DE0DA843CE52}"/>
              </a:ext>
            </a:extLst>
          </p:cNvPr>
          <p:cNvSpPr txBox="1">
            <a:spLocks/>
          </p:cNvSpPr>
          <p:nvPr/>
        </p:nvSpPr>
        <p:spPr>
          <a:xfrm>
            <a:off x="36512" y="-99392"/>
            <a:ext cx="9144000" cy="792088"/>
          </a:xfrm>
          <a:prstGeom prst="rect">
            <a:avLst/>
          </a:prstGeom>
        </p:spPr>
        <p:txBody>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tr-TR" kern="0"/>
              <a:t>Adenomyosis - AUB - </a:t>
            </a:r>
            <a:r>
              <a:rPr lang="tr-TR" kern="0">
                <a:solidFill>
                  <a:srgbClr val="00FFFF"/>
                </a:solidFill>
              </a:rPr>
              <a:t>Management</a:t>
            </a:r>
          </a:p>
        </p:txBody>
      </p:sp>
      <p:sp>
        <p:nvSpPr>
          <p:cNvPr id="9" name="TextBox 8">
            <a:extLst>
              <a:ext uri="{FF2B5EF4-FFF2-40B4-BE49-F238E27FC236}">
                <a16:creationId xmlns:a16="http://schemas.microsoft.com/office/drawing/2014/main" id="{DA62D2FE-F015-0943-A712-2CA536624D70}"/>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Tree>
    <p:extLst>
      <p:ext uri="{BB962C8B-B14F-4D97-AF65-F5344CB8AC3E}">
        <p14:creationId xmlns:p14="http://schemas.microsoft.com/office/powerpoint/2010/main" val="30563684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4895850" y="0"/>
            <a:ext cx="4248150" cy="3987800"/>
          </a:xfrm>
          <a:prstGeom prst="rect">
            <a:avLst/>
          </a:prstGeom>
          <a:noFill/>
          <a:ln w="9525">
            <a:noFill/>
            <a:miter lim="800000"/>
            <a:headEnd/>
            <a:tailEnd/>
          </a:ln>
        </p:spPr>
      </p:pic>
      <p:sp>
        <p:nvSpPr>
          <p:cNvPr id="12291" name="Title 1"/>
          <p:cNvSpPr>
            <a:spLocks noGrp="1"/>
          </p:cNvSpPr>
          <p:nvPr>
            <p:ph type="title"/>
          </p:nvPr>
        </p:nvSpPr>
        <p:spPr>
          <a:xfrm>
            <a:off x="142875" y="142875"/>
            <a:ext cx="7772400" cy="1028700"/>
          </a:xfrm>
        </p:spPr>
        <p:txBody>
          <a:bodyPr/>
          <a:lstStyle/>
          <a:p>
            <a:pPr algn="l"/>
            <a:r>
              <a:rPr lang="tr-TR" err="1"/>
              <a:t>Adenomyosis</a:t>
            </a:r>
            <a:br>
              <a:rPr lang="tr-TR"/>
            </a:br>
            <a:r>
              <a:rPr lang="tr-TR" err="1">
                <a:solidFill>
                  <a:srgbClr val="00FFFF"/>
                </a:solidFill>
              </a:rPr>
              <a:t>Pathology</a:t>
            </a:r>
            <a:endParaRPr lang="tr-TR">
              <a:solidFill>
                <a:srgbClr val="00FFFF"/>
              </a:solidFill>
            </a:endParaRPr>
          </a:p>
        </p:txBody>
      </p:sp>
      <p:sp>
        <p:nvSpPr>
          <p:cNvPr id="7" name="Content Placeholder 2"/>
          <p:cNvSpPr txBox="1">
            <a:spLocks/>
          </p:cNvSpPr>
          <p:nvPr/>
        </p:nvSpPr>
        <p:spPr bwMode="auto">
          <a:xfrm>
            <a:off x="500063" y="1214438"/>
            <a:ext cx="4043362" cy="4357687"/>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defRPr/>
            </a:pPr>
            <a:r>
              <a:rPr lang="tr-TR" sz="2800" kern="0" err="1">
                <a:latin typeface="+mn-lt"/>
                <a:cs typeface="+mn-cs"/>
              </a:rPr>
              <a:t>In</a:t>
            </a:r>
            <a:r>
              <a:rPr lang="tr-TR" sz="2800" kern="0">
                <a:latin typeface="+mn-lt"/>
                <a:cs typeface="+mn-cs"/>
              </a:rPr>
              <a:t> </a:t>
            </a:r>
            <a:r>
              <a:rPr lang="tr-TR" sz="2800" kern="0" err="1">
                <a:latin typeface="+mn-lt"/>
                <a:cs typeface="+mn-cs"/>
              </a:rPr>
              <a:t>the</a:t>
            </a:r>
            <a:r>
              <a:rPr lang="tr-TR" sz="2800" kern="0">
                <a:latin typeface="+mn-lt"/>
                <a:cs typeface="+mn-cs"/>
              </a:rPr>
              <a:t> </a:t>
            </a:r>
            <a:r>
              <a:rPr lang="tr-TR" sz="2800" kern="0" err="1">
                <a:latin typeface="+mn-lt"/>
                <a:cs typeface="+mn-cs"/>
              </a:rPr>
              <a:t>myometrium</a:t>
            </a:r>
            <a:endParaRPr lang="tr-TR" sz="2800" kern="0">
              <a:latin typeface="+mn-lt"/>
              <a:cs typeface="+mn-cs"/>
            </a:endParaRPr>
          </a:p>
          <a:p>
            <a:pPr marL="311150" indent="-311150" defTabSz="828675" eaLnBrk="0" hangingPunct="0">
              <a:spcBef>
                <a:spcPct val="20000"/>
              </a:spcBef>
              <a:buClr>
                <a:schemeClr val="tx1"/>
              </a:buClr>
              <a:buFontTx/>
              <a:buChar char="•"/>
              <a:defRPr/>
            </a:pPr>
            <a:r>
              <a:rPr lang="tr-TR" sz="2800" kern="0" err="1">
                <a:latin typeface="+mn-lt"/>
                <a:cs typeface="+mn-cs"/>
              </a:rPr>
              <a:t>Diffuse</a:t>
            </a: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p:txBody>
      </p:sp>
      <p:pic>
        <p:nvPicPr>
          <p:cNvPr id="12293" name="Picture 5"/>
          <p:cNvPicPr>
            <a:picLocks noChangeAspect="1" noChangeArrowheads="1"/>
          </p:cNvPicPr>
          <p:nvPr/>
        </p:nvPicPr>
        <p:blipFill>
          <a:blip r:embed="rId4" cstate="print"/>
          <a:srcRect/>
          <a:stretch>
            <a:fillRect/>
          </a:stretch>
        </p:blipFill>
        <p:spPr bwMode="auto">
          <a:xfrm>
            <a:off x="214313" y="2444750"/>
            <a:ext cx="3500437" cy="4413250"/>
          </a:xfrm>
          <a:prstGeom prst="rect">
            <a:avLst/>
          </a:prstGeom>
          <a:noFill/>
          <a:ln w="9525">
            <a:noFill/>
            <a:miter lim="800000"/>
            <a:headEnd/>
            <a:tailEnd/>
          </a:ln>
        </p:spPr>
      </p:pic>
      <p:sp>
        <p:nvSpPr>
          <p:cNvPr id="6" name="Content Placeholder 2"/>
          <p:cNvSpPr txBox="1">
            <a:spLocks/>
          </p:cNvSpPr>
          <p:nvPr/>
        </p:nvSpPr>
        <p:spPr bwMode="auto">
          <a:xfrm>
            <a:off x="4572000" y="4500563"/>
            <a:ext cx="4043363" cy="2143125"/>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buFontTx/>
              <a:buChar char="•"/>
              <a:defRPr/>
            </a:pPr>
            <a:r>
              <a:rPr lang="tr-TR" sz="2800" kern="0" err="1">
                <a:latin typeface="+mn-lt"/>
                <a:cs typeface="+mn-cs"/>
              </a:rPr>
              <a:t>Focal</a:t>
            </a:r>
            <a:endParaRPr lang="tr-TR" sz="2800" kern="0">
              <a:latin typeface="+mn-lt"/>
              <a:cs typeface="+mn-cs"/>
            </a:endParaRPr>
          </a:p>
          <a:p>
            <a:pPr marL="768350" lvl="1" indent="-311150" defTabSz="828675" eaLnBrk="0" hangingPunct="0">
              <a:spcBef>
                <a:spcPct val="20000"/>
              </a:spcBef>
              <a:buClr>
                <a:schemeClr val="tx1"/>
              </a:buClr>
              <a:buFontTx/>
              <a:buChar char="•"/>
              <a:defRPr/>
            </a:pPr>
            <a:r>
              <a:rPr lang="tr-TR" sz="2800" kern="0" err="1">
                <a:latin typeface="+mn-lt"/>
                <a:cs typeface="+mn-cs"/>
              </a:rPr>
              <a:t>Adenomyotic</a:t>
            </a:r>
            <a:r>
              <a:rPr lang="tr-TR" sz="2800" kern="0">
                <a:latin typeface="+mn-lt"/>
                <a:cs typeface="+mn-cs"/>
              </a:rPr>
              <a:t> </a:t>
            </a:r>
            <a:r>
              <a:rPr lang="tr-TR" sz="2800" kern="0" err="1">
                <a:latin typeface="+mn-lt"/>
                <a:cs typeface="+mn-cs"/>
              </a:rPr>
              <a:t>cyst</a:t>
            </a:r>
            <a:endParaRPr lang="tr-TR" sz="2800" kern="0">
              <a:latin typeface="+mn-lt"/>
              <a:cs typeface="+mn-cs"/>
            </a:endParaRPr>
          </a:p>
          <a:p>
            <a:pPr marL="768350" lvl="1" indent="-311150" defTabSz="828675" eaLnBrk="0" hangingPunct="0">
              <a:spcBef>
                <a:spcPct val="20000"/>
              </a:spcBef>
              <a:buClr>
                <a:schemeClr val="tx1"/>
              </a:buClr>
              <a:buFontTx/>
              <a:buChar char="•"/>
              <a:defRPr/>
            </a:pPr>
            <a:r>
              <a:rPr lang="tr-TR" sz="2800" kern="0" err="1">
                <a:latin typeface="+mn-lt"/>
                <a:cs typeface="+mn-cs"/>
              </a:rPr>
              <a:t>Adenomyomas</a:t>
            </a: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p:txBody>
      </p:sp>
    </p:spTree>
    <p:extLst>
      <p:ext uri="{BB962C8B-B14F-4D97-AF65-F5344CB8AC3E}">
        <p14:creationId xmlns:p14="http://schemas.microsoft.com/office/powerpoint/2010/main" val="18534156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251520" y="1484784"/>
            <a:ext cx="8640960" cy="468052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latin typeface="Arial" panose="020B0604020202020204" pitchFamily="34" charset="0"/>
                <a:cs typeface="Arial" panose="020B0604020202020204" pitchFamily="34" charset="0"/>
              </a:rPr>
              <a:t>decidualization of the endometrium</a:t>
            </a:r>
          </a:p>
          <a:p>
            <a:r>
              <a:rPr lang="en" sz="2400" dirty="0">
                <a:latin typeface="Arial" panose="020B0604020202020204" pitchFamily="34" charset="0"/>
                <a:cs typeface="Arial" panose="020B0604020202020204" pitchFamily="34" charset="0"/>
              </a:rPr>
              <a:t>decreased bleeding </a:t>
            </a:r>
          </a:p>
          <a:p>
            <a:r>
              <a:rPr lang="tr-TR" sz="2400" dirty="0">
                <a:latin typeface="Arial" panose="020B0604020202020204" pitchFamily="34" charset="0"/>
                <a:cs typeface="Arial" panose="020B0604020202020204" pitchFamily="34" charset="0"/>
              </a:rPr>
              <a:t>d</a:t>
            </a:r>
            <a:r>
              <a:rPr lang="en" sz="2400" dirty="0" err="1">
                <a:latin typeface="Arial" panose="020B0604020202020204" pitchFamily="34" charset="0"/>
                <a:cs typeface="Arial" panose="020B0604020202020204" pitchFamily="34" charset="0"/>
              </a:rPr>
              <a:t>irect</a:t>
            </a:r>
            <a:r>
              <a:rPr lang="en" sz="2400" dirty="0">
                <a:latin typeface="Arial" panose="020B0604020202020204" pitchFamily="34" charset="0"/>
                <a:cs typeface="Arial" panose="020B0604020202020204" pitchFamily="34" charset="0"/>
              </a:rPr>
              <a:t> effect on adenomyotic deposits </a:t>
            </a:r>
          </a:p>
          <a:p>
            <a:r>
              <a:rPr lang="en" sz="2400" dirty="0">
                <a:latin typeface="Arial" panose="020B0604020202020204" pitchFamily="34" charset="0"/>
                <a:cs typeface="Arial" panose="020B0604020202020204" pitchFamily="34" charset="0"/>
              </a:rPr>
              <a:t>suppression of endometrial cell growth through: </a:t>
            </a:r>
          </a:p>
          <a:p>
            <a:pPr lvl="1"/>
            <a:r>
              <a:rPr lang="en" sz="2400" dirty="0">
                <a:latin typeface="Arial" panose="020B0604020202020204" pitchFamily="34" charset="0"/>
                <a:cs typeface="Arial" panose="020B0604020202020204" pitchFamily="34" charset="0"/>
              </a:rPr>
              <a:t>downregulation of estrogen receptor (ER), </a:t>
            </a:r>
          </a:p>
          <a:p>
            <a:pPr lvl="1"/>
            <a:r>
              <a:rPr lang="en" sz="2400" dirty="0">
                <a:latin typeface="Arial" panose="020B0604020202020204" pitchFamily="34" charset="0"/>
                <a:cs typeface="Arial" panose="020B0604020202020204" pitchFamily="34" charset="0"/>
              </a:rPr>
              <a:t>altered expression of both steroid receptor coactivators and corepressors </a:t>
            </a:r>
          </a:p>
          <a:p>
            <a:pPr lvl="1"/>
            <a:r>
              <a:rPr lang="en" sz="2400" dirty="0">
                <a:latin typeface="Arial" panose="020B0604020202020204" pitchFamily="34" charset="0"/>
                <a:cs typeface="Arial" panose="020B0604020202020204" pitchFamily="34" charset="0"/>
              </a:rPr>
              <a:t>reduction in aromatase and COX-2 expression </a:t>
            </a:r>
          </a:p>
          <a:p>
            <a:pPr lvl="1"/>
            <a:r>
              <a:rPr lang="en" sz="2400" dirty="0">
                <a:latin typeface="Arial" panose="020B0604020202020204" pitchFamily="34" charset="0"/>
                <a:cs typeface="Arial" panose="020B0604020202020204" pitchFamily="34" charset="0"/>
              </a:rPr>
              <a:t>decreased VEGF</a:t>
            </a:r>
          </a:p>
          <a:p>
            <a:pPr lvl="1"/>
            <a:r>
              <a:rPr lang="en" sz="2400" dirty="0">
                <a:latin typeface="Arial" panose="020B0604020202020204" pitchFamily="34" charset="0"/>
                <a:cs typeface="Arial" panose="020B0604020202020204" pitchFamily="34" charset="0"/>
              </a:rPr>
              <a:t>increased adrenomedullin (AM) expression </a:t>
            </a:r>
          </a:p>
          <a:p>
            <a:pPr lvl="1"/>
            <a:r>
              <a:rPr lang="en" sz="2400" dirty="0">
                <a:latin typeface="Arial" panose="020B0604020202020204" pitchFamily="34" charset="0"/>
                <a:cs typeface="Arial" panose="020B0604020202020204" pitchFamily="34" charset="0"/>
              </a:rPr>
              <a:t>reduced </a:t>
            </a:r>
            <a:r>
              <a:rPr lang="en" sz="2400" dirty="0" err="1">
                <a:latin typeface="Arial" panose="020B0604020202020204" pitchFamily="34" charset="0"/>
                <a:cs typeface="Arial" panose="020B0604020202020204" pitchFamily="34" charset="0"/>
              </a:rPr>
              <a:t>lymphangiogenesis</a:t>
            </a:r>
            <a:endParaRPr lang="en" sz="2400" kern="12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96688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pic>
        <p:nvPicPr>
          <p:cNvPr id="6" name="Picture 5" descr="A close up of a newspaper&#13;&#10;&#13;&#10;Description automatically generated">
            <a:extLst>
              <a:ext uri="{FF2B5EF4-FFF2-40B4-BE49-F238E27FC236}">
                <a16:creationId xmlns:a16="http://schemas.microsoft.com/office/drawing/2014/main" id="{258435DF-66D3-5B46-8172-1BDDC945CD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0923"/>
            <a:ext cx="9144000" cy="5562453"/>
          </a:xfrm>
          <a:prstGeom prst="rect">
            <a:avLst/>
          </a:prstGeom>
        </p:spPr>
      </p:pic>
      <p:sp>
        <p:nvSpPr>
          <p:cNvPr id="3" name="Oval 2">
            <a:extLst>
              <a:ext uri="{FF2B5EF4-FFF2-40B4-BE49-F238E27FC236}">
                <a16:creationId xmlns:a16="http://schemas.microsoft.com/office/drawing/2014/main" id="{24516368-0FB2-1845-88A8-7FD19C8E2A03}"/>
              </a:ext>
            </a:extLst>
          </p:cNvPr>
          <p:cNvSpPr/>
          <p:nvPr/>
        </p:nvSpPr>
        <p:spPr bwMode="auto">
          <a:xfrm>
            <a:off x="-36512" y="3429000"/>
            <a:ext cx="1512168" cy="432048"/>
          </a:xfrm>
          <a:prstGeom prst="ellipse">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246063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251520" y="1484784"/>
            <a:ext cx="8640960" cy="5373216"/>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latin typeface="Arial" panose="020B0604020202020204" pitchFamily="34" charset="0"/>
                <a:cs typeface="Arial" panose="020B0604020202020204" pitchFamily="34" charset="0"/>
              </a:rPr>
              <a:t>LNG-IUS reduces dysmenorrhea </a:t>
            </a:r>
          </a:p>
          <a:p>
            <a:r>
              <a:rPr lang="en" sz="2400" dirty="0">
                <a:latin typeface="Arial" panose="020B0604020202020204" pitchFamily="34" charset="0"/>
                <a:cs typeface="Arial" panose="020B0604020202020204" pitchFamily="34" charset="0"/>
              </a:rPr>
              <a:t>and </a:t>
            </a:r>
            <a:r>
              <a:rPr lang="en" sz="2400" u="sng" dirty="0">
                <a:solidFill>
                  <a:srgbClr val="FF0000"/>
                </a:solidFill>
                <a:latin typeface="Arial" panose="020B0604020202020204" pitchFamily="34" charset="0"/>
                <a:cs typeface="Arial" panose="020B0604020202020204" pitchFamily="34" charset="0"/>
              </a:rPr>
              <a:t>heavy menstrual bleeding</a:t>
            </a:r>
          </a:p>
          <a:p>
            <a:r>
              <a:rPr lang="en" sz="2400" dirty="0">
                <a:latin typeface="Arial" panose="020B0604020202020204" pitchFamily="34" charset="0"/>
                <a:cs typeface="Arial" panose="020B0604020202020204" pitchFamily="34" charset="0"/>
              </a:rPr>
              <a:t>overall satisfaction is high </a:t>
            </a:r>
          </a:p>
          <a:p>
            <a:r>
              <a:rPr lang="en" sz="2400" dirty="0">
                <a:latin typeface="Arial" panose="020B0604020202020204" pitchFamily="34" charset="0"/>
                <a:cs typeface="Arial" panose="020B0604020202020204" pitchFamily="34" charset="0"/>
              </a:rPr>
              <a:t>most optimal in women with </a:t>
            </a:r>
            <a:r>
              <a:rPr lang="en" sz="2400" u="sng" dirty="0">
                <a:latin typeface="Arial" panose="020B0604020202020204" pitchFamily="34" charset="0"/>
                <a:cs typeface="Arial" panose="020B0604020202020204" pitchFamily="34" charset="0"/>
              </a:rPr>
              <a:t>moderate</a:t>
            </a:r>
            <a:r>
              <a:rPr lang="en" sz="2400" dirty="0">
                <a:latin typeface="Arial" panose="020B0604020202020204" pitchFamily="34" charset="0"/>
                <a:cs typeface="Arial" panose="020B0604020202020204" pitchFamily="34" charset="0"/>
              </a:rPr>
              <a:t> uterine enlargement </a:t>
            </a:r>
          </a:p>
          <a:p>
            <a:r>
              <a:rPr lang="en" sz="2400" dirty="0">
                <a:latin typeface="Arial" panose="020B0604020202020204" pitchFamily="34" charset="0"/>
                <a:cs typeface="Arial" panose="020B0604020202020204" pitchFamily="34" charset="0"/>
              </a:rPr>
              <a:t>was successful in 69% of 48 women with large AD </a:t>
            </a:r>
            <a:r>
              <a:rPr lang="en" sz="2400" u="sng" dirty="0">
                <a:latin typeface="Arial" panose="020B0604020202020204" pitchFamily="34" charset="0"/>
                <a:cs typeface="Arial" panose="020B0604020202020204" pitchFamily="34" charset="0"/>
              </a:rPr>
              <a:t>(&gt;12 weeks' uterus)</a:t>
            </a:r>
            <a:r>
              <a:rPr lang="en" sz="2400" dirty="0">
                <a:latin typeface="Arial" panose="020B0604020202020204" pitchFamily="34" charset="0"/>
                <a:cs typeface="Arial" panose="020B0604020202020204" pitchFamily="34" charset="0"/>
              </a:rPr>
              <a:t> with a mean of 20 months of follow-up</a:t>
            </a:r>
          </a:p>
          <a:p>
            <a:r>
              <a:rPr lang="en" sz="2400" dirty="0">
                <a:latin typeface="Arial" panose="020B0604020202020204" pitchFamily="34" charset="0"/>
                <a:cs typeface="Arial" panose="020B0604020202020204" pitchFamily="34" charset="0"/>
              </a:rPr>
              <a:t>higher expulsion and failure rate in women with enlarged uterus. 		</a:t>
            </a:r>
            <a:r>
              <a:rPr lang="en" sz="2400" dirty="0">
                <a:solidFill>
                  <a:srgbClr val="FF0000"/>
                </a:solidFill>
                <a:latin typeface="Arial" panose="020B0604020202020204" pitchFamily="34" charset="0"/>
                <a:cs typeface="Arial" panose="020B0604020202020204" pitchFamily="34" charset="0"/>
              </a:rPr>
              <a:t> 		</a:t>
            </a:r>
            <a:r>
              <a:rPr lang="en" sz="1800" dirty="0">
                <a:solidFill>
                  <a:srgbClr val="FF0000"/>
                </a:solidFill>
                <a:latin typeface="Arial" panose="020B0604020202020204" pitchFamily="34" charset="0"/>
                <a:cs typeface="Arial" panose="020B0604020202020204" pitchFamily="34" charset="0"/>
              </a:rPr>
              <a:t>Park, DS, 2015</a:t>
            </a:r>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Cut-off: 150 mL!!!				</a:t>
            </a:r>
            <a:r>
              <a:rPr lang="en" sz="1800" dirty="0">
                <a:solidFill>
                  <a:srgbClr val="FF0000"/>
                </a:solidFill>
                <a:latin typeface="Arial" panose="020B0604020202020204" pitchFamily="34" charset="0"/>
                <a:cs typeface="Arial" panose="020B0604020202020204" pitchFamily="34" charset="0"/>
              </a:rPr>
              <a:t> </a:t>
            </a:r>
            <a:r>
              <a:rPr lang="tr-TR" sz="1800" dirty="0">
                <a:solidFill>
                  <a:srgbClr val="FF0000"/>
                </a:solidFill>
                <a:latin typeface="Arial" panose="020B0604020202020204" pitchFamily="34" charset="0"/>
                <a:cs typeface="Arial" panose="020B0604020202020204" pitchFamily="34" charset="0"/>
              </a:rPr>
              <a:t>Lee, KH, 2016</a:t>
            </a:r>
            <a:endParaRPr lang="en" sz="2400" dirty="0">
              <a:solidFill>
                <a:srgbClr val="FF0000"/>
              </a:solidFill>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Pre-treatment with GnRH-a for 3-4 mo. may increase the success rate in large-sized uteri  (12 </a:t>
            </a:r>
            <a:r>
              <a:rPr lang="en" sz="2400" dirty="0" err="1">
                <a:latin typeface="Arial" panose="020B0604020202020204" pitchFamily="34" charset="0"/>
                <a:cs typeface="Arial" panose="020B0604020202020204" pitchFamily="34" charset="0"/>
              </a:rPr>
              <a:t>wks</a:t>
            </a:r>
            <a:r>
              <a:rPr lang="en" sz="2400" dirty="0">
                <a:latin typeface="Arial" panose="020B0604020202020204" pitchFamily="34" charset="0"/>
                <a:cs typeface="Arial" panose="020B0604020202020204" pitchFamily="34" charset="0"/>
              </a:rPr>
              <a:t> to &lt; 10 cm) 								</a:t>
            </a:r>
            <a:r>
              <a:rPr lang="en" sz="1800" dirty="0">
                <a:solidFill>
                  <a:srgbClr val="FF0000"/>
                </a:solidFill>
                <a:latin typeface="Arial" panose="020B0604020202020204" pitchFamily="34" charset="0"/>
                <a:cs typeface="Arial" panose="020B0604020202020204" pitchFamily="34" charset="0"/>
              </a:rPr>
              <a:t>Zhang, P, 2013</a:t>
            </a:r>
          </a:p>
          <a:p>
            <a:endParaRPr lang="en" sz="24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69611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err="1">
                <a:solidFill>
                  <a:schemeClr val="tx2"/>
                </a:solidFill>
                <a:effectLst>
                  <a:outerShdw blurRad="38100" dist="38100" dir="2700000" algn="tl">
                    <a:srgbClr val="000000"/>
                  </a:outerShdw>
                </a:effectLst>
                <a:latin typeface="Tahoma" pitchFamily="34" charset="0"/>
              </a:rPr>
              <a:t>Levonorgestrel</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Intrauterine</a:t>
            </a:r>
            <a:r>
              <a:rPr lang="tr-TR" sz="3200">
                <a:solidFill>
                  <a:schemeClr val="tx2"/>
                </a:solidFill>
                <a:effectLst>
                  <a:outerShdw blurRad="38100" dist="38100" dir="2700000" algn="tl">
                    <a:srgbClr val="000000"/>
                  </a:outerShdw>
                </a:effectLst>
                <a:latin typeface="Tahoma" pitchFamily="34" charset="0"/>
              </a:rPr>
              <a:t> </a:t>
            </a:r>
            <a:r>
              <a:rPr lang="tr-TR" sz="3200" err="1">
                <a:solidFill>
                  <a:schemeClr val="tx2"/>
                </a:solidFill>
                <a:effectLst>
                  <a:outerShdw blurRad="38100" dist="38100" dir="2700000" algn="tl">
                    <a:srgbClr val="000000"/>
                  </a:outerShdw>
                </a:effectLst>
                <a:latin typeface="Tahoma" pitchFamily="34" charset="0"/>
              </a:rPr>
              <a:t>System</a:t>
            </a:r>
            <a:r>
              <a:rPr lang="tr-TR" sz="3200">
                <a:solidFill>
                  <a:schemeClr val="tx2"/>
                </a:solidFill>
                <a:effectLst>
                  <a:outerShdw blurRad="38100" dist="38100" dir="2700000" algn="tl">
                    <a:srgbClr val="000000"/>
                  </a:outerShdw>
                </a:effectLst>
                <a:latin typeface="Tahoma" pitchFamily="34" charset="0"/>
              </a:rPr>
              <a:t> </a:t>
            </a:r>
            <a:r>
              <a:rPr lang="tr-TR" sz="2000">
                <a:solidFill>
                  <a:schemeClr val="tx2"/>
                </a:solidFill>
                <a:effectLst>
                  <a:outerShdw blurRad="38100" dist="38100" dir="2700000" algn="tl">
                    <a:srgbClr val="000000"/>
                  </a:outerShdw>
                </a:effectLst>
                <a:latin typeface="Tahoma" pitchFamily="34" charset="0"/>
              </a:rPr>
              <a:t>(LNG-IUS)</a:t>
            </a: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251520" y="1296144"/>
            <a:ext cx="8855968"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latin typeface="Arial" panose="020B0604020202020204" pitchFamily="34" charset="0"/>
                <a:cs typeface="Arial" panose="020B0604020202020204" pitchFamily="34" charset="0"/>
              </a:rPr>
              <a:t>better effect on AD than COC		</a:t>
            </a:r>
            <a:r>
              <a:rPr lang="en" sz="1800" dirty="0">
                <a:solidFill>
                  <a:srgbClr val="FF0000"/>
                </a:solidFill>
              </a:rPr>
              <a:t>Shaaban, OM, 2015</a:t>
            </a:r>
          </a:p>
          <a:p>
            <a:r>
              <a:rPr lang="en" sz="2400" dirty="0">
                <a:latin typeface="Arial" panose="020B0604020202020204" pitchFamily="34" charset="0"/>
                <a:cs typeface="Arial" panose="020B0604020202020204" pitchFamily="34" charset="0"/>
              </a:rPr>
              <a:t>better effect on the quality of life than hysterectomy within the first year of treatment 	</a:t>
            </a:r>
            <a:r>
              <a:rPr lang="en" sz="1800" dirty="0" err="1">
                <a:solidFill>
                  <a:srgbClr val="FF0000"/>
                </a:solidFill>
              </a:rPr>
              <a:t>Ozdegirmenci</a:t>
            </a:r>
            <a:r>
              <a:rPr lang="en" sz="1800" dirty="0">
                <a:solidFill>
                  <a:srgbClr val="FF0000"/>
                </a:solidFill>
              </a:rPr>
              <a:t>, O, 2011</a:t>
            </a:r>
          </a:p>
          <a:p>
            <a:endParaRPr lang="en" sz="1800" dirty="0">
              <a:solidFill>
                <a:srgbClr val="FF0000"/>
              </a:solidFill>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Irregular bleeding, prolonged spotting are common</a:t>
            </a:r>
          </a:p>
          <a:p>
            <a:r>
              <a:rPr lang="en" sz="2400" dirty="0">
                <a:latin typeface="Arial" panose="020B0604020202020204" pitchFamily="34" charset="0"/>
                <a:cs typeface="Arial" panose="020B0604020202020204" pitchFamily="34" charset="0"/>
              </a:rPr>
              <a:t>Other minor side effects: </a:t>
            </a:r>
            <a:r>
              <a:rPr lang="en" sz="2000" dirty="0">
                <a:latin typeface="Arial" panose="020B0604020202020204" pitchFamily="34" charset="0"/>
                <a:cs typeface="Arial" panose="020B0604020202020204" pitchFamily="34" charset="0"/>
              </a:rPr>
              <a:t>depression, acne, headache, weight gain, breast tenderness, and ovarian cysts…</a:t>
            </a:r>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However, LNG-IUS is </a:t>
            </a:r>
            <a:r>
              <a:rPr lang="en" sz="2400" u="sng" dirty="0">
                <a:latin typeface="Arial" panose="020B0604020202020204" pitchFamily="34" charset="0"/>
                <a:cs typeface="Arial" panose="020B0604020202020204" pitchFamily="34" charset="0"/>
              </a:rPr>
              <a:t>more acceptable for long-term treatment of AUB than medical therapy</a:t>
            </a:r>
            <a:r>
              <a:rPr lang="en" sz="2400" dirty="0">
                <a:latin typeface="Arial" panose="020B0604020202020204" pitchFamily="34" charset="0"/>
                <a:cs typeface="Arial" panose="020B0604020202020204" pitchFamily="34" charset="0"/>
              </a:rPr>
              <a:t> . 			</a:t>
            </a:r>
            <a:r>
              <a:rPr lang="en-US" sz="2400" dirty="0">
                <a:solidFill>
                  <a:srgbClr val="00FFFF"/>
                </a:solidFill>
              </a:rPr>
              <a:t>The most promising therapy </a:t>
            </a:r>
            <a:r>
              <a:rPr lang="tr-TR" sz="2400" dirty="0">
                <a:solidFill>
                  <a:srgbClr val="00FFFF"/>
                </a:solidFill>
              </a:rPr>
              <a:t>in </a:t>
            </a:r>
            <a:r>
              <a:rPr lang="en-US" sz="2400" dirty="0">
                <a:solidFill>
                  <a:srgbClr val="00FFFF"/>
                </a:solidFill>
              </a:rPr>
              <a:t>the literature</a:t>
            </a:r>
            <a:r>
              <a:rPr lang="en" sz="2400" dirty="0">
                <a:latin typeface="Arial" panose="020B0604020202020204" pitchFamily="34" charset="0"/>
                <a:cs typeface="Arial" panose="020B0604020202020204" pitchFamily="34" charset="0"/>
              </a:rPr>
              <a:t>										</a:t>
            </a:r>
            <a:r>
              <a:rPr lang="en" sz="1800" dirty="0" err="1">
                <a:solidFill>
                  <a:srgbClr val="FF0000"/>
                </a:solidFill>
              </a:rPr>
              <a:t>Lethaby</a:t>
            </a:r>
            <a:r>
              <a:rPr lang="en" sz="1800" dirty="0">
                <a:solidFill>
                  <a:srgbClr val="FF0000"/>
                </a:solidFill>
              </a:rPr>
              <a:t>, A, 2015</a:t>
            </a:r>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If LNG-IUS is insufficient, </a:t>
            </a:r>
            <a:r>
              <a:rPr lang="en" sz="2400" dirty="0">
                <a:solidFill>
                  <a:srgbClr val="FF7C5A"/>
                </a:solidFill>
                <a:latin typeface="Arial" panose="020B0604020202020204" pitchFamily="34" charset="0"/>
                <a:cs typeface="Arial" panose="020B0604020202020204" pitchFamily="34" charset="0"/>
              </a:rPr>
              <a:t>endometrial ablation </a:t>
            </a:r>
            <a:r>
              <a:rPr lang="en" sz="2400" dirty="0">
                <a:latin typeface="Arial" panose="020B0604020202020204" pitchFamily="34" charset="0"/>
                <a:cs typeface="Arial" panose="020B0604020202020204" pitchFamily="34" charset="0"/>
              </a:rPr>
              <a:t>+ </a:t>
            </a:r>
            <a:r>
              <a:rPr lang="en" sz="2400" dirty="0">
                <a:solidFill>
                  <a:srgbClr val="FF40FF"/>
                </a:solidFill>
                <a:latin typeface="Arial" panose="020B0604020202020204" pitchFamily="34" charset="0"/>
                <a:cs typeface="Arial" panose="020B0604020202020204" pitchFamily="34" charset="0"/>
              </a:rPr>
              <a:t>LNG-IUS</a:t>
            </a:r>
            <a:r>
              <a:rPr lang="en" sz="2400" dirty="0">
                <a:latin typeface="Arial" panose="020B0604020202020204" pitchFamily="34" charset="0"/>
                <a:cs typeface="Arial" panose="020B0604020202020204" pitchFamily="34" charset="0"/>
              </a:rPr>
              <a:t> can be a second-line choice of procedure for reduction of </a:t>
            </a:r>
            <a:r>
              <a:rPr lang="en" sz="2400" dirty="0">
                <a:solidFill>
                  <a:srgbClr val="FF0000"/>
                </a:solidFill>
                <a:latin typeface="Arial" panose="020B0604020202020204" pitchFamily="34" charset="0"/>
                <a:cs typeface="Arial" panose="020B0604020202020204" pitchFamily="34" charset="0"/>
              </a:rPr>
              <a:t>AUB</a:t>
            </a:r>
            <a:r>
              <a:rPr lang="en" sz="2400" dirty="0">
                <a:latin typeface="Arial" panose="020B0604020202020204" pitchFamily="34" charset="0"/>
                <a:cs typeface="Arial" panose="020B0604020202020204" pitchFamily="34" charset="0"/>
              </a:rPr>
              <a:t> and pain 				</a:t>
            </a:r>
            <a:r>
              <a:rPr lang="en" sz="1800" dirty="0">
                <a:solidFill>
                  <a:srgbClr val="FF0000"/>
                </a:solidFill>
              </a:rPr>
              <a:t>Cheng J, 2013; Chen, FQ, 2017</a:t>
            </a:r>
          </a:p>
          <a:p>
            <a:r>
              <a:rPr lang="en" sz="2400" dirty="0">
                <a:solidFill>
                  <a:srgbClr val="FF0000"/>
                </a:solidFill>
              </a:rPr>
              <a:t>	</a:t>
            </a:r>
            <a:endParaRPr lang="en" sz="2400" dirty="0">
              <a:latin typeface="Arial" panose="020B0604020202020204" pitchFamily="34" charset="0"/>
              <a:cs typeface="Arial" panose="020B0604020202020204" pitchFamily="34" charset="0"/>
            </a:endParaRPr>
          </a:p>
          <a:p>
            <a:endParaRPr lang="en" sz="2400" dirty="0">
              <a:latin typeface="Arial" panose="020B0604020202020204" pitchFamily="34" charset="0"/>
              <a:cs typeface="Arial" panose="020B0604020202020204" pitchFamily="34" charset="0"/>
            </a:endParaRPr>
          </a:p>
          <a:p>
            <a:endParaRPr lang="en" sz="2400" kern="1200" dirty="0">
              <a:solidFill>
                <a:srgbClr val="FF0000"/>
              </a:solidFill>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20978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3" cstate="print"/>
          <a:srcRect/>
          <a:stretch>
            <a:fillRect/>
          </a:stretch>
        </p:blipFill>
        <p:spPr bwMode="auto">
          <a:xfrm>
            <a:off x="68637" y="-240789"/>
            <a:ext cx="8937625" cy="2714625"/>
          </a:xfrm>
          <a:prstGeom prst="rect">
            <a:avLst/>
          </a:prstGeom>
          <a:solidFill>
            <a:srgbClr val="FF0000"/>
          </a:solidFill>
          <a:ln w="12700">
            <a:noFill/>
            <a:miter lim="800000"/>
            <a:headEnd type="none" w="sm" len="sm"/>
            <a:tailEnd type="none" w="sm" len="sm"/>
          </a:ln>
        </p:spPr>
      </p:pic>
      <p:pic>
        <p:nvPicPr>
          <p:cNvPr id="69635" name="Picture 2"/>
          <p:cNvPicPr>
            <a:picLocks noGrp="1" noChangeAspect="1" noChangeArrowheads="1"/>
          </p:cNvPicPr>
          <p:nvPr>
            <p:ph idx="1"/>
          </p:nvPr>
        </p:nvPicPr>
        <p:blipFill>
          <a:blip r:embed="rId4" cstate="print"/>
          <a:srcRect/>
          <a:stretch>
            <a:fillRect/>
          </a:stretch>
        </p:blipFill>
        <p:spPr>
          <a:xfrm>
            <a:off x="1285875" y="2857500"/>
            <a:ext cx="5857875" cy="3900488"/>
          </a:xfrm>
        </p:spPr>
      </p:pic>
      <p:sp>
        <p:nvSpPr>
          <p:cNvPr id="6" name="TextBox 5"/>
          <p:cNvSpPr txBox="1"/>
          <p:nvPr/>
        </p:nvSpPr>
        <p:spPr>
          <a:xfrm>
            <a:off x="4714875" y="928688"/>
            <a:ext cx="4357688" cy="769937"/>
          </a:xfrm>
          <a:prstGeom prst="rect">
            <a:avLst/>
          </a:prstGeom>
          <a:noFill/>
        </p:spPr>
        <p:txBody>
          <a:bodyPr>
            <a:spAutoFit/>
          </a:bodyPr>
          <a:lstStyle/>
          <a:p>
            <a:pPr algn="ctr" eaLnBrk="0" hangingPunct="0">
              <a:defRPr/>
            </a:pPr>
            <a:r>
              <a:rPr lang="en-US" err="1">
                <a:solidFill>
                  <a:srgbClr val="FF0000"/>
                </a:solidFill>
                <a:effectLst>
                  <a:outerShdw blurRad="38100" dist="38100" dir="2700000" algn="tl">
                    <a:srgbClr val="000000">
                      <a:alpha val="43137"/>
                    </a:srgbClr>
                  </a:outerShdw>
                </a:effectLst>
                <a:latin typeface="Arial" pitchFamily="34" charset="0"/>
                <a:cs typeface="+mn-cs"/>
              </a:rPr>
              <a:t>Fertil</a:t>
            </a:r>
            <a:r>
              <a:rPr lang="en-US">
                <a:solidFill>
                  <a:srgbClr val="FF0000"/>
                </a:solidFill>
                <a:effectLst>
                  <a:outerShdw blurRad="38100" dist="38100" dir="2700000" algn="tl">
                    <a:srgbClr val="000000">
                      <a:alpha val="43137"/>
                    </a:srgbClr>
                  </a:outerShdw>
                </a:effectLst>
                <a:latin typeface="Arial" pitchFamily="34" charset="0"/>
                <a:cs typeface="+mn-cs"/>
              </a:rPr>
              <a:t> </a:t>
            </a:r>
            <a:r>
              <a:rPr lang="en-US" err="1">
                <a:solidFill>
                  <a:srgbClr val="FF0000"/>
                </a:solidFill>
                <a:effectLst>
                  <a:outerShdw blurRad="38100" dist="38100" dir="2700000" algn="tl">
                    <a:srgbClr val="000000">
                      <a:alpha val="43137"/>
                    </a:srgbClr>
                  </a:outerShdw>
                </a:effectLst>
                <a:latin typeface="Arial" pitchFamily="34" charset="0"/>
                <a:cs typeface="+mn-cs"/>
              </a:rPr>
              <a:t>Steril</a:t>
            </a:r>
            <a:r>
              <a:rPr lang="en-US">
                <a:solidFill>
                  <a:srgbClr val="FF0000"/>
                </a:solidFill>
                <a:effectLst>
                  <a:outerShdw blurRad="38100" dist="38100" dir="2700000" algn="tl">
                    <a:srgbClr val="000000">
                      <a:alpha val="43137"/>
                    </a:srgbClr>
                  </a:outerShdw>
                </a:effectLst>
                <a:latin typeface="Arial" pitchFamily="34" charset="0"/>
                <a:cs typeface="+mn-cs"/>
              </a:rPr>
              <a:t> 2011;95:</a:t>
            </a:r>
            <a:r>
              <a:rPr lang="tr-TR">
                <a:solidFill>
                  <a:srgbClr val="FF0000"/>
                </a:solidFill>
                <a:effectLst>
                  <a:outerShdw blurRad="38100" dist="38100" dir="2700000" algn="tl">
                    <a:srgbClr val="000000">
                      <a:alpha val="43137"/>
                    </a:srgbClr>
                  </a:outerShdw>
                </a:effectLst>
                <a:latin typeface="Arial" pitchFamily="34" charset="0"/>
                <a:cs typeface="+mn-cs"/>
              </a:rPr>
              <a:t> </a:t>
            </a:r>
            <a:r>
              <a:rPr lang="en-US">
                <a:solidFill>
                  <a:srgbClr val="FF0000"/>
                </a:solidFill>
                <a:effectLst>
                  <a:outerShdw blurRad="38100" dist="38100" dir="2700000" algn="tl">
                    <a:srgbClr val="000000">
                      <a:alpha val="43137"/>
                    </a:srgbClr>
                  </a:outerShdw>
                </a:effectLst>
                <a:latin typeface="Arial" pitchFamily="34" charset="0"/>
                <a:cs typeface="+mn-cs"/>
              </a:rPr>
              <a:t>497–502</a:t>
            </a:r>
            <a:endParaRPr lang="tr-TR">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a:solidFill>
                <a:srgbClr val="FF0000"/>
              </a:solidFill>
              <a:effectLst>
                <a:outerShdw blurRad="38100" dist="38100" dir="2700000" algn="tl">
                  <a:srgbClr val="000000">
                    <a:alpha val="43137"/>
                  </a:srgbClr>
                </a:outerShdw>
              </a:effectLst>
              <a:latin typeface="Arial" pitchFamily="34" charset="0"/>
              <a:cs typeface="+mn-cs"/>
            </a:endParaRPr>
          </a:p>
        </p:txBody>
      </p:sp>
      <p:sp>
        <p:nvSpPr>
          <p:cNvPr id="2" name="Rectangle 1">
            <a:extLst>
              <a:ext uri="{FF2B5EF4-FFF2-40B4-BE49-F238E27FC236}">
                <a16:creationId xmlns:a16="http://schemas.microsoft.com/office/drawing/2014/main" id="{77865B5E-0BBC-6147-9477-C5A59E13E65A}"/>
              </a:ext>
            </a:extLst>
          </p:cNvPr>
          <p:cNvSpPr/>
          <p:nvPr/>
        </p:nvSpPr>
        <p:spPr>
          <a:xfrm>
            <a:off x="323528" y="2022493"/>
            <a:ext cx="8352928" cy="1200329"/>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p:spPr>
        <p:txBody>
          <a:bodyPr wrap="square">
            <a:spAutoFit/>
          </a:bodyPr>
          <a:lstStyle/>
          <a:p>
            <a:pPr marL="17463" lvl="1" algn="ctr">
              <a:defRPr/>
            </a:pPr>
            <a:r>
              <a:rPr lang="tr-TR" dirty="0">
                <a:effectLst>
                  <a:outerShdw blurRad="38100" dist="38100" dir="2700000" algn="tl">
                    <a:srgbClr val="000000">
                      <a:alpha val="43137"/>
                    </a:srgbClr>
                  </a:outerShdw>
                </a:effectLst>
              </a:rPr>
              <a:t>S</a:t>
            </a:r>
            <a:r>
              <a:rPr lang="en-US" dirty="0" err="1">
                <a:effectLst>
                  <a:outerShdw blurRad="38100" dist="38100" dir="2700000" algn="tl">
                    <a:srgbClr val="000000">
                      <a:alpha val="43137"/>
                    </a:srgbClr>
                  </a:outerShdw>
                </a:effectLst>
              </a:rPr>
              <a:t>ignificant</a:t>
            </a:r>
            <a:r>
              <a:rPr lang="en-US" dirty="0">
                <a:effectLst>
                  <a:outerShdw blurRad="38100" dist="38100" dir="2700000" algn="tl">
                    <a:srgbClr val="000000">
                      <a:alpha val="43137"/>
                    </a:srgbClr>
                  </a:outerShdw>
                </a:effectLst>
              </a:rPr>
              <a:t> and comparable improvements in </a:t>
            </a:r>
          </a:p>
          <a:p>
            <a:pPr marL="17463" lvl="1" algn="ctr">
              <a:defRPr/>
            </a:pPr>
            <a:r>
              <a:rPr lang="tr-TR" dirty="0" err="1">
                <a:solidFill>
                  <a:srgbClr val="00FF00"/>
                </a:solidFill>
                <a:effectLst>
                  <a:outerShdw blurRad="38100" dist="38100" dir="2700000" algn="tl">
                    <a:srgbClr val="000000">
                      <a:alpha val="43137"/>
                    </a:srgbClr>
                  </a:outerShdw>
                </a:effectLst>
              </a:rPr>
              <a:t>Hb</a:t>
            </a:r>
            <a:r>
              <a:rPr lang="tr-TR" dirty="0">
                <a:solidFill>
                  <a:srgbClr val="00FF00"/>
                </a:solidFill>
                <a:effectLst>
                  <a:outerShdw blurRad="38100" dist="38100" dir="2700000" algn="tl">
                    <a:srgbClr val="000000">
                      <a:alpha val="43137"/>
                    </a:srgbClr>
                  </a:outerShdw>
                </a:effectLst>
              </a:rPr>
              <a:t> </a:t>
            </a:r>
            <a:r>
              <a:rPr lang="en-US" dirty="0">
                <a:solidFill>
                  <a:srgbClr val="00FF00"/>
                </a:solidFill>
                <a:effectLst>
                  <a:outerShdw blurRad="38100" dist="38100" dir="2700000" algn="tl">
                    <a:srgbClr val="000000">
                      <a:alpha val="43137"/>
                    </a:srgbClr>
                  </a:outerShdw>
                </a:effectLst>
              </a:rPr>
              <a:t>levels </a:t>
            </a:r>
            <a:r>
              <a:rPr lang="en-US" dirty="0">
                <a:effectLst>
                  <a:outerShdw blurRad="38100" dist="38100" dir="2700000" algn="tl">
                    <a:srgbClr val="000000">
                      <a:alpha val="43137"/>
                    </a:srgbClr>
                  </a:outerShdw>
                </a:effectLst>
              </a:rPr>
              <a:t>to hysterectomy in treating adenomyosis-associated menorrhagia during the first year. </a:t>
            </a:r>
            <a:endParaRPr lang="tr-TR"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1659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3"/>
          <p:cNvPicPr>
            <a:picLocks noChangeAspect="1" noChangeArrowheads="1"/>
          </p:cNvPicPr>
          <p:nvPr/>
        </p:nvPicPr>
        <p:blipFill>
          <a:blip r:embed="rId3" cstate="print"/>
          <a:srcRect/>
          <a:stretch>
            <a:fillRect/>
          </a:stretch>
        </p:blipFill>
        <p:spPr bwMode="auto">
          <a:xfrm>
            <a:off x="-47625" y="2786063"/>
            <a:ext cx="9191625" cy="4000500"/>
          </a:xfrm>
          <a:prstGeom prst="rect">
            <a:avLst/>
          </a:prstGeom>
          <a:noFill/>
          <a:ln w="9525">
            <a:noFill/>
            <a:miter lim="800000"/>
            <a:headEnd/>
            <a:tailEnd/>
          </a:ln>
        </p:spPr>
      </p:pic>
      <p:pic>
        <p:nvPicPr>
          <p:cNvPr id="70659" name="Picture 2"/>
          <p:cNvPicPr>
            <a:picLocks noChangeAspect="1" noChangeArrowheads="1"/>
          </p:cNvPicPr>
          <p:nvPr/>
        </p:nvPicPr>
        <p:blipFill>
          <a:blip r:embed="rId4" cstate="print"/>
          <a:srcRect/>
          <a:stretch>
            <a:fillRect/>
          </a:stretch>
        </p:blipFill>
        <p:spPr bwMode="auto">
          <a:xfrm>
            <a:off x="103188" y="0"/>
            <a:ext cx="8937625" cy="2714625"/>
          </a:xfrm>
          <a:prstGeom prst="rect">
            <a:avLst/>
          </a:prstGeom>
          <a:noFill/>
          <a:ln w="12700">
            <a:noFill/>
            <a:miter lim="800000"/>
            <a:headEnd type="none" w="sm" len="sm"/>
            <a:tailEnd type="none" w="sm" len="sm"/>
          </a:ln>
        </p:spPr>
      </p:pic>
      <p:sp>
        <p:nvSpPr>
          <p:cNvPr id="6" name="TextBox 5"/>
          <p:cNvSpPr txBox="1"/>
          <p:nvPr/>
        </p:nvSpPr>
        <p:spPr>
          <a:xfrm>
            <a:off x="4714875" y="857250"/>
            <a:ext cx="4357688" cy="769938"/>
          </a:xfrm>
          <a:prstGeom prst="rect">
            <a:avLst/>
          </a:prstGeom>
          <a:noFill/>
        </p:spPr>
        <p:txBody>
          <a:bodyPr>
            <a:spAutoFit/>
          </a:bodyPr>
          <a:lstStyle/>
          <a:p>
            <a:pPr algn="ctr" eaLnBrk="0" hangingPunct="0">
              <a:defRPr/>
            </a:pPr>
            <a:r>
              <a:rPr lang="en-US" err="1">
                <a:solidFill>
                  <a:srgbClr val="FF0000"/>
                </a:solidFill>
                <a:effectLst>
                  <a:outerShdw blurRad="38100" dist="38100" dir="2700000" algn="tl">
                    <a:srgbClr val="000000">
                      <a:alpha val="43137"/>
                    </a:srgbClr>
                  </a:outerShdw>
                </a:effectLst>
                <a:latin typeface="Arial" pitchFamily="34" charset="0"/>
                <a:cs typeface="+mn-cs"/>
              </a:rPr>
              <a:t>Fertil</a:t>
            </a:r>
            <a:r>
              <a:rPr lang="en-US">
                <a:solidFill>
                  <a:srgbClr val="FF0000"/>
                </a:solidFill>
                <a:effectLst>
                  <a:outerShdw blurRad="38100" dist="38100" dir="2700000" algn="tl">
                    <a:srgbClr val="000000">
                      <a:alpha val="43137"/>
                    </a:srgbClr>
                  </a:outerShdw>
                </a:effectLst>
                <a:latin typeface="Arial" pitchFamily="34" charset="0"/>
                <a:cs typeface="+mn-cs"/>
              </a:rPr>
              <a:t> </a:t>
            </a:r>
            <a:r>
              <a:rPr lang="en-US" err="1">
                <a:solidFill>
                  <a:srgbClr val="FF0000"/>
                </a:solidFill>
                <a:effectLst>
                  <a:outerShdw blurRad="38100" dist="38100" dir="2700000" algn="tl">
                    <a:srgbClr val="000000">
                      <a:alpha val="43137"/>
                    </a:srgbClr>
                  </a:outerShdw>
                </a:effectLst>
                <a:latin typeface="Arial" pitchFamily="34" charset="0"/>
                <a:cs typeface="+mn-cs"/>
              </a:rPr>
              <a:t>Steril</a:t>
            </a:r>
            <a:r>
              <a:rPr lang="en-US">
                <a:solidFill>
                  <a:srgbClr val="FF0000"/>
                </a:solidFill>
                <a:effectLst>
                  <a:outerShdw blurRad="38100" dist="38100" dir="2700000" algn="tl">
                    <a:srgbClr val="000000">
                      <a:alpha val="43137"/>
                    </a:srgbClr>
                  </a:outerShdw>
                </a:effectLst>
                <a:latin typeface="Arial" pitchFamily="34" charset="0"/>
                <a:cs typeface="+mn-cs"/>
              </a:rPr>
              <a:t> 2011;95:</a:t>
            </a:r>
            <a:r>
              <a:rPr lang="tr-TR">
                <a:solidFill>
                  <a:srgbClr val="FF0000"/>
                </a:solidFill>
                <a:effectLst>
                  <a:outerShdw blurRad="38100" dist="38100" dir="2700000" algn="tl">
                    <a:srgbClr val="000000">
                      <a:alpha val="43137"/>
                    </a:srgbClr>
                  </a:outerShdw>
                </a:effectLst>
                <a:latin typeface="Arial" pitchFamily="34" charset="0"/>
                <a:cs typeface="+mn-cs"/>
              </a:rPr>
              <a:t> </a:t>
            </a:r>
            <a:r>
              <a:rPr lang="en-US">
                <a:solidFill>
                  <a:srgbClr val="FF0000"/>
                </a:solidFill>
                <a:effectLst>
                  <a:outerShdw blurRad="38100" dist="38100" dir="2700000" algn="tl">
                    <a:srgbClr val="000000">
                      <a:alpha val="43137"/>
                    </a:srgbClr>
                  </a:outerShdw>
                </a:effectLst>
                <a:latin typeface="Arial" pitchFamily="34" charset="0"/>
                <a:cs typeface="+mn-cs"/>
              </a:rPr>
              <a:t>497–502</a:t>
            </a:r>
            <a:endParaRPr lang="tr-TR">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a:solidFill>
                <a:srgbClr val="FF0000"/>
              </a:solidFill>
              <a:effectLst>
                <a:outerShdw blurRad="38100" dist="38100" dir="2700000" algn="tl">
                  <a:srgbClr val="000000">
                    <a:alpha val="43137"/>
                  </a:srgbClr>
                </a:outerShdw>
              </a:effectLst>
              <a:latin typeface="Arial" pitchFamily="34" charset="0"/>
              <a:cs typeface="+mn-cs"/>
            </a:endParaRPr>
          </a:p>
        </p:txBody>
      </p:sp>
      <p:sp>
        <p:nvSpPr>
          <p:cNvPr id="5" name="Rectangle 4">
            <a:extLst>
              <a:ext uri="{FF2B5EF4-FFF2-40B4-BE49-F238E27FC236}">
                <a16:creationId xmlns:a16="http://schemas.microsoft.com/office/drawing/2014/main" id="{D2A34745-21E7-124F-98B0-3031F89AD22D}"/>
              </a:ext>
            </a:extLst>
          </p:cNvPr>
          <p:cNvSpPr/>
          <p:nvPr/>
        </p:nvSpPr>
        <p:spPr>
          <a:xfrm>
            <a:off x="323528" y="2060848"/>
            <a:ext cx="8352928" cy="830997"/>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p:spPr>
        <p:txBody>
          <a:bodyPr wrap="square">
            <a:spAutoFit/>
          </a:bodyPr>
          <a:lstStyle/>
          <a:p>
            <a:pPr marL="17463" lvl="1" algn="ctr">
              <a:defRPr/>
            </a:pPr>
            <a:r>
              <a:rPr lang="en-US" dirty="0"/>
              <a:t>LNG-IUS seems to have superior effects on </a:t>
            </a:r>
            <a:r>
              <a:rPr lang="en-US" dirty="0">
                <a:solidFill>
                  <a:srgbClr val="00FF00"/>
                </a:solidFill>
              </a:rPr>
              <a:t>psychological and social life</a:t>
            </a:r>
            <a:endParaRPr lang="tr-TR"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00344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dirty="0" err="1">
                <a:solidFill>
                  <a:schemeClr val="tx2"/>
                </a:solidFill>
                <a:effectLst>
                  <a:outerShdw blurRad="38100" dist="38100" dir="2700000" algn="tl">
                    <a:srgbClr val="000000">
                      <a:alpha val="43137"/>
                    </a:srgbClr>
                  </a:outerShdw>
                </a:effectLst>
              </a:rPr>
              <a:t>Medical</a:t>
            </a:r>
            <a:r>
              <a:rPr lang="tr-TR" sz="3200" dirty="0">
                <a:solidFill>
                  <a:schemeClr val="tx2"/>
                </a:solidFill>
                <a:effectLst>
                  <a:outerShdw blurRad="38100" dist="38100" dir="2700000" algn="tl">
                    <a:srgbClr val="000000">
                      <a:alpha val="43137"/>
                    </a:srgbClr>
                  </a:outerShdw>
                </a:effectLst>
              </a:rPr>
              <a:t>: </a:t>
            </a:r>
            <a:r>
              <a:rPr lang="tr-TR" sz="3200" dirty="0" err="1">
                <a:solidFill>
                  <a:srgbClr val="00FA00"/>
                </a:solidFill>
                <a:effectLst>
                  <a:outerShdw blurRad="38100" dist="38100" dir="2700000" algn="tl">
                    <a:srgbClr val="000000"/>
                  </a:outerShdw>
                </a:effectLst>
                <a:latin typeface="Tahoma" pitchFamily="34" charset="0"/>
              </a:rPr>
              <a:t>Danazol</a:t>
            </a:r>
            <a:endParaRPr lang="tr-TR" sz="2000" dirty="0">
              <a:solidFill>
                <a:srgbClr val="00FA00"/>
              </a:solidFill>
              <a:effectLst>
                <a:outerShdw blurRad="38100" dist="38100" dir="2700000" algn="tl">
                  <a:srgbClr val="000000"/>
                </a:outerShdw>
              </a:effectLst>
              <a:latin typeface="Tahoma" pitchFamily="34" charset="0"/>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36512" y="1196752"/>
            <a:ext cx="9070976"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err="1">
                <a:latin typeface="Arial" panose="020B0604020202020204" pitchFamily="34" charset="0"/>
                <a:cs typeface="Arial" panose="020B0604020202020204" pitchFamily="34" charset="0"/>
              </a:rPr>
              <a:t>Isoxazole</a:t>
            </a:r>
            <a:r>
              <a:rPr lang="en" sz="2400" dirty="0">
                <a:latin typeface="Arial" panose="020B0604020202020204" pitchFamily="34" charset="0"/>
                <a:cs typeface="Arial" panose="020B0604020202020204" pitchFamily="34" charset="0"/>
              </a:rPr>
              <a:t> derivative of 12 aloha-ethinyl testosterone</a:t>
            </a:r>
          </a:p>
          <a:p>
            <a:r>
              <a:rPr lang="en" sz="2400" dirty="0">
                <a:latin typeface="Arial" panose="020B0604020202020204" pitchFamily="34" charset="0"/>
                <a:cs typeface="Arial" panose="020B0604020202020204" pitchFamily="34" charset="0"/>
              </a:rPr>
              <a:t>Strong </a:t>
            </a:r>
            <a:r>
              <a:rPr lang="en" sz="2400" dirty="0" err="1">
                <a:latin typeface="Arial" panose="020B0604020202020204" pitchFamily="34" charset="0"/>
                <a:cs typeface="Arial" panose="020B0604020202020204" pitchFamily="34" charset="0"/>
              </a:rPr>
              <a:t>antigonadotropi</a:t>
            </a:r>
            <a:r>
              <a:rPr lang="tr-TR" sz="2400" dirty="0">
                <a:latin typeface="Arial" panose="020B0604020202020204" pitchFamily="34" charset="0"/>
                <a:cs typeface="Arial" panose="020B0604020202020204" pitchFamily="34" charset="0"/>
              </a:rPr>
              <a:t>c</a:t>
            </a:r>
            <a:r>
              <a:rPr lang="en" sz="2400" dirty="0">
                <a:latin typeface="Arial" panose="020B0604020202020204" pitchFamily="34" charset="0"/>
                <a:cs typeface="Arial" panose="020B0604020202020204" pitchFamily="34" charset="0"/>
              </a:rPr>
              <a:t> effects </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hypoestrogenic</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milieu</a:t>
            </a:r>
            <a:endParaRPr lang="tr-TR" sz="2400" dirty="0">
              <a:latin typeface="Arial" panose="020B0604020202020204" pitchFamily="34" charset="0"/>
              <a:cs typeface="Arial" panose="020B0604020202020204" pitchFamily="34" charset="0"/>
            </a:endParaRPr>
          </a:p>
          <a:p>
            <a:r>
              <a:rPr lang="tr-TR" sz="2400" dirty="0">
                <a:latin typeface="Arial" panose="020B0604020202020204" pitchFamily="34" charset="0"/>
                <a:cs typeface="Arial" panose="020B0604020202020204" pitchFamily="34" charset="0"/>
              </a:rPr>
              <a:t>Direct: </a:t>
            </a:r>
          </a:p>
          <a:p>
            <a:pPr lvl="1"/>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cell</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prolif</a:t>
            </a:r>
            <a:r>
              <a:rPr lang="tr-TR" sz="2400" dirty="0">
                <a:latin typeface="Arial" panose="020B0604020202020204" pitchFamily="34" charset="0"/>
                <a:cs typeface="Arial" panose="020B0604020202020204" pitchFamily="34" charset="0"/>
              </a:rPr>
              <a:t>. ER, bcl-2</a:t>
            </a:r>
          </a:p>
          <a:p>
            <a:pPr lvl="1"/>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apoptosis</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peritoneal</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macrophage</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cytotoxicity</a:t>
            </a:r>
            <a:endParaRPr lang="tr-TR" sz="2400" dirty="0">
              <a:latin typeface="Arial" panose="020B0604020202020204" pitchFamily="34" charset="0"/>
              <a:cs typeface="Arial" panose="020B0604020202020204" pitchFamily="34" charset="0"/>
            </a:endParaRPr>
          </a:p>
          <a:p>
            <a:r>
              <a:rPr lang="tr-TR" sz="2400" dirty="0" err="1">
                <a:solidFill>
                  <a:srgbClr val="FF0000"/>
                </a:solidFill>
                <a:highlight>
                  <a:srgbClr val="FFFF00"/>
                </a:highlight>
                <a:latin typeface="Arial" panose="020B0604020202020204" pitchFamily="34" charset="0"/>
                <a:cs typeface="Arial" panose="020B0604020202020204" pitchFamily="34" charset="0"/>
              </a:rPr>
              <a:t>Systemic</a:t>
            </a:r>
            <a:r>
              <a:rPr lang="tr-TR" sz="2400" dirty="0">
                <a:solidFill>
                  <a:srgbClr val="FF0000"/>
                </a:solidFill>
                <a:highlight>
                  <a:srgbClr val="FFFF00"/>
                </a:highlight>
                <a:latin typeface="Arial" panose="020B0604020202020204" pitchFamily="34" charset="0"/>
                <a:cs typeface="Arial" panose="020B0604020202020204" pitchFamily="34" charset="0"/>
              </a:rPr>
              <a:t> </a:t>
            </a:r>
            <a:r>
              <a:rPr lang="tr-TR" sz="2400" dirty="0" err="1">
                <a:solidFill>
                  <a:srgbClr val="FF0000"/>
                </a:solidFill>
                <a:highlight>
                  <a:srgbClr val="FFFF00"/>
                </a:highlight>
                <a:latin typeface="Arial" panose="020B0604020202020204" pitchFamily="34" charset="0"/>
                <a:cs typeface="Arial" panose="020B0604020202020204" pitchFamily="34" charset="0"/>
              </a:rPr>
              <a:t>Rx</a:t>
            </a:r>
            <a:r>
              <a:rPr lang="tr-TR" sz="2400" dirty="0">
                <a:solidFill>
                  <a:srgbClr val="FF0000"/>
                </a:solidFill>
                <a:highlight>
                  <a:srgbClr val="FFFF00"/>
                </a:highlight>
                <a:latin typeface="Arial" panose="020B0604020202020204" pitchFamily="34" charset="0"/>
                <a:cs typeface="Arial" panose="020B0604020202020204" pitchFamily="34" charset="0"/>
              </a:rPr>
              <a:t>: ↑ ↑ ↑ </a:t>
            </a:r>
            <a:r>
              <a:rPr lang="tr-TR" sz="2400" dirty="0" err="1">
                <a:solidFill>
                  <a:srgbClr val="FF0000"/>
                </a:solidFill>
                <a:highlight>
                  <a:srgbClr val="FFFF00"/>
                </a:highlight>
                <a:latin typeface="Arial" panose="020B0604020202020204" pitchFamily="34" charset="0"/>
                <a:cs typeface="Arial" panose="020B0604020202020204" pitchFamily="34" charset="0"/>
              </a:rPr>
              <a:t>side-effects</a:t>
            </a:r>
            <a:endParaRPr lang="tr-TR" sz="2400" dirty="0">
              <a:solidFill>
                <a:srgbClr val="FF0000"/>
              </a:solidFill>
              <a:highlight>
                <a:srgbClr val="FFFF00"/>
              </a:highlight>
              <a:latin typeface="Arial" panose="020B0604020202020204" pitchFamily="34" charset="0"/>
              <a:cs typeface="Arial" panose="020B0604020202020204" pitchFamily="34" charset="0"/>
            </a:endParaRPr>
          </a:p>
          <a:p>
            <a:r>
              <a:rPr lang="tr-TR" sz="2400" dirty="0">
                <a:solidFill>
                  <a:srgbClr val="FF9900"/>
                </a:solidFill>
                <a:latin typeface="Arial" panose="020B0604020202020204" pitchFamily="34" charset="0"/>
                <a:cs typeface="Arial" panose="020B0604020202020204" pitchFamily="34" charset="0"/>
              </a:rPr>
              <a:t>IUD</a:t>
            </a:r>
            <a:r>
              <a:rPr lang="tr-TR" sz="2400" dirty="0">
                <a:latin typeface="Arial" panose="020B0604020202020204" pitchFamily="34" charset="0"/>
                <a:cs typeface="Arial" panose="020B0604020202020204" pitchFamily="34" charset="0"/>
              </a:rPr>
              <a:t> (175 mg): ↓ Ut. Size				</a:t>
            </a:r>
            <a:r>
              <a:rPr lang="tr-TR" sz="1800" dirty="0" err="1">
                <a:solidFill>
                  <a:srgbClr val="FF0066"/>
                </a:solidFill>
                <a:latin typeface="Arial" panose="020B0604020202020204" pitchFamily="34" charset="0"/>
                <a:cs typeface="Arial" panose="020B0604020202020204" pitchFamily="34" charset="0"/>
              </a:rPr>
              <a:t>Igarashi</a:t>
            </a:r>
            <a:r>
              <a:rPr lang="tr-TR" sz="1800" dirty="0">
                <a:solidFill>
                  <a:srgbClr val="FF0066"/>
                </a:solidFill>
                <a:latin typeface="Arial" panose="020B0604020202020204" pitchFamily="34" charset="0"/>
                <a:cs typeface="Arial" panose="020B0604020202020204" pitchFamily="34" charset="0"/>
              </a:rPr>
              <a:t>, M, 1990</a:t>
            </a:r>
          </a:p>
          <a:p>
            <a:r>
              <a:rPr lang="tr-TR" sz="2400" dirty="0">
                <a:solidFill>
                  <a:srgbClr val="FF9900"/>
                </a:solidFill>
                <a:latin typeface="Arial" panose="020B0604020202020204" pitchFamily="34" charset="0"/>
                <a:cs typeface="Arial" panose="020B0604020202020204" pitchFamily="34" charset="0"/>
              </a:rPr>
              <a:t>IUD</a:t>
            </a:r>
            <a:r>
              <a:rPr lang="tr-TR" sz="2400" dirty="0">
                <a:latin typeface="Arial" panose="020B0604020202020204" pitchFamily="34" charset="0"/>
                <a:cs typeface="Arial" panose="020B0604020202020204" pitchFamily="34" charset="0"/>
              </a:rPr>
              <a:t> (300-400 mg): ↓ Ut. Size, AUB, </a:t>
            </a:r>
            <a:r>
              <a:rPr lang="tr-TR" sz="2400" dirty="0" err="1">
                <a:latin typeface="Arial" panose="020B0604020202020204" pitchFamily="34" charset="0"/>
                <a:cs typeface="Arial" panose="020B0604020202020204" pitchFamily="34" charset="0"/>
              </a:rPr>
              <a:t>pain</a:t>
            </a:r>
            <a:r>
              <a:rPr lang="tr-TR" sz="2400" dirty="0">
                <a:latin typeface="Arial" panose="020B0604020202020204" pitchFamily="34" charset="0"/>
                <a:cs typeface="Arial" panose="020B0604020202020204" pitchFamily="34" charset="0"/>
              </a:rPr>
              <a:t>. No </a:t>
            </a:r>
            <a:r>
              <a:rPr lang="tr-TR" sz="2400" dirty="0" err="1">
                <a:latin typeface="Arial" panose="020B0604020202020204" pitchFamily="34" charset="0"/>
                <a:cs typeface="Arial" panose="020B0604020202020204" pitchFamily="34" charset="0"/>
              </a:rPr>
              <a:t>side-effects</a:t>
            </a:r>
            <a:r>
              <a:rPr lang="tr-TR" sz="2400" dirty="0">
                <a:latin typeface="Arial" panose="020B0604020202020204" pitchFamily="34" charset="0"/>
                <a:cs typeface="Arial" panose="020B0604020202020204" pitchFamily="34" charset="0"/>
              </a:rPr>
              <a:t>, </a:t>
            </a:r>
            <a:r>
              <a:rPr lang="tr-TR" sz="2400" dirty="0" err="1">
                <a:latin typeface="Arial" panose="020B0604020202020204" pitchFamily="34" charset="0"/>
                <a:cs typeface="Arial" panose="020B0604020202020204" pitchFamily="34" charset="0"/>
              </a:rPr>
              <a:t>ovulation</a:t>
            </a:r>
            <a:r>
              <a:rPr lang="tr-TR" sz="2400" dirty="0">
                <a:latin typeface="Arial" panose="020B0604020202020204" pitchFamily="34" charset="0"/>
                <a:cs typeface="Arial" panose="020B0604020202020204" pitchFamily="34" charset="0"/>
              </a:rPr>
              <a:t> (+)						</a:t>
            </a:r>
            <a:r>
              <a:rPr lang="tr-TR" sz="1800" dirty="0" err="1">
                <a:solidFill>
                  <a:srgbClr val="FF0066"/>
                </a:solidFill>
                <a:latin typeface="Arial" panose="020B0604020202020204" pitchFamily="34" charset="0"/>
                <a:cs typeface="Arial" panose="020B0604020202020204" pitchFamily="34" charset="0"/>
              </a:rPr>
              <a:t>Igarashi</a:t>
            </a:r>
            <a:r>
              <a:rPr lang="tr-TR" sz="1800" dirty="0">
                <a:solidFill>
                  <a:srgbClr val="FF0066"/>
                </a:solidFill>
                <a:latin typeface="Arial" panose="020B0604020202020204" pitchFamily="34" charset="0"/>
                <a:cs typeface="Arial" panose="020B0604020202020204" pitchFamily="34" charset="0"/>
              </a:rPr>
              <a:t>, M, 2000</a:t>
            </a:r>
          </a:p>
          <a:p>
            <a:pPr defTabSz="914400" eaLnBrk="1" hangingPunct="1">
              <a:spcBef>
                <a:spcPct val="0"/>
              </a:spcBef>
              <a:buClrTx/>
            </a:pPr>
            <a:r>
              <a:rPr lang="tr-TR" sz="2400" dirty="0" err="1">
                <a:solidFill>
                  <a:srgbClr val="00FFFF"/>
                </a:solidFill>
                <a:latin typeface="Arial" panose="020B0604020202020204" pitchFamily="34" charset="0"/>
                <a:cs typeface="Arial" panose="020B0604020202020204" pitchFamily="34" charset="0"/>
              </a:rPr>
              <a:t>Cx</a:t>
            </a:r>
            <a:r>
              <a:rPr lang="tr-TR" sz="2400" dirty="0">
                <a:solidFill>
                  <a:srgbClr val="00FFFF"/>
                </a:solidFill>
                <a:latin typeface="Arial" panose="020B0604020202020204" pitchFamily="34" charset="0"/>
                <a:cs typeface="Arial" panose="020B0604020202020204" pitchFamily="34" charset="0"/>
              </a:rPr>
              <a:t> </a:t>
            </a:r>
            <a:r>
              <a:rPr lang="tr-TR" sz="2400" dirty="0" err="1">
                <a:solidFill>
                  <a:srgbClr val="00FFFF"/>
                </a:solidFill>
                <a:latin typeface="Arial" panose="020B0604020202020204" pitchFamily="34" charset="0"/>
                <a:cs typeface="Arial" panose="020B0604020202020204" pitchFamily="34" charset="0"/>
              </a:rPr>
              <a:t>inj</a:t>
            </a:r>
            <a:r>
              <a:rPr lang="tr-TR" sz="2400" dirty="0">
                <a:solidFill>
                  <a:srgbClr val="FFFFFF"/>
                </a:solidFill>
                <a:latin typeface="Arial" panose="020B0604020202020204" pitchFamily="34" charset="0"/>
                <a:cs typeface="Arial" panose="020B0604020202020204" pitchFamily="34" charset="0"/>
              </a:rPr>
              <a:t>. (</a:t>
            </a:r>
            <a:r>
              <a:rPr lang="tr-TR" sz="2400" dirty="0" err="1">
                <a:solidFill>
                  <a:srgbClr val="FFFFFF"/>
                </a:solidFill>
                <a:latin typeface="Arial" panose="020B0604020202020204" pitchFamily="34" charset="0"/>
                <a:cs typeface="Arial" panose="020B0604020202020204" pitchFamily="34" charset="0"/>
              </a:rPr>
              <a:t>for</a:t>
            </a:r>
            <a:r>
              <a:rPr lang="tr-TR" sz="2400" dirty="0">
                <a:solidFill>
                  <a:srgbClr val="FFFFFF"/>
                </a:solidFill>
                <a:latin typeface="Arial" panose="020B0604020202020204" pitchFamily="34" charset="0"/>
                <a:cs typeface="Arial" panose="020B0604020202020204" pitchFamily="34" charset="0"/>
              </a:rPr>
              <a:t> 12 </a:t>
            </a:r>
            <a:r>
              <a:rPr lang="tr-TR" sz="2400" dirty="0" err="1">
                <a:solidFill>
                  <a:srgbClr val="FFFFFF"/>
                </a:solidFill>
                <a:latin typeface="Arial" panose="020B0604020202020204" pitchFamily="34" charset="0"/>
                <a:cs typeface="Arial" panose="020B0604020202020204" pitchFamily="34" charset="0"/>
              </a:rPr>
              <a:t>wks</a:t>
            </a:r>
            <a:r>
              <a:rPr lang="tr-TR" sz="2400" dirty="0">
                <a:solidFill>
                  <a:srgbClr val="FFFFFF"/>
                </a:solidFill>
                <a:latin typeface="Arial" panose="020B0604020202020204" pitchFamily="34" charset="0"/>
                <a:cs typeface="Arial" panose="020B0604020202020204" pitchFamily="34" charset="0"/>
              </a:rPr>
              <a:t>; q2 </a:t>
            </a:r>
            <a:r>
              <a:rPr lang="tr-TR" sz="2400" dirty="0" err="1">
                <a:solidFill>
                  <a:srgbClr val="FFFFFF"/>
                </a:solidFill>
                <a:latin typeface="Arial" panose="020B0604020202020204" pitchFamily="34" charset="0"/>
                <a:cs typeface="Arial" panose="020B0604020202020204" pitchFamily="34" charset="0"/>
              </a:rPr>
              <a:t>wks</a:t>
            </a:r>
            <a:r>
              <a:rPr lang="tr-TR" sz="2400" dirty="0">
                <a:solidFill>
                  <a:srgbClr val="FFFFFF"/>
                </a:solidFill>
                <a:latin typeface="Arial" panose="020B0604020202020204" pitchFamily="34" charset="0"/>
                <a:cs typeface="Arial" panose="020B0604020202020204" pitchFamily="34" charset="0"/>
              </a:rPr>
              <a:t>): 60% ↓</a:t>
            </a:r>
            <a:r>
              <a:rPr lang="tr-TR" sz="2400" dirty="0">
                <a:latin typeface="Arial" panose="020B0604020202020204" pitchFamily="34" charset="0"/>
                <a:cs typeface="Arial" panose="020B0604020202020204" pitchFamily="34" charset="0"/>
              </a:rPr>
              <a:t> Ut. Size, AUB, </a:t>
            </a:r>
            <a:r>
              <a:rPr lang="tr-TR" sz="2400" dirty="0" err="1">
                <a:latin typeface="Arial" panose="020B0604020202020204" pitchFamily="34" charset="0"/>
                <a:cs typeface="Arial" panose="020B0604020202020204" pitchFamily="34" charset="0"/>
              </a:rPr>
              <a:t>pain</a:t>
            </a:r>
            <a:r>
              <a:rPr lang="tr-TR" sz="2400" dirty="0">
                <a:latin typeface="Arial" panose="020B0604020202020204" pitchFamily="34" charset="0"/>
                <a:cs typeface="Arial" panose="020B0604020202020204" pitchFamily="34" charset="0"/>
              </a:rPr>
              <a:t>						    	    	  </a:t>
            </a:r>
            <a:r>
              <a:rPr lang="tr-TR" sz="1800" dirty="0" err="1">
                <a:solidFill>
                  <a:srgbClr val="FF0066"/>
                </a:solidFill>
                <a:latin typeface="Arial" panose="020B0604020202020204" pitchFamily="34" charset="0"/>
                <a:cs typeface="Arial" panose="020B0604020202020204" pitchFamily="34" charset="0"/>
              </a:rPr>
              <a:t>Takebayashi</a:t>
            </a:r>
            <a:r>
              <a:rPr lang="tr-TR" sz="1800" dirty="0">
                <a:solidFill>
                  <a:srgbClr val="FF0066"/>
                </a:solidFill>
                <a:latin typeface="Arial" panose="020B0604020202020204" pitchFamily="34" charset="0"/>
                <a:cs typeface="Arial" panose="020B0604020202020204" pitchFamily="34" charset="0"/>
              </a:rPr>
              <a:t>, T, 1995</a:t>
            </a:r>
          </a:p>
          <a:p>
            <a:r>
              <a:rPr lang="tr-TR" sz="2400" dirty="0" err="1">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Vaginal</a:t>
            </a:r>
            <a:r>
              <a:rPr lang="tr-TR" sz="2400" dirty="0">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err="1">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danazol</a:t>
            </a:r>
            <a:r>
              <a:rPr lang="tr-TR" sz="2400" dirty="0">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err="1">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tb.</a:t>
            </a:r>
            <a:r>
              <a:rPr lang="tr-TR" sz="2400" dirty="0">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(200 mg/d): </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6 </a:t>
            </a:r>
            <a:r>
              <a:rPr lang="tr-TR" sz="2400" dirty="0" err="1">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mo</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err="1">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for</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18 </a:t>
            </a:r>
            <a:r>
              <a:rPr lang="tr-TR" sz="2400" dirty="0" err="1">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mo</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err="1">
                <a:solidFill>
                  <a:srgbClr val="FF00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cont</a:t>
            </a:r>
            <a:r>
              <a:rPr lang="tr-TR" sz="2400" dirty="0">
                <a:solidFill>
                  <a:srgbClr val="FF66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OR</a:t>
            </a:r>
            <a:r>
              <a:rPr lang="tr-TR" sz="2400" dirty="0">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3 </a:t>
            </a:r>
            <a:r>
              <a:rPr lang="tr-TR" sz="2400" dirty="0" err="1">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mo</a:t>
            </a:r>
            <a:r>
              <a:rPr lang="tr-TR" sz="2400" dirty="0">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t>
            </a:r>
            <a:r>
              <a:rPr lang="tr-TR" sz="2400" dirty="0" err="1">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cyclic</a:t>
            </a:r>
            <a:r>
              <a:rPr lang="tr-TR" sz="2400" dirty="0">
                <a:solidFill>
                  <a:srgbClr val="00FF00"/>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ON/OFF: </a:t>
            </a:r>
            <a:r>
              <a:rPr lang="tr-TR" sz="2400" dirty="0">
                <a:solidFill>
                  <a:srgbClr val="FFFFFF"/>
                </a:solidFill>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a:t>
            </a:r>
            <a:r>
              <a:rPr lang="tr-TR" sz="2400" dirty="0">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 AUB, </a:t>
            </a:r>
            <a:r>
              <a:rPr lang="tr-TR" sz="2400" dirty="0" err="1">
                <a:effectLst>
                  <a:outerShdw blurRad="38100" dist="38100" dir="2700000" algn="tl">
                    <a:srgbClr val="000000">
                      <a:alpha val="43137"/>
                    </a:srgbClr>
                  </a:outerShdw>
                </a:effectLst>
                <a:highlight>
                  <a:srgbClr val="FF9D4D"/>
                </a:highlight>
                <a:latin typeface="Arial" panose="020B0604020202020204" pitchFamily="34" charset="0"/>
                <a:cs typeface="Arial" panose="020B0604020202020204" pitchFamily="34" charset="0"/>
              </a:rPr>
              <a:t>pain</a:t>
            </a:r>
            <a:r>
              <a:rPr lang="tr-TR" sz="2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1800" dirty="0" err="1">
                <a:solidFill>
                  <a:srgbClr val="FF0066"/>
                </a:solidFill>
                <a:latin typeface="Arial" panose="020B0604020202020204" pitchFamily="34" charset="0"/>
                <a:cs typeface="Arial" panose="020B0604020202020204" pitchFamily="34" charset="0"/>
              </a:rPr>
              <a:t>Tosti</a:t>
            </a:r>
            <a:r>
              <a:rPr lang="tr-TR" sz="1800" dirty="0">
                <a:solidFill>
                  <a:srgbClr val="FF0066"/>
                </a:solidFill>
                <a:latin typeface="Arial" panose="020B0604020202020204" pitchFamily="34" charset="0"/>
                <a:cs typeface="Arial" panose="020B0604020202020204" pitchFamily="34" charset="0"/>
              </a:rPr>
              <a:t>, C, 2017</a:t>
            </a:r>
          </a:p>
          <a:p>
            <a:pPr marL="0" indent="0">
              <a:buNone/>
            </a:pPr>
            <a:endParaRPr lang="tr-TR" sz="1800" dirty="0">
              <a:solidFill>
                <a:srgbClr val="FF0066"/>
              </a:solidFill>
              <a:latin typeface="Arial" panose="020B0604020202020204" pitchFamily="34" charset="0"/>
              <a:cs typeface="Arial" panose="020B0604020202020204" pitchFamily="34" charset="0"/>
            </a:endParaRPr>
          </a:p>
          <a:p>
            <a:endParaRPr lang="tr-TR" sz="2400" dirty="0">
              <a:latin typeface="Arial" panose="020B0604020202020204" pitchFamily="34" charset="0"/>
              <a:cs typeface="Arial" panose="020B0604020202020204" pitchFamily="34" charset="0"/>
            </a:endParaRPr>
          </a:p>
          <a:p>
            <a:endParaRPr lang="tr-TR" sz="2400" dirty="0">
              <a:latin typeface="Arial" panose="020B0604020202020204" pitchFamily="34" charset="0"/>
              <a:cs typeface="Arial" panose="020B0604020202020204" pitchFamily="34" charset="0"/>
            </a:endParaRPr>
          </a:p>
          <a:p>
            <a:pPr lvl="1"/>
            <a:endParaRPr lang="en" sz="2400" dirty="0">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47024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Title 1"/>
          <p:cNvSpPr>
            <a:spLocks noGrp="1"/>
          </p:cNvSpPr>
          <p:nvPr>
            <p:ph type="title"/>
          </p:nvPr>
        </p:nvSpPr>
        <p:spPr>
          <a:xfrm>
            <a:off x="214313" y="-214313"/>
            <a:ext cx="8643937" cy="2286001"/>
          </a:xfrm>
        </p:spPr>
        <p:txBody>
          <a:bodyPr/>
          <a:lstStyle/>
          <a:p>
            <a:r>
              <a:rPr lang="tr-TR" sz="4800"/>
              <a:t>ADENOMYOSIS</a:t>
            </a:r>
            <a:br>
              <a:rPr lang="tr-TR" sz="4800"/>
            </a:br>
            <a:r>
              <a:rPr lang="tr-TR" sz="4800">
                <a:solidFill>
                  <a:srgbClr val="00FFFF"/>
                </a:solidFill>
              </a:rPr>
              <a:t>TREATMENT</a:t>
            </a:r>
            <a:br>
              <a:rPr lang="tr-TR" sz="4800">
                <a:solidFill>
                  <a:srgbClr val="00FFFF"/>
                </a:solidFill>
              </a:rPr>
            </a:br>
            <a:r>
              <a:rPr lang="tr-TR" err="1">
                <a:solidFill>
                  <a:srgbClr val="FF3399"/>
                </a:solidFill>
              </a:rPr>
              <a:t>Dysmenorrhea</a:t>
            </a:r>
            <a:r>
              <a:rPr lang="tr-TR">
                <a:solidFill>
                  <a:srgbClr val="FF3399"/>
                </a:solidFill>
              </a:rPr>
              <a:t>, </a:t>
            </a:r>
            <a:r>
              <a:rPr lang="tr-TR" err="1">
                <a:solidFill>
                  <a:srgbClr val="FF3399"/>
                </a:solidFill>
              </a:rPr>
              <a:t>pelvic</a:t>
            </a:r>
            <a:r>
              <a:rPr lang="tr-TR">
                <a:solidFill>
                  <a:srgbClr val="FF3399"/>
                </a:solidFill>
              </a:rPr>
              <a:t> </a:t>
            </a:r>
            <a:r>
              <a:rPr lang="tr-TR" err="1">
                <a:solidFill>
                  <a:srgbClr val="FF3399"/>
                </a:solidFill>
              </a:rPr>
              <a:t>pain</a:t>
            </a:r>
            <a:r>
              <a:rPr lang="tr-TR">
                <a:solidFill>
                  <a:srgbClr val="FF3399"/>
                </a:solidFill>
              </a:rPr>
              <a:t>, AUB</a:t>
            </a:r>
            <a:endParaRPr lang="en-US" sz="4800">
              <a:solidFill>
                <a:srgbClr val="FF3399"/>
              </a:solidFill>
            </a:endParaRPr>
          </a:p>
        </p:txBody>
      </p:sp>
      <p:sp>
        <p:nvSpPr>
          <p:cNvPr id="5" name="TextBox 4"/>
          <p:cNvSpPr txBox="1"/>
          <p:nvPr/>
        </p:nvSpPr>
        <p:spPr>
          <a:xfrm>
            <a:off x="500063" y="2000250"/>
            <a:ext cx="8358187" cy="4524375"/>
          </a:xfrm>
          <a:prstGeom prst="rect">
            <a:avLst/>
          </a:prstGeom>
          <a:noFill/>
        </p:spPr>
        <p:txBody>
          <a:bodyPr>
            <a:spAutoFit/>
          </a:bodyPr>
          <a:lstStyle/>
          <a:p>
            <a:pPr indent="358775">
              <a:defRPr/>
            </a:pPr>
            <a:r>
              <a:rPr lang="tr-TR" sz="2800">
                <a:solidFill>
                  <a:srgbClr val="00FF00"/>
                </a:solidFill>
              </a:rPr>
              <a:t>New </a:t>
            </a:r>
            <a:r>
              <a:rPr lang="en-US" sz="2800">
                <a:solidFill>
                  <a:srgbClr val="00FF00"/>
                </a:solidFill>
              </a:rPr>
              <a:t>Medical treatments</a:t>
            </a:r>
            <a:endParaRPr lang="tr-TR" sz="2800">
              <a:solidFill>
                <a:srgbClr val="00FF00"/>
              </a:solidFill>
            </a:endParaRPr>
          </a:p>
          <a:p>
            <a:pPr lvl="1" indent="358775">
              <a:buFont typeface="Arial" pitchFamily="34" charset="0"/>
              <a:buChar char="•"/>
              <a:defRPr/>
            </a:pPr>
            <a:r>
              <a:rPr lang="tr-TR" sz="2800" err="1"/>
              <a:t>Aromatase</a:t>
            </a:r>
            <a:r>
              <a:rPr lang="tr-TR" sz="2800"/>
              <a:t> </a:t>
            </a:r>
            <a:r>
              <a:rPr lang="tr-TR" sz="2800" err="1"/>
              <a:t>inhibitors</a:t>
            </a:r>
            <a:endParaRPr lang="tr-TR" sz="2800"/>
          </a:p>
          <a:p>
            <a:pPr lvl="1" indent="358775">
              <a:buFont typeface="Arial" pitchFamily="34" charset="0"/>
              <a:buChar char="•"/>
              <a:defRPr/>
            </a:pPr>
            <a:endParaRPr lang="tr-TR" sz="2800"/>
          </a:p>
          <a:p>
            <a:pPr lvl="1" indent="358775">
              <a:buFont typeface="Arial" pitchFamily="34" charset="0"/>
              <a:buChar char="•"/>
              <a:defRPr/>
            </a:pPr>
            <a:r>
              <a:rPr lang="tr-TR" sz="2800" err="1"/>
              <a:t>Progesterone</a:t>
            </a:r>
            <a:r>
              <a:rPr lang="tr-TR" sz="2800"/>
              <a:t> </a:t>
            </a:r>
            <a:r>
              <a:rPr lang="tr-TR" sz="2800" err="1"/>
              <a:t>receptor</a:t>
            </a:r>
            <a:r>
              <a:rPr lang="tr-TR" sz="2800"/>
              <a:t> </a:t>
            </a:r>
            <a:r>
              <a:rPr lang="tr-TR" sz="2800" err="1"/>
              <a:t>modulators</a:t>
            </a:r>
            <a:endParaRPr lang="tr-TR" sz="2800"/>
          </a:p>
          <a:p>
            <a:pPr lvl="1" indent="358775">
              <a:buFont typeface="Arial" pitchFamily="34" charset="0"/>
              <a:buChar char="•"/>
              <a:defRPr/>
            </a:pPr>
            <a:endParaRPr lang="tr-TR" sz="2800"/>
          </a:p>
          <a:p>
            <a:pPr lvl="1" indent="358775">
              <a:buFont typeface="Arial" pitchFamily="34" charset="0"/>
              <a:buChar char="•"/>
              <a:defRPr/>
            </a:pPr>
            <a:r>
              <a:rPr lang="tr-TR" sz="2800" err="1"/>
              <a:t>Valproic</a:t>
            </a:r>
            <a:r>
              <a:rPr lang="tr-TR" sz="2800"/>
              <a:t> </a:t>
            </a:r>
            <a:r>
              <a:rPr lang="tr-TR" sz="2800" err="1"/>
              <a:t>acid</a:t>
            </a:r>
            <a:r>
              <a:rPr lang="tr-TR" sz="2800"/>
              <a:t> </a:t>
            </a:r>
            <a:r>
              <a:rPr lang="tr-TR" sz="2000"/>
              <a:t>(an </a:t>
            </a:r>
            <a:r>
              <a:rPr lang="tr-TR" sz="2000" err="1"/>
              <a:t>antiepileptic</a:t>
            </a:r>
            <a:r>
              <a:rPr lang="tr-TR" sz="2000"/>
              <a:t> </a:t>
            </a:r>
            <a:r>
              <a:rPr lang="tr-TR" sz="2000" err="1"/>
              <a:t>drug</a:t>
            </a:r>
            <a:r>
              <a:rPr lang="tr-TR" sz="2000"/>
              <a:t>, is </a:t>
            </a:r>
            <a:r>
              <a:rPr lang="tr-TR" sz="2000" err="1"/>
              <a:t>one</a:t>
            </a:r>
            <a:r>
              <a:rPr lang="tr-TR" sz="2000"/>
              <a:t> of </a:t>
            </a:r>
            <a:r>
              <a:rPr lang="tr-TR" sz="2000" err="1"/>
              <a:t>the</a:t>
            </a:r>
            <a:r>
              <a:rPr lang="tr-TR" sz="2000"/>
              <a:t> ‘</a:t>
            </a:r>
            <a:r>
              <a:rPr lang="en-US" sz="2000" err="1"/>
              <a:t>histone</a:t>
            </a:r>
            <a:r>
              <a:rPr lang="en-US" sz="2000"/>
              <a:t> </a:t>
            </a:r>
            <a:r>
              <a:rPr lang="en-US" sz="2000" err="1"/>
              <a:t>deacetylase</a:t>
            </a:r>
            <a:r>
              <a:rPr lang="en-US" sz="2000"/>
              <a:t> inhibitors</a:t>
            </a:r>
            <a:r>
              <a:rPr lang="tr-TR" sz="2000"/>
              <a:t>’</a:t>
            </a:r>
            <a:r>
              <a:rPr lang="en-US" sz="2000"/>
              <a:t> (HDIs</a:t>
            </a:r>
            <a:r>
              <a:rPr lang="tr-TR" sz="2000"/>
              <a:t>), </a:t>
            </a:r>
            <a:r>
              <a:rPr lang="tr-TR" sz="2000" err="1"/>
              <a:t>specific</a:t>
            </a:r>
            <a:r>
              <a:rPr lang="tr-TR" sz="2000"/>
              <a:t> </a:t>
            </a:r>
            <a:r>
              <a:rPr lang="tr-TR" sz="2000" err="1"/>
              <a:t>and</a:t>
            </a:r>
            <a:r>
              <a:rPr lang="tr-TR" sz="2000"/>
              <a:t> </a:t>
            </a:r>
            <a:r>
              <a:rPr lang="tr-TR" sz="2000" err="1"/>
              <a:t>potent</a:t>
            </a:r>
            <a:r>
              <a:rPr lang="tr-TR" sz="2000"/>
              <a:t>). </a:t>
            </a:r>
          </a:p>
          <a:p>
            <a:pPr lvl="2" indent="342900">
              <a:buFont typeface="Arial" pitchFamily="34" charset="0"/>
              <a:buChar char="•"/>
              <a:defRPr/>
            </a:pPr>
            <a:r>
              <a:rPr lang="tr-TR" sz="2000">
                <a:latin typeface="Times New Roman" pitchFamily="18" charset="0"/>
                <a:cs typeface="Times New Roman" pitchFamily="18" charset="0"/>
              </a:rPr>
              <a:t>500 mg, 3x1, </a:t>
            </a:r>
            <a:r>
              <a:rPr lang="en-US" sz="2000">
                <a:latin typeface="Times New Roman" pitchFamily="18" charset="0"/>
                <a:cs typeface="Times New Roman" pitchFamily="18" charset="0"/>
              </a:rPr>
              <a:t>oral</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administration for 3</a:t>
            </a:r>
            <a:r>
              <a:rPr lang="tr-TR" sz="2000">
                <a:latin typeface="Times New Roman" pitchFamily="18" charset="0"/>
                <a:cs typeface="Times New Roman" pitchFamily="18" charset="0"/>
              </a:rPr>
              <a:t> </a:t>
            </a:r>
            <a:r>
              <a:rPr lang="tr-TR" sz="2000" err="1">
                <a:latin typeface="Times New Roman" pitchFamily="18" charset="0"/>
                <a:cs typeface="Times New Roman" pitchFamily="18" charset="0"/>
              </a:rPr>
              <a:t>mo</a:t>
            </a:r>
            <a:r>
              <a:rPr lang="tr-TR" sz="2000">
                <a:latin typeface="Times New Roman" pitchFamily="18" charset="0"/>
                <a:cs typeface="Times New Roman" pitchFamily="18" charset="0"/>
              </a:rPr>
              <a:t>.</a:t>
            </a:r>
            <a:r>
              <a:rPr lang="en-US" sz="2000">
                <a:latin typeface="Times New Roman" pitchFamily="18" charset="0"/>
                <a:cs typeface="Times New Roman" pitchFamily="18" charset="0"/>
              </a:rPr>
              <a:t> partial resolution</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of </a:t>
            </a:r>
            <a:r>
              <a:rPr lang="en-US" sz="2000" err="1">
                <a:latin typeface="Times New Roman" pitchFamily="18" charset="0"/>
                <a:cs typeface="Times New Roman" pitchFamily="18" charset="0"/>
              </a:rPr>
              <a:t>dysmenorrhea</a:t>
            </a:r>
            <a:r>
              <a:rPr lang="en-US" sz="2000">
                <a:latin typeface="Times New Roman" pitchFamily="18" charset="0"/>
                <a:cs typeface="Times New Roman" pitchFamily="18" charset="0"/>
              </a:rPr>
              <a:t> in women with </a:t>
            </a:r>
            <a:r>
              <a:rPr lang="en-US" sz="2000" err="1">
                <a:latin typeface="Times New Roman" pitchFamily="18" charset="0"/>
                <a:cs typeface="Times New Roman" pitchFamily="18" charset="0"/>
              </a:rPr>
              <a:t>adenomyosis</a:t>
            </a:r>
            <a:r>
              <a:rPr lang="en-US" sz="2000">
                <a:latin typeface="Times New Roman" pitchFamily="18" charset="0"/>
                <a:cs typeface="Times New Roman" pitchFamily="18" charset="0"/>
              </a:rPr>
              <a:t> and in near-complete resolution by the end</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of the </a:t>
            </a:r>
            <a:r>
              <a:rPr lang="tr-TR" sz="2000">
                <a:latin typeface="Times New Roman" pitchFamily="18" charset="0"/>
                <a:cs typeface="Times New Roman" pitchFamily="18" charset="0"/>
              </a:rPr>
              <a:t>6th </a:t>
            </a:r>
            <a:r>
              <a:rPr lang="tr-TR" sz="2000" err="1">
                <a:latin typeface="Times New Roman" pitchFamily="18" charset="0"/>
                <a:cs typeface="Times New Roman" pitchFamily="18" charset="0"/>
              </a:rPr>
              <a:t>mo</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after the treatment</a:t>
            </a:r>
            <a:r>
              <a:rPr lang="tr-TR" sz="2000">
                <a:latin typeface="Times New Roman" pitchFamily="18" charset="0"/>
                <a:cs typeface="Times New Roman" pitchFamily="18" charset="0"/>
              </a:rPr>
              <a:t>, </a:t>
            </a:r>
          </a:p>
          <a:p>
            <a:pPr lvl="2" indent="342900">
              <a:buFont typeface="Arial" pitchFamily="34" charset="0"/>
              <a:buChar char="•"/>
              <a:defRPr/>
            </a:pPr>
            <a:r>
              <a:rPr lang="tr-TR" sz="2000">
                <a:latin typeface="Times New Roman" pitchFamily="18" charset="0"/>
                <a:cs typeface="Times New Roman" pitchFamily="18" charset="0"/>
              </a:rPr>
              <a:t>T</a:t>
            </a:r>
            <a:r>
              <a:rPr lang="en-US" sz="2000">
                <a:latin typeface="Times New Roman" pitchFamily="18" charset="0"/>
                <a:cs typeface="Times New Roman" pitchFamily="18" charset="0"/>
              </a:rPr>
              <a:t>he average</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uterine size </a:t>
            </a:r>
            <a:r>
              <a:rPr lang="en-US" sz="2000">
                <a:latin typeface="Times New Roman" pitchFamily="18" charset="0"/>
                <a:cs typeface="Times New Roman" pitchFamily="18" charset="0"/>
                <a:sym typeface="Symbol" pitchFamily="18" charset="2"/>
              </a:rPr>
              <a:t></a:t>
            </a:r>
            <a:r>
              <a:rPr lang="tr-TR" sz="2000">
                <a:latin typeface="Times New Roman" pitchFamily="18" charset="0"/>
                <a:cs typeface="Times New Roman" pitchFamily="18" charset="0"/>
                <a:sym typeface="Symbol" pitchFamily="18" charset="2"/>
              </a:rPr>
              <a:t> </a:t>
            </a:r>
            <a:r>
              <a:rPr lang="en-US" sz="2000">
                <a:latin typeface="Times New Roman" pitchFamily="18" charset="0"/>
                <a:cs typeface="Times New Roman" pitchFamily="18" charset="0"/>
              </a:rPr>
              <a:t>by 26%</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6 months</a:t>
            </a:r>
            <a:r>
              <a:rPr lang="tr-TR" sz="2000">
                <a:latin typeface="Times New Roman" pitchFamily="18" charset="0"/>
                <a:cs typeface="Times New Roman" pitchFamily="18" charset="0"/>
              </a:rPr>
              <a:t>)</a:t>
            </a:r>
          </a:p>
          <a:p>
            <a:pPr lvl="2" indent="342900">
              <a:buFont typeface="Arial" pitchFamily="34" charset="0"/>
              <a:buChar char="•"/>
              <a:defRPr/>
            </a:pPr>
            <a:r>
              <a:rPr lang="tr-TR" sz="2000">
                <a:latin typeface="Times New Roman" pitchFamily="18" charset="0"/>
                <a:cs typeface="Times New Roman" pitchFamily="18" charset="0"/>
              </a:rPr>
              <a:t>T</a:t>
            </a:r>
            <a:r>
              <a:rPr lang="en-US" sz="2000">
                <a:latin typeface="Times New Roman" pitchFamily="18" charset="0"/>
                <a:cs typeface="Times New Roman" pitchFamily="18" charset="0"/>
              </a:rPr>
              <a:t>he amount of</a:t>
            </a:r>
            <a:r>
              <a:rPr lang="tr-TR" sz="2000">
                <a:latin typeface="Times New Roman" pitchFamily="18" charset="0"/>
                <a:cs typeface="Times New Roman" pitchFamily="18" charset="0"/>
              </a:rPr>
              <a:t> </a:t>
            </a:r>
            <a:r>
              <a:rPr lang="en-US" sz="2000">
                <a:latin typeface="Times New Roman" pitchFamily="18" charset="0"/>
                <a:cs typeface="Times New Roman" pitchFamily="18" charset="0"/>
              </a:rPr>
              <a:t>menses </a:t>
            </a:r>
            <a:r>
              <a:rPr lang="en-US" sz="2000">
                <a:latin typeface="Times New Roman" pitchFamily="18" charset="0"/>
                <a:cs typeface="Times New Roman" pitchFamily="18" charset="0"/>
                <a:sym typeface="Symbol" pitchFamily="18" charset="2"/>
              </a:rPr>
              <a:t> </a:t>
            </a:r>
            <a:r>
              <a:rPr lang="en-US" sz="2000">
                <a:latin typeface="Times New Roman" pitchFamily="18" charset="0"/>
                <a:cs typeface="Times New Roman" pitchFamily="18" charset="0"/>
              </a:rPr>
              <a:t>significantly</a:t>
            </a:r>
            <a:endParaRPr lang="en-US">
              <a:latin typeface="+mn-lt"/>
              <a:cs typeface="Times New Roman" pitchFamily="18" charset="0"/>
            </a:endParaRPr>
          </a:p>
        </p:txBody>
      </p:sp>
      <p:sp>
        <p:nvSpPr>
          <p:cNvPr id="74756" name="TextBox 3"/>
          <p:cNvSpPr txBox="1">
            <a:spLocks noChangeArrowheads="1"/>
          </p:cNvSpPr>
          <p:nvPr/>
        </p:nvSpPr>
        <p:spPr bwMode="auto">
          <a:xfrm>
            <a:off x="608013" y="6386513"/>
            <a:ext cx="8464550" cy="369887"/>
          </a:xfrm>
          <a:prstGeom prst="rect">
            <a:avLst/>
          </a:prstGeom>
          <a:noFill/>
          <a:ln w="9525">
            <a:noFill/>
            <a:miter lim="800000"/>
            <a:headEnd/>
            <a:tailEnd/>
          </a:ln>
        </p:spPr>
        <p:txBody>
          <a:bodyPr>
            <a:spAutoFit/>
          </a:bodyPr>
          <a:lstStyle/>
          <a:p>
            <a:pPr algn="r" eaLnBrk="0" hangingPunct="0"/>
            <a:r>
              <a:rPr lang="en-US" sz="1800">
                <a:solidFill>
                  <a:srgbClr val="FF0000"/>
                </a:solidFill>
              </a:rPr>
              <a:t>Liu, </a:t>
            </a:r>
            <a:r>
              <a:rPr lang="tr-TR" sz="1800">
                <a:solidFill>
                  <a:srgbClr val="FF0000"/>
                </a:solidFill>
              </a:rPr>
              <a:t>2010, Reproductive Sciences 2010, 17(10) 904-912</a:t>
            </a:r>
          </a:p>
        </p:txBody>
      </p:sp>
    </p:spTree>
    <p:extLst>
      <p:ext uri="{BB962C8B-B14F-4D97-AF65-F5344CB8AC3E}">
        <p14:creationId xmlns:p14="http://schemas.microsoft.com/office/powerpoint/2010/main" val="200193874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dirty="0" err="1">
                <a:solidFill>
                  <a:schemeClr val="tx2"/>
                </a:solidFill>
                <a:effectLst>
                  <a:outerShdw blurRad="38100" dist="38100" dir="2700000" algn="tl">
                    <a:srgbClr val="000000">
                      <a:alpha val="43137"/>
                    </a:srgbClr>
                  </a:outerShdw>
                </a:effectLst>
              </a:rPr>
              <a:t>Medical</a:t>
            </a:r>
            <a:r>
              <a:rPr lang="tr-TR" sz="3200" dirty="0">
                <a:solidFill>
                  <a:schemeClr val="tx2"/>
                </a:solidFill>
                <a:effectLst>
                  <a:outerShdw blurRad="38100" dist="38100" dir="2700000" algn="tl">
                    <a:srgbClr val="000000">
                      <a:alpha val="43137"/>
                    </a:srgbClr>
                  </a:outerShdw>
                </a:effectLst>
              </a:rPr>
              <a:t>: </a:t>
            </a:r>
            <a:r>
              <a:rPr lang="tr-TR" sz="3200" dirty="0" err="1">
                <a:solidFill>
                  <a:srgbClr val="00FA00"/>
                </a:solidFill>
                <a:effectLst>
                  <a:outerShdw blurRad="38100" dist="38100" dir="2700000" algn="tl">
                    <a:srgbClr val="000000"/>
                  </a:outerShdw>
                </a:effectLst>
                <a:latin typeface="Tahoma" pitchFamily="34" charset="0"/>
              </a:rPr>
              <a:t>Aromatase</a:t>
            </a:r>
            <a:r>
              <a:rPr lang="tr-TR" sz="3200" dirty="0">
                <a:solidFill>
                  <a:srgbClr val="00FA00"/>
                </a:solidFill>
                <a:effectLst>
                  <a:outerShdw blurRad="38100" dist="38100" dir="2700000" algn="tl">
                    <a:srgbClr val="000000"/>
                  </a:outerShdw>
                </a:effectLst>
                <a:latin typeface="Tahoma" pitchFamily="34" charset="0"/>
              </a:rPr>
              <a:t> </a:t>
            </a:r>
            <a:r>
              <a:rPr lang="tr-TR" sz="3200" dirty="0" err="1">
                <a:solidFill>
                  <a:srgbClr val="00FA00"/>
                </a:solidFill>
                <a:effectLst>
                  <a:outerShdw blurRad="38100" dist="38100" dir="2700000" algn="tl">
                    <a:srgbClr val="000000"/>
                  </a:outerShdw>
                </a:effectLst>
                <a:latin typeface="Tahoma" pitchFamily="34" charset="0"/>
              </a:rPr>
              <a:t>Inhibitors</a:t>
            </a:r>
            <a:r>
              <a:rPr lang="tr-TR" sz="3200" dirty="0">
                <a:solidFill>
                  <a:srgbClr val="00FA00"/>
                </a:solidFill>
                <a:effectLst>
                  <a:outerShdw blurRad="38100" dist="38100" dir="2700000" algn="tl">
                    <a:srgbClr val="000000"/>
                  </a:outerShdw>
                </a:effectLst>
                <a:latin typeface="Tahoma" pitchFamily="34" charset="0"/>
              </a:rPr>
              <a:t> (AI)</a:t>
            </a:r>
            <a:endParaRPr lang="tr-TR" sz="2000" dirty="0">
              <a:solidFill>
                <a:srgbClr val="00FA00"/>
              </a:solidFill>
              <a:effectLst>
                <a:outerShdw blurRad="38100" dist="38100" dir="2700000" algn="tl">
                  <a:srgbClr val="000000"/>
                </a:outerShdw>
              </a:effectLst>
              <a:latin typeface="Tahoma" pitchFamily="34" charset="0"/>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36512" y="1196752"/>
            <a:ext cx="9070976"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r>
              <a:rPr lang="en" sz="2400" dirty="0">
                <a:latin typeface="Arial" panose="020B0604020202020204" pitchFamily="34" charset="0"/>
                <a:cs typeface="Arial" panose="020B0604020202020204" pitchFamily="34" charset="0"/>
              </a:rPr>
              <a:t>Aromatase cytochrome P450 (CYP19A1): a key enzyme in the synthesis of estrogen from androgens</a:t>
            </a:r>
          </a:p>
          <a:p>
            <a:r>
              <a:rPr lang="en" sz="2400" dirty="0">
                <a:latin typeface="Arial" panose="020B0604020202020204" pitchFamily="34" charset="0"/>
                <a:cs typeface="Arial" panose="020B0604020202020204" pitchFamily="34" charset="0"/>
              </a:rPr>
              <a:t>Found in the </a:t>
            </a:r>
            <a:r>
              <a:rPr lang="en" sz="2400" dirty="0">
                <a:solidFill>
                  <a:srgbClr val="FFFF00"/>
                </a:solidFill>
                <a:latin typeface="Arial" panose="020B0604020202020204" pitchFamily="34" charset="0"/>
                <a:cs typeface="Arial" panose="020B0604020202020204" pitchFamily="34" charset="0"/>
              </a:rPr>
              <a:t>endometrium</a:t>
            </a:r>
            <a:r>
              <a:rPr lang="en" sz="2400" dirty="0">
                <a:latin typeface="Arial" panose="020B0604020202020204" pitchFamily="34" charset="0"/>
                <a:cs typeface="Arial" panose="020B0604020202020204" pitchFamily="34" charset="0"/>
              </a:rPr>
              <a:t> of women with </a:t>
            </a:r>
            <a:r>
              <a:rPr lang="en" sz="2400" dirty="0">
                <a:solidFill>
                  <a:srgbClr val="FF9900"/>
                </a:solidFill>
                <a:latin typeface="Arial" panose="020B0604020202020204" pitchFamily="34" charset="0"/>
                <a:cs typeface="Arial" panose="020B0604020202020204" pitchFamily="34" charset="0"/>
              </a:rPr>
              <a:t>endometriosis</a:t>
            </a:r>
            <a:r>
              <a:rPr lang="en" sz="2400" dirty="0">
                <a:latin typeface="Arial" panose="020B0604020202020204" pitchFamily="34" charset="0"/>
                <a:cs typeface="Arial" panose="020B0604020202020204" pitchFamily="34" charset="0"/>
              </a:rPr>
              <a:t>, </a:t>
            </a:r>
            <a:r>
              <a:rPr lang="en" sz="2400" dirty="0">
                <a:solidFill>
                  <a:srgbClr val="FF40FF"/>
                </a:solidFill>
                <a:latin typeface="Arial" panose="020B0604020202020204" pitchFamily="34" charset="0"/>
                <a:cs typeface="Arial" panose="020B0604020202020204" pitchFamily="34" charset="0"/>
              </a:rPr>
              <a:t>adenomyosis</a:t>
            </a:r>
            <a:r>
              <a:rPr lang="en" sz="2400" dirty="0">
                <a:latin typeface="Arial" panose="020B0604020202020204" pitchFamily="34" charset="0"/>
                <a:cs typeface="Arial" panose="020B0604020202020204" pitchFamily="34" charset="0"/>
              </a:rPr>
              <a:t> and </a:t>
            </a:r>
            <a:r>
              <a:rPr lang="en" sz="2400" dirty="0">
                <a:solidFill>
                  <a:srgbClr val="00FA00"/>
                </a:solidFill>
                <a:latin typeface="Arial" panose="020B0604020202020204" pitchFamily="34" charset="0"/>
                <a:cs typeface="Arial" panose="020B0604020202020204" pitchFamily="34" charset="0"/>
              </a:rPr>
              <a:t>leiomyomas</a:t>
            </a:r>
            <a:r>
              <a:rPr lang="en" sz="2400" dirty="0">
                <a:solidFill>
                  <a:srgbClr val="00CC00"/>
                </a:solidFill>
                <a:latin typeface="Arial" panose="020B0604020202020204" pitchFamily="34" charset="0"/>
                <a:cs typeface="Arial" panose="020B0604020202020204" pitchFamily="34" charset="0"/>
              </a:rPr>
              <a:t>, </a:t>
            </a:r>
            <a:r>
              <a:rPr lang="en" sz="2400" u="sng" dirty="0">
                <a:solidFill>
                  <a:srgbClr val="FF0000"/>
                </a:solidFill>
                <a:latin typeface="Arial" panose="020B0604020202020204" pitchFamily="34" charset="0"/>
                <a:cs typeface="Arial" panose="020B0604020202020204" pitchFamily="34" charset="0"/>
              </a:rPr>
              <a:t>but NOT in that of healthy women</a:t>
            </a:r>
          </a:p>
          <a:p>
            <a:r>
              <a:rPr lang="en" sz="2400" dirty="0">
                <a:latin typeface="Arial" panose="020B0604020202020204" pitchFamily="34" charset="0"/>
                <a:cs typeface="Arial" panose="020B0604020202020204" pitchFamily="34" charset="0"/>
              </a:rPr>
              <a:t>Androstenedione → E1		Testosterone → E2</a:t>
            </a:r>
          </a:p>
          <a:p>
            <a:endParaRPr lang="en" sz="2400" dirty="0">
              <a:latin typeface="Arial" panose="020B0604020202020204" pitchFamily="34" charset="0"/>
              <a:cs typeface="Arial" panose="020B0604020202020204" pitchFamily="34" charset="0"/>
            </a:endParaRPr>
          </a:p>
          <a:p>
            <a:r>
              <a:rPr lang="en" sz="2400" dirty="0">
                <a:latin typeface="Arial" panose="020B0604020202020204" pitchFamily="34" charset="0"/>
                <a:cs typeface="Arial" panose="020B0604020202020204" pitchFamily="34" charset="0"/>
              </a:rPr>
              <a:t>First use in a women with </a:t>
            </a:r>
            <a:r>
              <a:rPr lang="en" sz="2400" u="sng" dirty="0">
                <a:latin typeface="Arial" panose="020B0604020202020204" pitchFamily="34" charset="0"/>
                <a:cs typeface="Arial" panose="020B0604020202020204" pitchFamily="34" charset="0"/>
              </a:rPr>
              <a:t>severe adenomyosis refractory to GnRH-a and danazol</a:t>
            </a:r>
            <a:r>
              <a:rPr lang="en" sz="2400" dirty="0">
                <a:latin typeface="Arial" panose="020B0604020202020204" pitchFamily="34" charset="0"/>
                <a:cs typeface="Arial" panose="020B0604020202020204" pitchFamily="34" charset="0"/>
              </a:rPr>
              <a:t>, wished to preserve her fertility. </a:t>
            </a:r>
          </a:p>
          <a:p>
            <a:r>
              <a:rPr lang="en" sz="2400" dirty="0">
                <a:latin typeface="Arial" panose="020B0604020202020204" pitchFamily="34" charset="0"/>
                <a:cs typeface="Arial" panose="020B0604020202020204" pitchFamily="34" charset="0"/>
              </a:rPr>
              <a:t>Anastrozole; orally ; 16 weeks + GnRH-a</a:t>
            </a:r>
          </a:p>
          <a:p>
            <a:r>
              <a:rPr lang="en" sz="2400" dirty="0">
                <a:latin typeface="Arial" panose="020B0604020202020204" pitchFamily="34" charset="0"/>
                <a:cs typeface="Arial" panose="020B0604020202020204" pitchFamily="34" charset="0"/>
              </a:rPr>
              <a:t>60% ↓ uterine volume after 8 weeks of Rx, had no AUB for 6 mo. after cessation of AI administration										</a:t>
            </a:r>
            <a:r>
              <a:rPr lang="en" sz="1800" dirty="0">
                <a:solidFill>
                  <a:srgbClr val="FF0000"/>
                </a:solidFill>
                <a:latin typeface="Arial" panose="020B0604020202020204" pitchFamily="34" charset="0"/>
                <a:cs typeface="Arial" panose="020B0604020202020204" pitchFamily="34" charset="0"/>
              </a:rPr>
              <a:t>Kimura, F, 2007</a:t>
            </a:r>
          </a:p>
          <a:p>
            <a:endParaRPr lang="en" sz="2400" dirty="0">
              <a:solidFill>
                <a:srgbClr val="FF0000"/>
              </a:solidFill>
              <a:latin typeface="Arial" panose="020B0604020202020204" pitchFamily="34" charset="0"/>
              <a:cs typeface="Arial" panose="020B0604020202020204" pitchFamily="34" charset="0"/>
            </a:endParaRPr>
          </a:p>
          <a:p>
            <a:endParaRPr lang="en" sz="2400" dirty="0">
              <a:latin typeface="Arial" panose="020B0604020202020204" pitchFamily="34" charset="0"/>
              <a:cs typeface="Arial" panose="020B0604020202020204" pitchFamily="34" charset="0"/>
            </a:endParaRPr>
          </a:p>
          <a:p>
            <a:endParaRPr lang="tr-TR" sz="2400" u="sng" dirty="0">
              <a:solidFill>
                <a:srgbClr val="FF0000"/>
              </a:solidFill>
              <a:latin typeface="Arial" panose="020B0604020202020204" pitchFamily="34" charset="0"/>
              <a:cs typeface="Arial" panose="020B0604020202020204" pitchFamily="34" charset="0"/>
            </a:endParaRPr>
          </a:p>
          <a:p>
            <a:endParaRPr lang="tr-TR" sz="2400" dirty="0">
              <a:latin typeface="Arial" panose="020B0604020202020204" pitchFamily="34" charset="0"/>
              <a:cs typeface="Arial" panose="020B0604020202020204" pitchFamily="34" charset="0"/>
            </a:endParaRPr>
          </a:p>
          <a:p>
            <a:pPr lvl="1"/>
            <a:endParaRPr lang="en" sz="2400" dirty="0">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78119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D726-71C6-4C49-A91E-93F6DB927DC6}"/>
              </a:ext>
            </a:extLst>
          </p:cNvPr>
          <p:cNvSpPr>
            <a:spLocks noGrp="1"/>
          </p:cNvSpPr>
          <p:nvPr>
            <p:ph type="title"/>
          </p:nvPr>
        </p:nvSpPr>
        <p:spPr>
          <a:xfrm>
            <a:off x="36512" y="-99392"/>
            <a:ext cx="9144000" cy="792088"/>
          </a:xfrm>
        </p:spPr>
        <p:txBody>
          <a:bodyPr/>
          <a:lstStyle/>
          <a:p>
            <a:r>
              <a:rPr lang="tr-TR" err="1"/>
              <a:t>Adenomyosis</a:t>
            </a:r>
            <a:r>
              <a:rPr lang="tr-TR"/>
              <a:t> - AUB - </a:t>
            </a:r>
            <a:r>
              <a:rPr lang="tr-TR">
                <a:solidFill>
                  <a:srgbClr val="00FFFF"/>
                </a:solidFill>
              </a:rPr>
              <a:t>Management</a:t>
            </a:r>
          </a:p>
        </p:txBody>
      </p:sp>
      <p:sp>
        <p:nvSpPr>
          <p:cNvPr id="4" name="TextBox 3">
            <a:extLst>
              <a:ext uri="{FF2B5EF4-FFF2-40B4-BE49-F238E27FC236}">
                <a16:creationId xmlns:a16="http://schemas.microsoft.com/office/drawing/2014/main" id="{FCC5E012-1AEF-8543-8A41-416B241129DB}"/>
              </a:ext>
            </a:extLst>
          </p:cNvPr>
          <p:cNvSpPr txBox="1"/>
          <p:nvPr/>
        </p:nvSpPr>
        <p:spPr>
          <a:xfrm>
            <a:off x="36512" y="692696"/>
            <a:ext cx="9107488" cy="584775"/>
          </a:xfrm>
          <a:prstGeom prst="rect">
            <a:avLst/>
          </a:prstGeom>
          <a:solidFill>
            <a:srgbClr val="FF0000"/>
          </a:solidFill>
        </p:spPr>
        <p:txBody>
          <a:bodyPr wrap="square" rtlCol="0">
            <a:spAutoFit/>
          </a:bodyPr>
          <a:lstStyle/>
          <a:p>
            <a:pPr algn="ctr" defTabSz="762000">
              <a:defRPr/>
            </a:pPr>
            <a:r>
              <a:rPr lang="tr-TR" sz="3200" dirty="0" err="1">
                <a:solidFill>
                  <a:schemeClr val="tx2"/>
                </a:solidFill>
                <a:effectLst>
                  <a:outerShdw blurRad="38100" dist="38100" dir="2700000" algn="tl">
                    <a:srgbClr val="000000">
                      <a:alpha val="43137"/>
                    </a:srgbClr>
                  </a:outerShdw>
                </a:effectLst>
              </a:rPr>
              <a:t>Medical</a:t>
            </a:r>
            <a:r>
              <a:rPr lang="tr-TR" sz="3200" dirty="0">
                <a:solidFill>
                  <a:schemeClr val="tx2"/>
                </a:solidFill>
                <a:effectLst>
                  <a:outerShdw blurRad="38100" dist="38100" dir="2700000" algn="tl">
                    <a:srgbClr val="000000">
                      <a:alpha val="43137"/>
                    </a:srgbClr>
                  </a:outerShdw>
                </a:effectLst>
              </a:rPr>
              <a:t>: </a:t>
            </a:r>
            <a:r>
              <a:rPr lang="tr-TR" sz="3200" dirty="0" err="1">
                <a:solidFill>
                  <a:srgbClr val="00FA00"/>
                </a:solidFill>
                <a:effectLst>
                  <a:outerShdw blurRad="38100" dist="38100" dir="2700000" algn="tl">
                    <a:srgbClr val="000000"/>
                  </a:outerShdw>
                </a:effectLst>
                <a:latin typeface="Tahoma" pitchFamily="34" charset="0"/>
              </a:rPr>
              <a:t>Aromatase</a:t>
            </a:r>
            <a:r>
              <a:rPr lang="tr-TR" sz="3200" dirty="0">
                <a:solidFill>
                  <a:srgbClr val="00FA00"/>
                </a:solidFill>
                <a:effectLst>
                  <a:outerShdw blurRad="38100" dist="38100" dir="2700000" algn="tl">
                    <a:srgbClr val="000000"/>
                  </a:outerShdw>
                </a:effectLst>
                <a:latin typeface="Tahoma" pitchFamily="34" charset="0"/>
              </a:rPr>
              <a:t> </a:t>
            </a:r>
            <a:r>
              <a:rPr lang="tr-TR" sz="3200" dirty="0" err="1">
                <a:solidFill>
                  <a:srgbClr val="00FA00"/>
                </a:solidFill>
                <a:effectLst>
                  <a:outerShdw blurRad="38100" dist="38100" dir="2700000" algn="tl">
                    <a:srgbClr val="000000"/>
                  </a:outerShdw>
                </a:effectLst>
                <a:latin typeface="Tahoma" pitchFamily="34" charset="0"/>
              </a:rPr>
              <a:t>Inhibitors</a:t>
            </a:r>
            <a:r>
              <a:rPr lang="tr-TR" sz="3200" dirty="0">
                <a:solidFill>
                  <a:srgbClr val="00FA00"/>
                </a:solidFill>
                <a:effectLst>
                  <a:outerShdw blurRad="38100" dist="38100" dir="2700000" algn="tl">
                    <a:srgbClr val="000000"/>
                  </a:outerShdw>
                </a:effectLst>
                <a:latin typeface="Tahoma" pitchFamily="34" charset="0"/>
              </a:rPr>
              <a:t> (AI)</a:t>
            </a:r>
            <a:endParaRPr lang="tr-TR" sz="2000" dirty="0">
              <a:solidFill>
                <a:srgbClr val="00FA00"/>
              </a:solidFill>
              <a:effectLst>
                <a:outerShdw blurRad="38100" dist="38100" dir="2700000" algn="tl">
                  <a:srgbClr val="000000"/>
                </a:outerShdw>
              </a:effectLst>
              <a:latin typeface="Tahoma" pitchFamily="34" charset="0"/>
            </a:endParaRPr>
          </a:p>
        </p:txBody>
      </p:sp>
      <p:sp>
        <p:nvSpPr>
          <p:cNvPr id="5" name="Content Placeholder 4">
            <a:extLst>
              <a:ext uri="{FF2B5EF4-FFF2-40B4-BE49-F238E27FC236}">
                <a16:creationId xmlns:a16="http://schemas.microsoft.com/office/drawing/2014/main" id="{ECD8219D-D1C9-4546-A33D-DA02541BA1ED}"/>
              </a:ext>
            </a:extLst>
          </p:cNvPr>
          <p:cNvSpPr>
            <a:spLocks noGrp="1"/>
          </p:cNvSpPr>
          <p:nvPr>
            <p:ph idx="1"/>
          </p:nvPr>
        </p:nvSpPr>
        <p:spPr>
          <a:xfrm>
            <a:off x="73024" y="1484784"/>
            <a:ext cx="9107488" cy="6492245"/>
          </a:xfrm>
        </p:spPr>
        <p:txBody>
          <a:bodyPr/>
          <a:lstStyle/>
          <a:p>
            <a:endParaRPr lang="en" sz="2400" kern="1200">
              <a:latin typeface="Arial" panose="020B0604020202020204" pitchFamily="34" charset="0"/>
              <a:cs typeface="Arial" panose="020B0604020202020204" pitchFamily="34" charset="0"/>
            </a:endParaRPr>
          </a:p>
          <a:p>
            <a:endParaRPr lang="en" sz="2400" kern="1200">
              <a:solidFill>
                <a:srgbClr val="FF0000"/>
              </a:solidFill>
            </a:endParaRPr>
          </a:p>
          <a:p>
            <a:endParaRPr lang="en" sz="2400" kern="1200">
              <a:latin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DA14505E-FFA3-FD48-BBA7-130BD5CC069E}"/>
              </a:ext>
            </a:extLst>
          </p:cNvPr>
          <p:cNvSpPr txBox="1">
            <a:spLocks/>
          </p:cNvSpPr>
          <p:nvPr/>
        </p:nvSpPr>
        <p:spPr bwMode="auto">
          <a:xfrm>
            <a:off x="36512" y="1196752"/>
            <a:ext cx="9070976" cy="558924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a:lstStyle>
          <a:p>
            <a:pPr marL="0" lvl="0" indent="0" defTabSz="914400">
              <a:spcBef>
                <a:spcPct val="30000"/>
              </a:spcBef>
              <a:buClrTx/>
              <a:buNone/>
              <a:defRPr/>
            </a:pPr>
            <a:endParaRPr lang="en" sz="2400" dirty="0">
              <a:latin typeface="Arial" panose="020B0604020202020204" pitchFamily="34" charset="0"/>
              <a:cs typeface="Arial" panose="020B0604020202020204" pitchFamily="34" charset="0"/>
            </a:endParaRPr>
          </a:p>
          <a:p>
            <a:pPr defTabSz="914400">
              <a:spcBef>
                <a:spcPct val="30000"/>
              </a:spcBef>
              <a:buClrTx/>
              <a:defRPr/>
            </a:pPr>
            <a:r>
              <a:rPr lang="en" sz="2400" dirty="0">
                <a:latin typeface="Arial" panose="020B0604020202020204" pitchFamily="34" charset="0"/>
                <a:cs typeface="Arial" panose="020B0604020202020204" pitchFamily="34" charset="0"/>
              </a:rPr>
              <a:t>RCT: 32 pts w/AD; 3 months AI (letrozole 2.5 mg/d) </a:t>
            </a:r>
            <a:r>
              <a:rPr lang="en" sz="2400" i="1" dirty="0">
                <a:latin typeface="Arial" panose="020B0604020202020204" pitchFamily="34" charset="0"/>
                <a:cs typeface="Arial" panose="020B0604020202020204" pitchFamily="34" charset="0"/>
              </a:rPr>
              <a:t>vs</a:t>
            </a:r>
            <a:r>
              <a:rPr lang="en" sz="2400" dirty="0">
                <a:latin typeface="Arial" panose="020B0604020202020204" pitchFamily="34" charset="0"/>
                <a:cs typeface="Arial" panose="020B0604020202020204" pitchFamily="34" charset="0"/>
              </a:rPr>
              <a:t>. GnRH-a (</a:t>
            </a:r>
            <a:r>
              <a:rPr lang="en" sz="2400" dirty="0" err="1">
                <a:latin typeface="Arial" panose="020B0604020202020204" pitchFamily="34" charset="0"/>
                <a:cs typeface="Arial" panose="020B0604020202020204" pitchFamily="34" charset="0"/>
              </a:rPr>
              <a:t>goserelin</a:t>
            </a:r>
            <a:r>
              <a:rPr lang="en" sz="2400" dirty="0">
                <a:latin typeface="Arial" panose="020B0604020202020204" pitchFamily="34" charset="0"/>
                <a:cs typeface="Arial" panose="020B0604020202020204" pitchFamily="34" charset="0"/>
              </a:rPr>
              <a:t> 3.6 mg monthly) </a:t>
            </a:r>
          </a:p>
          <a:p>
            <a:pPr defTabSz="914400">
              <a:spcBef>
                <a:spcPct val="30000"/>
              </a:spcBef>
              <a:buClrTx/>
              <a:defRPr/>
            </a:pPr>
            <a:r>
              <a:rPr lang="en" sz="2400" dirty="0">
                <a:latin typeface="Arial" panose="020B0604020202020204" pitchFamily="34" charset="0"/>
                <a:cs typeface="Arial" panose="020B0604020202020204" pitchFamily="34" charset="0"/>
              </a:rPr>
              <a:t>AIs have the same efficacy as GnRH-a in reducing adenomyoma volume and improving symptoms. </a:t>
            </a:r>
          </a:p>
          <a:p>
            <a:pPr defTabSz="914400">
              <a:spcBef>
                <a:spcPct val="30000"/>
              </a:spcBef>
              <a:buClrTx/>
              <a:defRPr/>
            </a:pPr>
            <a:r>
              <a:rPr lang="en" sz="2400" dirty="0">
                <a:latin typeface="Arial" panose="020B0604020202020204" pitchFamily="34" charset="0"/>
                <a:cs typeface="Arial" panose="020B0604020202020204" pitchFamily="34" charset="0"/>
              </a:rPr>
              <a:t>In both groups, a significant difference in uterine volume after 3 months was observed, without a relevant change in adenomyotic area (41% vs. 49%) at study completion.								</a:t>
            </a:r>
            <a:r>
              <a:rPr lang="en" sz="1800" dirty="0" err="1">
                <a:solidFill>
                  <a:srgbClr val="FF0000"/>
                </a:solidFill>
                <a:latin typeface="Arial" panose="020B0604020202020204" pitchFamily="34" charset="0"/>
                <a:cs typeface="Arial" panose="020B0604020202020204" pitchFamily="34" charset="0"/>
              </a:rPr>
              <a:t>Badawy</a:t>
            </a:r>
            <a:r>
              <a:rPr lang="en" sz="1800" dirty="0">
                <a:solidFill>
                  <a:srgbClr val="FF0000"/>
                </a:solidFill>
                <a:latin typeface="Arial" panose="020B0604020202020204" pitchFamily="34" charset="0"/>
                <a:cs typeface="Arial" panose="020B0604020202020204" pitchFamily="34" charset="0"/>
              </a:rPr>
              <a:t>, AM, 2012 </a:t>
            </a:r>
          </a:p>
          <a:p>
            <a:pPr defTabSz="914400">
              <a:spcBef>
                <a:spcPct val="30000"/>
              </a:spcBef>
              <a:buClrTx/>
              <a:defRPr/>
            </a:pPr>
            <a:endParaRPr lang="en" sz="2400" dirty="0">
              <a:latin typeface="Arial" panose="020B0604020202020204" pitchFamily="34" charset="0"/>
              <a:cs typeface="Arial" panose="020B0604020202020204" pitchFamily="34" charset="0"/>
            </a:endParaRPr>
          </a:p>
          <a:p>
            <a:pPr defTabSz="914400">
              <a:spcBef>
                <a:spcPct val="30000"/>
              </a:spcBef>
              <a:buClrTx/>
              <a:defRPr/>
            </a:pPr>
            <a:r>
              <a:rPr lang="en" sz="2400" dirty="0">
                <a:latin typeface="Arial" panose="020B0604020202020204" pitchFamily="34" charset="0"/>
                <a:cs typeface="Arial" panose="020B0604020202020204" pitchFamily="34" charset="0"/>
              </a:rPr>
              <a:t>A</a:t>
            </a:r>
            <a:r>
              <a:rPr lang="tr-TR" sz="2400" dirty="0">
                <a:latin typeface="Arial" panose="020B0604020202020204" pitchFamily="34" charset="0"/>
                <a:cs typeface="Arial" panose="020B0604020202020204" pitchFamily="34" charset="0"/>
              </a:rPr>
              <a:t>I</a:t>
            </a:r>
            <a:r>
              <a:rPr lang="en" sz="2400" dirty="0">
                <a:latin typeface="Arial" panose="020B0604020202020204" pitchFamily="34" charset="0"/>
                <a:cs typeface="Arial" panose="020B0604020202020204" pitchFamily="34" charset="0"/>
              </a:rPr>
              <a:t> seems to have a promising future for adenomyosis in cases </a:t>
            </a:r>
            <a:r>
              <a:rPr lang="en" sz="2400" u="sng" dirty="0">
                <a:solidFill>
                  <a:srgbClr val="FF0000"/>
                </a:solidFill>
                <a:latin typeface="Arial" panose="020B0604020202020204" pitchFamily="34" charset="0"/>
                <a:cs typeface="Arial" panose="020B0604020202020204" pitchFamily="34" charset="0"/>
              </a:rPr>
              <a:t>of resistance to other treatments </a:t>
            </a:r>
            <a:r>
              <a:rPr lang="en" sz="2400" dirty="0">
                <a:latin typeface="Arial" panose="020B0604020202020204" pitchFamily="34" charset="0"/>
                <a:cs typeface="Arial" panose="020B0604020202020204" pitchFamily="34" charset="0"/>
              </a:rPr>
              <a:t>even though additional studies are needed.		</a:t>
            </a:r>
            <a:r>
              <a:rPr lang="en" sz="1800" dirty="0" err="1">
                <a:solidFill>
                  <a:srgbClr val="FF0000"/>
                </a:solidFill>
                <a:latin typeface="Arial" panose="020B0604020202020204" pitchFamily="34" charset="0"/>
                <a:cs typeface="Arial" panose="020B0604020202020204" pitchFamily="34" charset="0"/>
              </a:rPr>
              <a:t>Tosti</a:t>
            </a:r>
            <a:r>
              <a:rPr lang="en" sz="1800" dirty="0">
                <a:solidFill>
                  <a:srgbClr val="FF0000"/>
                </a:solidFill>
                <a:latin typeface="Arial" panose="020B0604020202020204" pitchFamily="34" charset="0"/>
                <a:cs typeface="Arial" panose="020B0604020202020204" pitchFamily="34" charset="0"/>
              </a:rPr>
              <a:t>, C, 2016 </a:t>
            </a:r>
            <a:r>
              <a:rPr lang="en" sz="2400" dirty="0">
                <a:latin typeface="Arial" panose="020B0604020202020204" pitchFamily="34" charset="0"/>
                <a:cs typeface="Arial" panose="020B0604020202020204" pitchFamily="34" charset="0"/>
              </a:rPr>
              <a:t>		</a:t>
            </a:r>
          </a:p>
          <a:p>
            <a:endParaRPr lang="en" sz="2400" dirty="0">
              <a:solidFill>
                <a:srgbClr val="FF0000"/>
              </a:solidFill>
              <a:latin typeface="Arial" panose="020B0604020202020204" pitchFamily="34" charset="0"/>
              <a:cs typeface="Arial" panose="020B0604020202020204" pitchFamily="34" charset="0"/>
            </a:endParaRPr>
          </a:p>
          <a:p>
            <a:endParaRPr lang="en" sz="2400" dirty="0">
              <a:latin typeface="Arial" panose="020B0604020202020204" pitchFamily="34" charset="0"/>
              <a:cs typeface="Arial" panose="020B0604020202020204" pitchFamily="34" charset="0"/>
            </a:endParaRPr>
          </a:p>
          <a:p>
            <a:endParaRPr lang="tr-TR" sz="2400" u="sng" dirty="0">
              <a:solidFill>
                <a:srgbClr val="FF0000"/>
              </a:solidFill>
              <a:latin typeface="Arial" panose="020B0604020202020204" pitchFamily="34" charset="0"/>
              <a:cs typeface="Arial" panose="020B0604020202020204" pitchFamily="34" charset="0"/>
            </a:endParaRPr>
          </a:p>
          <a:p>
            <a:endParaRPr lang="tr-TR" sz="2400" dirty="0">
              <a:latin typeface="Arial" panose="020B0604020202020204" pitchFamily="34" charset="0"/>
              <a:cs typeface="Arial" panose="020B0604020202020204" pitchFamily="34" charset="0"/>
            </a:endParaRPr>
          </a:p>
          <a:p>
            <a:pPr lvl="1"/>
            <a:endParaRPr lang="en" sz="2400" dirty="0">
              <a:latin typeface="Arial" panose="020B0604020202020204" pitchFamily="34" charset="0"/>
              <a:cs typeface="Arial" panose="020B0604020202020204" pitchFamily="34" charset="0"/>
            </a:endParaRPr>
          </a:p>
          <a:p>
            <a:endParaRPr lang="en" sz="24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2708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4895850" y="0"/>
            <a:ext cx="4248150" cy="3987800"/>
          </a:xfrm>
          <a:prstGeom prst="rect">
            <a:avLst/>
          </a:prstGeom>
          <a:noFill/>
          <a:ln w="9525">
            <a:noFill/>
            <a:miter lim="800000"/>
            <a:headEnd/>
            <a:tailEnd/>
          </a:ln>
        </p:spPr>
      </p:pic>
      <p:sp>
        <p:nvSpPr>
          <p:cNvPr id="12291" name="Title 1"/>
          <p:cNvSpPr>
            <a:spLocks noGrp="1"/>
          </p:cNvSpPr>
          <p:nvPr>
            <p:ph type="title"/>
          </p:nvPr>
        </p:nvSpPr>
        <p:spPr>
          <a:xfrm>
            <a:off x="142875" y="142875"/>
            <a:ext cx="7772400" cy="1028700"/>
          </a:xfrm>
        </p:spPr>
        <p:txBody>
          <a:bodyPr/>
          <a:lstStyle/>
          <a:p>
            <a:pPr algn="l"/>
            <a:r>
              <a:rPr lang="tr-TR"/>
              <a:t>Adenomyozis</a:t>
            </a:r>
            <a:br>
              <a:rPr lang="tr-TR"/>
            </a:br>
            <a:r>
              <a:rPr lang="tr-TR">
                <a:solidFill>
                  <a:srgbClr val="00FFFF"/>
                </a:solidFill>
              </a:rPr>
              <a:t>Patoloji</a:t>
            </a:r>
          </a:p>
        </p:txBody>
      </p:sp>
      <p:sp>
        <p:nvSpPr>
          <p:cNvPr id="7" name="Content Placeholder 2"/>
          <p:cNvSpPr txBox="1">
            <a:spLocks/>
          </p:cNvSpPr>
          <p:nvPr/>
        </p:nvSpPr>
        <p:spPr bwMode="auto">
          <a:xfrm>
            <a:off x="500063" y="1214438"/>
            <a:ext cx="4043362" cy="4357687"/>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defRPr/>
            </a:pPr>
            <a:r>
              <a:rPr lang="tr-TR" sz="2800" kern="0" err="1">
                <a:latin typeface="+mn-lt"/>
                <a:cs typeface="+mn-cs"/>
              </a:rPr>
              <a:t>Myometriyum</a:t>
            </a:r>
            <a:r>
              <a:rPr lang="tr-TR" sz="2800" kern="0">
                <a:latin typeface="+mn-lt"/>
                <a:cs typeface="+mn-cs"/>
              </a:rPr>
              <a:t> içinde</a:t>
            </a:r>
          </a:p>
          <a:p>
            <a:pPr marL="311150" indent="-311150" defTabSz="828675" eaLnBrk="0" hangingPunct="0">
              <a:spcBef>
                <a:spcPct val="20000"/>
              </a:spcBef>
              <a:buClr>
                <a:schemeClr val="tx1"/>
              </a:buClr>
              <a:buFontTx/>
              <a:buChar char="•"/>
              <a:defRPr/>
            </a:pPr>
            <a:r>
              <a:rPr lang="tr-TR" sz="2800" kern="0" err="1">
                <a:latin typeface="+mn-lt"/>
                <a:cs typeface="+mn-cs"/>
              </a:rPr>
              <a:t>Diffüz</a:t>
            </a: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p:txBody>
      </p:sp>
      <p:pic>
        <p:nvPicPr>
          <p:cNvPr id="12293" name="Picture 5"/>
          <p:cNvPicPr>
            <a:picLocks noChangeAspect="1" noChangeArrowheads="1"/>
          </p:cNvPicPr>
          <p:nvPr/>
        </p:nvPicPr>
        <p:blipFill>
          <a:blip r:embed="rId4" cstate="print"/>
          <a:srcRect/>
          <a:stretch>
            <a:fillRect/>
          </a:stretch>
        </p:blipFill>
        <p:spPr bwMode="auto">
          <a:xfrm>
            <a:off x="214313" y="2444750"/>
            <a:ext cx="3500437" cy="4413250"/>
          </a:xfrm>
          <a:prstGeom prst="rect">
            <a:avLst/>
          </a:prstGeom>
          <a:noFill/>
          <a:ln w="9525">
            <a:noFill/>
            <a:miter lim="800000"/>
            <a:headEnd/>
            <a:tailEnd/>
          </a:ln>
        </p:spPr>
      </p:pic>
      <p:sp>
        <p:nvSpPr>
          <p:cNvPr id="6" name="Content Placeholder 2"/>
          <p:cNvSpPr txBox="1">
            <a:spLocks/>
          </p:cNvSpPr>
          <p:nvPr/>
        </p:nvSpPr>
        <p:spPr bwMode="auto">
          <a:xfrm>
            <a:off x="4572000" y="4500563"/>
            <a:ext cx="4043363" cy="2143125"/>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buFontTx/>
              <a:buChar char="•"/>
              <a:defRPr/>
            </a:pPr>
            <a:r>
              <a:rPr lang="tr-TR" sz="2800" kern="0" err="1">
                <a:latin typeface="+mn-lt"/>
                <a:cs typeface="+mn-cs"/>
              </a:rPr>
              <a:t>Fokal</a:t>
            </a:r>
            <a:endParaRPr lang="tr-TR" sz="2800" kern="0">
              <a:latin typeface="+mn-lt"/>
              <a:cs typeface="+mn-cs"/>
            </a:endParaRPr>
          </a:p>
          <a:p>
            <a:pPr marL="768350" lvl="1" indent="-311150" defTabSz="828675" eaLnBrk="0" hangingPunct="0">
              <a:spcBef>
                <a:spcPct val="20000"/>
              </a:spcBef>
              <a:buClr>
                <a:schemeClr val="tx1"/>
              </a:buClr>
              <a:buFontTx/>
              <a:buChar char="•"/>
              <a:defRPr/>
            </a:pPr>
            <a:r>
              <a:rPr lang="tr-TR" sz="2800" kern="0" err="1">
                <a:latin typeface="+mn-lt"/>
                <a:cs typeface="+mn-cs"/>
              </a:rPr>
              <a:t>Adenomyotik</a:t>
            </a:r>
            <a:r>
              <a:rPr lang="tr-TR" sz="2800" kern="0">
                <a:latin typeface="+mn-lt"/>
                <a:cs typeface="+mn-cs"/>
              </a:rPr>
              <a:t> kist</a:t>
            </a:r>
          </a:p>
          <a:p>
            <a:pPr marL="768350" lvl="1" indent="-311150" defTabSz="828675" eaLnBrk="0" hangingPunct="0">
              <a:spcBef>
                <a:spcPct val="20000"/>
              </a:spcBef>
              <a:buClr>
                <a:schemeClr val="tx1"/>
              </a:buClr>
              <a:buFontTx/>
              <a:buChar char="•"/>
              <a:defRPr/>
            </a:pPr>
            <a:r>
              <a:rPr lang="tr-TR" sz="2800" kern="0" err="1">
                <a:latin typeface="+mn-lt"/>
                <a:cs typeface="+mn-cs"/>
              </a:rPr>
              <a:t>Adenomyoma</a:t>
            </a: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a:p>
            <a:pPr marL="311150" indent="-311150" defTabSz="828675" eaLnBrk="0" hangingPunct="0">
              <a:spcBef>
                <a:spcPct val="20000"/>
              </a:spcBef>
              <a:buClr>
                <a:schemeClr val="tx1"/>
              </a:buClr>
              <a:buFontTx/>
              <a:buChar char="•"/>
              <a:defRPr/>
            </a:pPr>
            <a:endParaRPr lang="tr-TR" sz="2800" kern="0">
              <a:latin typeface="+mn-lt"/>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Title 1"/>
          <p:cNvSpPr>
            <a:spLocks noGrp="1"/>
          </p:cNvSpPr>
          <p:nvPr>
            <p:ph type="title"/>
          </p:nvPr>
        </p:nvSpPr>
        <p:spPr>
          <a:xfrm>
            <a:off x="685800" y="142875"/>
            <a:ext cx="7772400" cy="1143000"/>
          </a:xfrm>
        </p:spPr>
        <p:txBody>
          <a:bodyPr/>
          <a:lstStyle/>
          <a:p>
            <a:r>
              <a:rPr lang="tr-TR" err="1"/>
              <a:t>Adenomyosis</a:t>
            </a:r>
            <a:br>
              <a:rPr lang="tr-TR"/>
            </a:br>
            <a:r>
              <a:rPr lang="tr-TR" err="1">
                <a:solidFill>
                  <a:srgbClr val="00FFFF"/>
                </a:solidFill>
              </a:rPr>
              <a:t>Valproic</a:t>
            </a:r>
            <a:r>
              <a:rPr lang="tr-TR">
                <a:solidFill>
                  <a:srgbClr val="00FFFF"/>
                </a:solidFill>
              </a:rPr>
              <a:t> </a:t>
            </a:r>
            <a:r>
              <a:rPr lang="tr-TR" err="1">
                <a:solidFill>
                  <a:srgbClr val="00FFFF"/>
                </a:solidFill>
              </a:rPr>
              <a:t>Acid</a:t>
            </a:r>
            <a:r>
              <a:rPr lang="tr-TR">
                <a:solidFill>
                  <a:srgbClr val="00FFFF"/>
                </a:solidFill>
              </a:rPr>
              <a:t> (VPA)</a:t>
            </a:r>
          </a:p>
        </p:txBody>
      </p:sp>
      <p:sp>
        <p:nvSpPr>
          <p:cNvPr id="75779" name="Content Placeholder 2"/>
          <p:cNvSpPr>
            <a:spLocks noGrp="1"/>
          </p:cNvSpPr>
          <p:nvPr>
            <p:ph idx="1"/>
          </p:nvPr>
        </p:nvSpPr>
        <p:spPr>
          <a:xfrm>
            <a:off x="685800" y="1285875"/>
            <a:ext cx="7772400" cy="4714875"/>
          </a:xfrm>
        </p:spPr>
        <p:txBody>
          <a:bodyPr/>
          <a:lstStyle/>
          <a:p>
            <a:r>
              <a:rPr lang="tr-TR" dirty="0" err="1"/>
              <a:t>Endometriosis</a:t>
            </a:r>
            <a:r>
              <a:rPr lang="tr-TR" dirty="0"/>
              <a:t>  </a:t>
            </a:r>
            <a:r>
              <a:rPr lang="tr-TR" dirty="0" err="1"/>
              <a:t>may</a:t>
            </a:r>
            <a:r>
              <a:rPr lang="tr-TR" dirty="0"/>
              <a:t> be an </a:t>
            </a:r>
            <a:r>
              <a:rPr lang="tr-TR" dirty="0" err="1"/>
              <a:t>epigenetic</a:t>
            </a:r>
            <a:r>
              <a:rPr lang="tr-TR" dirty="0"/>
              <a:t> </a:t>
            </a:r>
            <a:r>
              <a:rPr lang="tr-TR" dirty="0" err="1"/>
              <a:t>disease</a:t>
            </a:r>
            <a:endParaRPr lang="tr-TR" dirty="0"/>
          </a:p>
          <a:p>
            <a:r>
              <a:rPr lang="en-US" dirty="0"/>
              <a:t>VPA</a:t>
            </a:r>
            <a:r>
              <a:rPr lang="tr-TR" dirty="0"/>
              <a:t>, an </a:t>
            </a:r>
            <a:r>
              <a:rPr lang="tr-TR" dirty="0" err="1"/>
              <a:t>antiepileptic</a:t>
            </a:r>
            <a:r>
              <a:rPr lang="tr-TR" dirty="0"/>
              <a:t> </a:t>
            </a:r>
            <a:r>
              <a:rPr lang="tr-TR" dirty="0" err="1"/>
              <a:t>drug</a:t>
            </a:r>
            <a:r>
              <a:rPr lang="tr-TR" dirty="0"/>
              <a:t>, is </a:t>
            </a:r>
            <a:r>
              <a:rPr lang="tr-TR" dirty="0" err="1"/>
              <a:t>one</a:t>
            </a:r>
            <a:r>
              <a:rPr lang="tr-TR" dirty="0"/>
              <a:t> of </a:t>
            </a:r>
            <a:r>
              <a:rPr lang="tr-TR" dirty="0" err="1"/>
              <a:t>the</a:t>
            </a:r>
            <a:r>
              <a:rPr lang="tr-TR" dirty="0"/>
              <a:t> ‘</a:t>
            </a:r>
            <a:r>
              <a:rPr lang="en-US" dirty="0"/>
              <a:t>histone deacetylase inhibitors</a:t>
            </a:r>
            <a:r>
              <a:rPr lang="tr-TR" dirty="0"/>
              <a:t>’</a:t>
            </a:r>
            <a:r>
              <a:rPr lang="en-US" dirty="0"/>
              <a:t> (HDIs</a:t>
            </a:r>
            <a:r>
              <a:rPr lang="tr-TR" dirty="0"/>
              <a:t>), </a:t>
            </a:r>
            <a:r>
              <a:rPr lang="tr-TR" dirty="0" err="1"/>
              <a:t>specific</a:t>
            </a:r>
            <a:r>
              <a:rPr lang="tr-TR" dirty="0"/>
              <a:t> </a:t>
            </a:r>
            <a:r>
              <a:rPr lang="tr-TR" dirty="0" err="1"/>
              <a:t>and</a:t>
            </a:r>
            <a:r>
              <a:rPr lang="tr-TR" dirty="0"/>
              <a:t> </a:t>
            </a:r>
            <a:r>
              <a:rPr lang="tr-TR" dirty="0" err="1"/>
              <a:t>potent</a:t>
            </a:r>
            <a:endParaRPr lang="tr-TR" dirty="0"/>
          </a:p>
          <a:p>
            <a:r>
              <a:rPr lang="tr-TR" dirty="0"/>
              <a:t>VPA, 500 mg, 3x1, </a:t>
            </a:r>
            <a:r>
              <a:rPr lang="en-US" dirty="0"/>
              <a:t>oral</a:t>
            </a:r>
            <a:r>
              <a:rPr lang="tr-TR" dirty="0"/>
              <a:t> </a:t>
            </a:r>
            <a:r>
              <a:rPr lang="en-US" dirty="0"/>
              <a:t>administration for 3</a:t>
            </a:r>
            <a:r>
              <a:rPr lang="tr-TR" dirty="0"/>
              <a:t> </a:t>
            </a:r>
            <a:r>
              <a:rPr lang="tr-TR" dirty="0" err="1"/>
              <a:t>mo</a:t>
            </a:r>
            <a:r>
              <a:rPr lang="tr-TR" dirty="0"/>
              <a:t>.</a:t>
            </a:r>
            <a:r>
              <a:rPr lang="en-US" dirty="0"/>
              <a:t> partial resolution</a:t>
            </a:r>
            <a:r>
              <a:rPr lang="tr-TR" dirty="0"/>
              <a:t> </a:t>
            </a:r>
            <a:r>
              <a:rPr lang="en-US" dirty="0"/>
              <a:t>of dysmenorrhea in women with adenomyosis and in near-complete resolution by the end</a:t>
            </a:r>
            <a:r>
              <a:rPr lang="tr-TR" dirty="0"/>
              <a:t> </a:t>
            </a:r>
            <a:r>
              <a:rPr lang="en-US" dirty="0"/>
              <a:t>of the </a:t>
            </a:r>
            <a:r>
              <a:rPr lang="tr-TR" dirty="0"/>
              <a:t>6th </a:t>
            </a:r>
            <a:r>
              <a:rPr lang="tr-TR" dirty="0" err="1"/>
              <a:t>mo</a:t>
            </a:r>
            <a:r>
              <a:rPr lang="tr-TR" dirty="0"/>
              <a:t>. </a:t>
            </a:r>
            <a:r>
              <a:rPr lang="en-US" dirty="0"/>
              <a:t>after the treatment</a:t>
            </a:r>
            <a:r>
              <a:rPr lang="tr-TR" dirty="0"/>
              <a:t>.</a:t>
            </a:r>
          </a:p>
          <a:p>
            <a:r>
              <a:rPr lang="en-US" dirty="0"/>
              <a:t>the average</a:t>
            </a:r>
            <a:r>
              <a:rPr lang="tr-TR" dirty="0"/>
              <a:t> </a:t>
            </a:r>
            <a:r>
              <a:rPr lang="en-US" dirty="0">
                <a:solidFill>
                  <a:srgbClr val="00FA00"/>
                </a:solidFill>
              </a:rPr>
              <a:t>uterine size </a:t>
            </a:r>
            <a:r>
              <a:rPr lang="en-US" dirty="0">
                <a:solidFill>
                  <a:srgbClr val="00FA00"/>
                </a:solidFill>
                <a:sym typeface="Symbol" pitchFamily="18" charset="2"/>
              </a:rPr>
              <a:t></a:t>
            </a:r>
            <a:r>
              <a:rPr lang="tr-TR" dirty="0">
                <a:solidFill>
                  <a:srgbClr val="00FA00"/>
                </a:solidFill>
                <a:sym typeface="Symbol" pitchFamily="18" charset="2"/>
              </a:rPr>
              <a:t> </a:t>
            </a:r>
            <a:r>
              <a:rPr lang="en-US" dirty="0">
                <a:solidFill>
                  <a:srgbClr val="00FA00"/>
                </a:solidFill>
              </a:rPr>
              <a:t>by 26%</a:t>
            </a:r>
            <a:r>
              <a:rPr lang="tr-TR" dirty="0">
                <a:solidFill>
                  <a:srgbClr val="00FA00"/>
                </a:solidFill>
              </a:rPr>
              <a:t> </a:t>
            </a:r>
            <a:r>
              <a:rPr lang="tr-TR" dirty="0"/>
              <a:t>(</a:t>
            </a:r>
            <a:r>
              <a:rPr lang="en-US" dirty="0"/>
              <a:t>6 months</a:t>
            </a:r>
            <a:r>
              <a:rPr lang="tr-TR" dirty="0"/>
              <a:t>)</a:t>
            </a:r>
          </a:p>
          <a:p>
            <a:r>
              <a:rPr lang="en-US" dirty="0"/>
              <a:t>the amount of</a:t>
            </a:r>
            <a:r>
              <a:rPr lang="tr-TR" dirty="0"/>
              <a:t> </a:t>
            </a:r>
            <a:r>
              <a:rPr lang="en-US" dirty="0">
                <a:solidFill>
                  <a:srgbClr val="00FFFF"/>
                </a:solidFill>
              </a:rPr>
              <a:t>menses </a:t>
            </a:r>
            <a:r>
              <a:rPr lang="en-US" dirty="0">
                <a:solidFill>
                  <a:srgbClr val="00FFFF"/>
                </a:solidFill>
                <a:sym typeface="Symbol" pitchFamily="18" charset="2"/>
              </a:rPr>
              <a:t> </a:t>
            </a:r>
            <a:r>
              <a:rPr lang="en-US" dirty="0">
                <a:solidFill>
                  <a:srgbClr val="00FFFF"/>
                </a:solidFill>
              </a:rPr>
              <a:t>significantly</a:t>
            </a:r>
            <a:endParaRPr lang="tr-TR" dirty="0">
              <a:solidFill>
                <a:srgbClr val="00FFFF"/>
              </a:solidFill>
            </a:endParaRPr>
          </a:p>
          <a:p>
            <a:endParaRPr lang="tr-TR" dirty="0"/>
          </a:p>
          <a:p>
            <a:endParaRPr lang="tr-TR" dirty="0"/>
          </a:p>
        </p:txBody>
      </p:sp>
      <p:sp>
        <p:nvSpPr>
          <p:cNvPr id="75780"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spTree>
    <p:extLst>
      <p:ext uri="{BB962C8B-B14F-4D97-AF65-F5344CB8AC3E}">
        <p14:creationId xmlns:p14="http://schemas.microsoft.com/office/powerpoint/2010/main" val="167607225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7"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2708" name="Picture 2"/>
          <p:cNvPicPr>
            <a:picLocks noChangeAspect="1" noChangeArrowheads="1"/>
          </p:cNvPicPr>
          <p:nvPr/>
        </p:nvPicPr>
        <p:blipFill>
          <a:blip r:embed="rId3" cstate="print"/>
          <a:srcRect/>
          <a:stretch>
            <a:fillRect/>
          </a:stretch>
        </p:blipFill>
        <p:spPr bwMode="auto">
          <a:xfrm>
            <a:off x="0" y="1671638"/>
            <a:ext cx="9144000" cy="4329112"/>
          </a:xfrm>
          <a:prstGeom prst="rect">
            <a:avLst/>
          </a:prstGeom>
          <a:noFill/>
          <a:ln w="12700">
            <a:noFill/>
            <a:miter lim="800000"/>
            <a:headEnd type="none" w="sm" len="sm"/>
            <a:tailEnd type="none" w="sm" len="sm"/>
          </a:ln>
        </p:spPr>
      </p:pic>
      <p:sp>
        <p:nvSpPr>
          <p:cNvPr id="7" name="Title 1">
            <a:extLst>
              <a:ext uri="{FF2B5EF4-FFF2-40B4-BE49-F238E27FC236}">
                <a16:creationId xmlns:a16="http://schemas.microsoft.com/office/drawing/2014/main" id="{745AFEAF-01D1-6D49-98EB-EC496B3C1007}"/>
              </a:ext>
            </a:extLst>
          </p:cNvPr>
          <p:cNvSpPr>
            <a:spLocks noGrp="1"/>
          </p:cNvSpPr>
          <p:nvPr>
            <p:ph type="title"/>
          </p:nvPr>
        </p:nvSpPr>
        <p:spPr>
          <a:xfrm>
            <a:off x="685800" y="142875"/>
            <a:ext cx="7772400" cy="1143000"/>
          </a:xfrm>
        </p:spPr>
        <p:txBody>
          <a:bodyPr/>
          <a:lstStyle/>
          <a:p>
            <a:r>
              <a:rPr lang="tr-TR" err="1"/>
              <a:t>Adenomyosis</a:t>
            </a:r>
            <a:br>
              <a:rPr lang="tr-TR"/>
            </a:br>
            <a:r>
              <a:rPr lang="tr-TR" err="1">
                <a:solidFill>
                  <a:srgbClr val="00FFFF"/>
                </a:solidFill>
              </a:rPr>
              <a:t>Valproic</a:t>
            </a:r>
            <a:r>
              <a:rPr lang="tr-TR">
                <a:solidFill>
                  <a:srgbClr val="00FFFF"/>
                </a:solidFill>
              </a:rPr>
              <a:t> </a:t>
            </a:r>
            <a:r>
              <a:rPr lang="tr-TR" err="1">
                <a:solidFill>
                  <a:srgbClr val="00FFFF"/>
                </a:solidFill>
              </a:rPr>
              <a:t>Acid</a:t>
            </a:r>
            <a:r>
              <a:rPr lang="tr-TR">
                <a:solidFill>
                  <a:srgbClr val="00FFFF"/>
                </a:solidFill>
              </a:rPr>
              <a:t> (VPA)</a:t>
            </a:r>
          </a:p>
        </p:txBody>
      </p:sp>
    </p:spTree>
    <p:extLst>
      <p:ext uri="{BB962C8B-B14F-4D97-AF65-F5344CB8AC3E}">
        <p14:creationId xmlns:p14="http://schemas.microsoft.com/office/powerpoint/2010/main" val="1068717985"/>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1"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3732" name="Picture 2"/>
          <p:cNvPicPr>
            <a:picLocks noChangeAspect="1" noChangeArrowheads="1"/>
          </p:cNvPicPr>
          <p:nvPr/>
        </p:nvPicPr>
        <p:blipFill>
          <a:blip r:embed="rId3" cstate="print"/>
          <a:srcRect/>
          <a:stretch>
            <a:fillRect/>
          </a:stretch>
        </p:blipFill>
        <p:spPr bwMode="auto">
          <a:xfrm>
            <a:off x="0" y="1643063"/>
            <a:ext cx="9144000" cy="4343400"/>
          </a:xfrm>
          <a:prstGeom prst="rect">
            <a:avLst/>
          </a:prstGeom>
          <a:noFill/>
          <a:ln w="12700">
            <a:noFill/>
            <a:miter lim="800000"/>
            <a:headEnd type="none" w="sm" len="sm"/>
            <a:tailEnd type="none" w="sm" len="sm"/>
          </a:ln>
        </p:spPr>
      </p:pic>
      <p:sp>
        <p:nvSpPr>
          <p:cNvPr id="5" name="TextBox 4"/>
          <p:cNvSpPr txBox="1"/>
          <p:nvPr/>
        </p:nvSpPr>
        <p:spPr>
          <a:xfrm>
            <a:off x="2786063" y="2928938"/>
            <a:ext cx="1285875" cy="523875"/>
          </a:xfrm>
          <a:prstGeom prst="rect">
            <a:avLst/>
          </a:prstGeom>
          <a:solidFill>
            <a:srgbClr val="FF0000"/>
          </a:solidFill>
        </p:spPr>
        <p:txBody>
          <a:bodyPr>
            <a:spAutoFit/>
          </a:bodyPr>
          <a:lstStyle/>
          <a:p>
            <a:pPr>
              <a:defRPr/>
            </a:pPr>
            <a:r>
              <a:rPr lang="tr-TR" sz="2800">
                <a:effectLst>
                  <a:outerShdw blurRad="38100" dist="38100" dir="2700000" algn="tl">
                    <a:srgbClr val="000000">
                      <a:alpha val="43137"/>
                    </a:srgbClr>
                  </a:outerShdw>
                </a:effectLst>
              </a:rPr>
              <a:t>%26 </a:t>
            </a:r>
            <a:r>
              <a:rPr lang="tr-TR" sz="2800">
                <a:effectLst>
                  <a:outerShdw blurRad="38100" dist="38100" dir="2700000" algn="tl">
                    <a:srgbClr val="000000">
                      <a:alpha val="43137"/>
                    </a:srgbClr>
                  </a:outerShdw>
                </a:effectLst>
                <a:sym typeface="Symbol"/>
              </a:rPr>
              <a:t></a:t>
            </a:r>
            <a:endParaRPr lang="en-US" sz="2800">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FA9A9755-33D2-3740-B70B-0953DA7EBBCE}"/>
              </a:ext>
            </a:extLst>
          </p:cNvPr>
          <p:cNvSpPr>
            <a:spLocks noGrp="1"/>
          </p:cNvSpPr>
          <p:nvPr>
            <p:ph type="title"/>
          </p:nvPr>
        </p:nvSpPr>
        <p:spPr>
          <a:xfrm>
            <a:off x="685800" y="142875"/>
            <a:ext cx="7772400" cy="1143000"/>
          </a:xfrm>
        </p:spPr>
        <p:txBody>
          <a:bodyPr/>
          <a:lstStyle/>
          <a:p>
            <a:r>
              <a:rPr lang="tr-TR" err="1"/>
              <a:t>Adenomyosis</a:t>
            </a:r>
            <a:br>
              <a:rPr lang="tr-TR"/>
            </a:br>
            <a:r>
              <a:rPr lang="tr-TR" err="1">
                <a:solidFill>
                  <a:srgbClr val="00FFFF"/>
                </a:solidFill>
              </a:rPr>
              <a:t>Valproic</a:t>
            </a:r>
            <a:r>
              <a:rPr lang="tr-TR">
                <a:solidFill>
                  <a:srgbClr val="00FFFF"/>
                </a:solidFill>
              </a:rPr>
              <a:t> </a:t>
            </a:r>
            <a:r>
              <a:rPr lang="tr-TR" err="1">
                <a:solidFill>
                  <a:srgbClr val="00FFFF"/>
                </a:solidFill>
              </a:rPr>
              <a:t>Acid</a:t>
            </a:r>
            <a:r>
              <a:rPr lang="tr-TR">
                <a:solidFill>
                  <a:srgbClr val="00FFFF"/>
                </a:solidFill>
              </a:rPr>
              <a:t> (VPA)</a:t>
            </a:r>
          </a:p>
        </p:txBody>
      </p:sp>
    </p:spTree>
    <p:extLst>
      <p:ext uri="{BB962C8B-B14F-4D97-AF65-F5344CB8AC3E}">
        <p14:creationId xmlns:p14="http://schemas.microsoft.com/office/powerpoint/2010/main" val="1066816248"/>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Content Placeholder 2"/>
          <p:cNvSpPr>
            <a:spLocks noGrp="1"/>
          </p:cNvSpPr>
          <p:nvPr>
            <p:ph idx="1"/>
          </p:nvPr>
        </p:nvSpPr>
        <p:spPr>
          <a:xfrm>
            <a:off x="0" y="1243013"/>
            <a:ext cx="5429250" cy="4186237"/>
          </a:xfrm>
        </p:spPr>
        <p:txBody>
          <a:bodyPr/>
          <a:lstStyle/>
          <a:p>
            <a:pPr>
              <a:buFontTx/>
              <a:buNone/>
              <a:defRPr/>
            </a:pPr>
            <a:r>
              <a:rPr lang="tr-TR" kern="1200">
                <a:solidFill>
                  <a:srgbClr val="00FF00"/>
                </a:solidFill>
              </a:rPr>
              <a:t>U</a:t>
            </a:r>
            <a:r>
              <a:rPr lang="en-US" kern="1200" err="1">
                <a:solidFill>
                  <a:srgbClr val="00FF00"/>
                </a:solidFill>
              </a:rPr>
              <a:t>terine</a:t>
            </a:r>
            <a:r>
              <a:rPr lang="en-US" kern="1200">
                <a:solidFill>
                  <a:srgbClr val="00FF00"/>
                </a:solidFill>
              </a:rPr>
              <a:t> artery </a:t>
            </a:r>
            <a:r>
              <a:rPr lang="en-US" kern="1200" err="1">
                <a:solidFill>
                  <a:srgbClr val="00FF00"/>
                </a:solidFill>
              </a:rPr>
              <a:t>embolization</a:t>
            </a:r>
            <a:r>
              <a:rPr lang="en-US" kern="1200">
                <a:solidFill>
                  <a:srgbClr val="00FF00"/>
                </a:solidFill>
              </a:rPr>
              <a:t> (UAE)</a:t>
            </a:r>
            <a:endParaRPr lang="tr-TR" kern="1200">
              <a:solidFill>
                <a:srgbClr val="00FF00"/>
              </a:solidFill>
            </a:endParaRPr>
          </a:p>
          <a:p>
            <a:pPr>
              <a:defRPr/>
            </a:pPr>
            <a:r>
              <a:rPr lang="tr-TR" sz="2400" u="sng" kern="1200">
                <a:solidFill>
                  <a:srgbClr val="FF0000"/>
                </a:solidFill>
              </a:rPr>
              <a:t>N</a:t>
            </a:r>
            <a:r>
              <a:rPr lang="en-US" sz="2400" u="sng" kern="1200" err="1">
                <a:solidFill>
                  <a:srgbClr val="FF0000"/>
                </a:solidFill>
              </a:rPr>
              <a:t>ot</a:t>
            </a:r>
            <a:r>
              <a:rPr lang="en-US" sz="2400" u="sng" kern="1200">
                <a:solidFill>
                  <a:srgbClr val="FF0000"/>
                </a:solidFill>
              </a:rPr>
              <a:t> </a:t>
            </a:r>
            <a:r>
              <a:rPr lang="en-US" sz="2400" kern="1200">
                <a:solidFill>
                  <a:srgbClr val="FF0000"/>
                </a:solidFill>
              </a:rPr>
              <a:t>appropriate currently for the patients seeking </a:t>
            </a:r>
            <a:r>
              <a:rPr lang="en-US" sz="2400" u="sng" kern="1200">
                <a:solidFill>
                  <a:srgbClr val="FF0000"/>
                </a:solidFill>
              </a:rPr>
              <a:t>fertility</a:t>
            </a:r>
            <a:endParaRPr lang="tr-TR" sz="2400" u="sng" kern="1200">
              <a:solidFill>
                <a:srgbClr val="FF0000"/>
              </a:solidFill>
            </a:endParaRPr>
          </a:p>
          <a:p>
            <a:pPr>
              <a:defRPr/>
            </a:pPr>
            <a:r>
              <a:rPr lang="tr-TR" sz="2400" kern="1200"/>
              <a:t>57%</a:t>
            </a:r>
            <a:r>
              <a:rPr lang="en-US" sz="2400" kern="1200"/>
              <a:t> of </a:t>
            </a:r>
            <a:r>
              <a:rPr lang="tr-TR" sz="2400" kern="1200"/>
              <a:t>54 </a:t>
            </a:r>
            <a:r>
              <a:rPr lang="en-US" sz="2400" kern="1200"/>
              <a:t>patients reported decreased bleeding and pain after </a:t>
            </a:r>
            <a:r>
              <a:rPr lang="tr-TR" sz="2400" kern="1200"/>
              <a:t>5</a:t>
            </a:r>
            <a:r>
              <a:rPr lang="en-US" sz="2400" kern="1200"/>
              <a:t> years. </a:t>
            </a:r>
            <a:endParaRPr lang="tr-TR" sz="2400" kern="1200"/>
          </a:p>
          <a:p>
            <a:pPr>
              <a:defRPr/>
            </a:pPr>
            <a:r>
              <a:rPr lang="en-US" sz="2400" kern="1200"/>
              <a:t>In 4 patients, treatment failure was immediate, and 19 patients experienced relapse within 5 years, with 5 patients requiring hysterectomy for further </a:t>
            </a:r>
            <a:r>
              <a:rPr lang="tr-TR" sz="2400" kern="1200"/>
              <a:t>t</a:t>
            </a:r>
            <a:r>
              <a:rPr lang="en-US" sz="2400" kern="1200" err="1"/>
              <a:t>reatment</a:t>
            </a:r>
            <a:r>
              <a:rPr lang="en-US" sz="2400" kern="1200"/>
              <a:t>. </a:t>
            </a:r>
            <a:endParaRPr lang="tr-TR" sz="2400" kern="1200"/>
          </a:p>
          <a:p>
            <a:pPr>
              <a:defRPr/>
            </a:pPr>
            <a:r>
              <a:rPr lang="en-US" sz="2400" kern="1200">
                <a:solidFill>
                  <a:srgbClr val="00FF00"/>
                </a:solidFill>
              </a:rPr>
              <a:t>Overall patient satisfaction</a:t>
            </a:r>
            <a:r>
              <a:rPr lang="tr-TR" sz="2400" kern="1200">
                <a:solidFill>
                  <a:srgbClr val="00FF00"/>
                </a:solidFill>
              </a:rPr>
              <a:t>: </a:t>
            </a:r>
            <a:r>
              <a:rPr lang="en-US" sz="2400" kern="1200">
                <a:solidFill>
                  <a:srgbClr val="00FF00"/>
                </a:solidFill>
              </a:rPr>
              <a:t>70% </a:t>
            </a:r>
            <a:r>
              <a:rPr lang="tr-TR" sz="2400" kern="1200"/>
              <a:t>					</a:t>
            </a:r>
            <a:r>
              <a:rPr lang="en-US" sz="1800" kern="1200">
                <a:solidFill>
                  <a:srgbClr val="FF0000"/>
                </a:solidFill>
              </a:rPr>
              <a:t>Kim, 2007 </a:t>
            </a:r>
            <a:endParaRPr lang="tr-TR" sz="2400">
              <a:solidFill>
                <a:srgbClr val="FF0000"/>
              </a:solidFill>
            </a:endParaRPr>
          </a:p>
          <a:p>
            <a:pPr>
              <a:defRPr/>
            </a:pPr>
            <a:endParaRPr lang="tr-TR" sz="2400"/>
          </a:p>
        </p:txBody>
      </p:sp>
      <p:pic>
        <p:nvPicPr>
          <p:cNvPr id="79875" name="Picture 2"/>
          <p:cNvPicPr>
            <a:picLocks noChangeAspect="1" noChangeArrowheads="1"/>
          </p:cNvPicPr>
          <p:nvPr/>
        </p:nvPicPr>
        <p:blipFill>
          <a:blip r:embed="rId3" cstate="print"/>
          <a:srcRect/>
          <a:stretch>
            <a:fillRect/>
          </a:stretch>
        </p:blipFill>
        <p:spPr bwMode="auto">
          <a:xfrm>
            <a:off x="5465763" y="2128838"/>
            <a:ext cx="3678237" cy="4657725"/>
          </a:xfrm>
          <a:prstGeom prst="rect">
            <a:avLst/>
          </a:prstGeom>
          <a:noFill/>
          <a:ln w="9525">
            <a:noFill/>
            <a:miter lim="800000"/>
            <a:headEnd/>
            <a:tailEnd/>
          </a:ln>
        </p:spPr>
      </p:pic>
      <p:sp>
        <p:nvSpPr>
          <p:cNvPr id="79876" name="Title 1"/>
          <p:cNvSpPr>
            <a:spLocks noGrp="1"/>
          </p:cNvSpPr>
          <p:nvPr>
            <p:ph type="title"/>
          </p:nvPr>
        </p:nvSpPr>
        <p:spPr>
          <a:xfrm>
            <a:off x="685800" y="71438"/>
            <a:ext cx="7772400" cy="1143000"/>
          </a:xfrm>
        </p:spPr>
        <p:txBody>
          <a:bodyPr/>
          <a:lstStyle/>
          <a:p>
            <a:r>
              <a:rPr lang="tr-TR"/>
              <a:t>Adenomyosis / Adenomyoma</a:t>
            </a:r>
            <a:br>
              <a:rPr lang="tr-TR"/>
            </a:br>
            <a:r>
              <a:rPr lang="tr-TR" sz="3600">
                <a:solidFill>
                  <a:srgbClr val="00FFFF"/>
                </a:solidFill>
              </a:rPr>
              <a:t>New non-invasive techniques</a:t>
            </a:r>
            <a:endParaRPr lang="tr-TR">
              <a:solidFill>
                <a:srgbClr val="00FFFF"/>
              </a:solidFill>
            </a:endParaRPr>
          </a:p>
        </p:txBody>
      </p:sp>
    </p:spTree>
    <p:extLst>
      <p:ext uri="{BB962C8B-B14F-4D97-AF65-F5344CB8AC3E}">
        <p14:creationId xmlns:p14="http://schemas.microsoft.com/office/powerpoint/2010/main" val="37199562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Content Placeholder 2"/>
          <p:cNvSpPr>
            <a:spLocks noGrp="1"/>
          </p:cNvSpPr>
          <p:nvPr>
            <p:ph idx="1"/>
          </p:nvPr>
        </p:nvSpPr>
        <p:spPr>
          <a:xfrm>
            <a:off x="0" y="1243013"/>
            <a:ext cx="5429250" cy="5543549"/>
          </a:xfrm>
        </p:spPr>
        <p:txBody>
          <a:bodyPr/>
          <a:lstStyle/>
          <a:p>
            <a:pPr>
              <a:buFontTx/>
              <a:buNone/>
              <a:defRPr/>
            </a:pPr>
            <a:r>
              <a:rPr lang="tr-TR" kern="1200" dirty="0">
                <a:solidFill>
                  <a:srgbClr val="00FF00"/>
                </a:solidFill>
              </a:rPr>
              <a:t>U</a:t>
            </a:r>
            <a:r>
              <a:rPr lang="en-US" kern="1200" dirty="0" err="1">
                <a:solidFill>
                  <a:srgbClr val="00FF00"/>
                </a:solidFill>
              </a:rPr>
              <a:t>terine</a:t>
            </a:r>
            <a:r>
              <a:rPr lang="en-US" kern="1200" dirty="0">
                <a:solidFill>
                  <a:srgbClr val="00FF00"/>
                </a:solidFill>
              </a:rPr>
              <a:t> artery embolization (UAE)</a:t>
            </a:r>
            <a:endParaRPr lang="tr-TR" kern="1200" dirty="0">
              <a:solidFill>
                <a:srgbClr val="00FF00"/>
              </a:solidFill>
            </a:endParaRPr>
          </a:p>
          <a:p>
            <a:pPr>
              <a:defRPr/>
            </a:pPr>
            <a:r>
              <a:rPr lang="en-GB" sz="2400" kern="1200" dirty="0">
                <a:latin typeface="Arial" panose="020B0604020202020204" pitchFamily="34" charset="0"/>
                <a:cs typeface="Arial" panose="020B0604020202020204" pitchFamily="34" charset="0"/>
              </a:rPr>
              <a:t>Efficiency: 74-76% </a:t>
            </a:r>
            <a:r>
              <a:rPr lang="en-GB" sz="1800" kern="1200" dirty="0">
                <a:latin typeface="Arial" panose="020B0604020202020204" pitchFamily="34" charset="0"/>
                <a:cs typeface="Arial" panose="020B0604020202020204" pitchFamily="34" charset="0"/>
              </a:rPr>
              <a:t>(2 meta-analysis) </a:t>
            </a:r>
            <a:r>
              <a:rPr lang="en-GB" sz="1800" kern="1200" dirty="0">
                <a:solidFill>
                  <a:srgbClr val="FF0000"/>
                </a:solidFill>
                <a:latin typeface="Arial" panose="020B0604020202020204" pitchFamily="34" charset="0"/>
                <a:cs typeface="Arial" panose="020B0604020202020204" pitchFamily="34" charset="0"/>
              </a:rPr>
              <a:t>Popovic, M, 2011; de </a:t>
            </a:r>
            <a:r>
              <a:rPr lang="en-GB" sz="1800" kern="1200" dirty="0" err="1">
                <a:solidFill>
                  <a:srgbClr val="FF0000"/>
                </a:solidFill>
                <a:latin typeface="Arial" panose="020B0604020202020204" pitchFamily="34" charset="0"/>
                <a:cs typeface="Arial" panose="020B0604020202020204" pitchFamily="34" charset="0"/>
              </a:rPr>
              <a:t>Bruijn</a:t>
            </a:r>
            <a:r>
              <a:rPr lang="en-GB" sz="1800" kern="1200" dirty="0">
                <a:solidFill>
                  <a:srgbClr val="FF0000"/>
                </a:solidFill>
                <a:latin typeface="Arial" panose="020B0604020202020204" pitchFamily="34" charset="0"/>
                <a:cs typeface="Arial" panose="020B0604020202020204" pitchFamily="34" charset="0"/>
              </a:rPr>
              <a:t>, AM, 2017</a:t>
            </a:r>
            <a:endParaRPr lang="en-GB" sz="2400" kern="1200" dirty="0">
              <a:solidFill>
                <a:srgbClr val="FF0000"/>
              </a:solidFill>
              <a:latin typeface="Arial" panose="020B0604020202020204" pitchFamily="34" charset="0"/>
              <a:cs typeface="Arial" panose="020B0604020202020204" pitchFamily="34" charset="0"/>
            </a:endParaRPr>
          </a:p>
          <a:p>
            <a:pPr>
              <a:defRPr/>
            </a:pPr>
            <a:r>
              <a:rPr lang="en-GB" sz="2400" kern="1200" dirty="0">
                <a:latin typeface="Arial" panose="020B0604020202020204" pitchFamily="34" charset="0"/>
                <a:cs typeface="Arial" panose="020B0604020202020204" pitchFamily="34" charset="0"/>
              </a:rPr>
              <a:t>UAE has proven to be a long-term efficient treatment for women with AUB and dysmenorrhea.</a:t>
            </a:r>
            <a:endParaRPr lang="tr-TR" sz="2400" kern="1200" dirty="0">
              <a:latin typeface="Arial" panose="020B0604020202020204" pitchFamily="34" charset="0"/>
              <a:cs typeface="Arial" panose="020B0604020202020204" pitchFamily="34" charset="0"/>
            </a:endParaRPr>
          </a:p>
          <a:p>
            <a:pPr>
              <a:defRPr/>
            </a:pPr>
            <a:r>
              <a:rPr lang="en-US" sz="2400" kern="1200" dirty="0"/>
              <a:t>Side effects: infection, pain </a:t>
            </a:r>
            <a:r>
              <a:rPr lang="en-GB" sz="1800" kern="1200" dirty="0">
                <a:latin typeface="Arial" panose="020B0604020202020204" pitchFamily="34" charset="0"/>
                <a:cs typeface="Arial" panose="020B0604020202020204" pitchFamily="34" charset="0"/>
              </a:rPr>
              <a:t>(very painful in the first hours due to ischemic necrosis)</a:t>
            </a:r>
            <a:r>
              <a:rPr lang="en-GB" sz="2400" kern="1200" dirty="0">
                <a:latin typeface="Arial" panose="020B0604020202020204" pitchFamily="34" charset="0"/>
                <a:cs typeface="Arial" panose="020B0604020202020204" pitchFamily="34" charset="0"/>
              </a:rPr>
              <a:t>, persistent amenorrhea (6%)</a:t>
            </a:r>
            <a:endParaRPr lang="tr-TR" sz="2400" kern="1200" dirty="0"/>
          </a:p>
          <a:p>
            <a:pPr>
              <a:defRPr/>
            </a:pPr>
            <a:r>
              <a:rPr lang="en-GB" sz="2400" kern="1200" dirty="0">
                <a:latin typeface="Arial" panose="020B0604020202020204" pitchFamily="34" charset="0"/>
                <a:cs typeface="Arial" panose="020B0604020202020204" pitchFamily="34" charset="0"/>
              </a:rPr>
              <a:t>Even a </a:t>
            </a:r>
            <a:r>
              <a:rPr lang="en-GB" sz="2400" kern="1200" dirty="0">
                <a:solidFill>
                  <a:srgbClr val="FF0066"/>
                </a:solidFill>
                <a:latin typeface="Arial" panose="020B0604020202020204" pitchFamily="34" charset="0"/>
                <a:cs typeface="Arial" panose="020B0604020202020204" pitchFamily="34" charset="0"/>
              </a:rPr>
              <a:t>large</a:t>
            </a:r>
            <a:r>
              <a:rPr lang="en-GB" sz="2400" kern="1200" dirty="0">
                <a:latin typeface="Arial" panose="020B0604020202020204" pitchFamily="34" charset="0"/>
                <a:cs typeface="Arial" panose="020B0604020202020204" pitchFamily="34" charset="0"/>
              </a:rPr>
              <a:t> uterus </a:t>
            </a:r>
            <a:r>
              <a:rPr lang="en-GB" sz="2000" kern="1200" dirty="0">
                <a:latin typeface="Arial" panose="020B0604020202020204" pitchFamily="34" charset="0"/>
                <a:cs typeface="Arial" panose="020B0604020202020204" pitchFamily="34" charset="0"/>
              </a:rPr>
              <a:t>(med: </a:t>
            </a:r>
            <a:r>
              <a:rPr lang="en-GB" sz="2000" kern="1200" dirty="0">
                <a:solidFill>
                  <a:srgbClr val="FF0066"/>
                </a:solidFill>
                <a:latin typeface="Arial" panose="020B0604020202020204" pitchFamily="34" charset="0"/>
                <a:cs typeface="Arial" panose="020B0604020202020204" pitchFamily="34" charset="0"/>
              </a:rPr>
              <a:t>790 ml</a:t>
            </a:r>
            <a:r>
              <a:rPr lang="en-GB" sz="2000" kern="1200" dirty="0">
                <a:latin typeface="Arial" panose="020B0604020202020204" pitchFamily="34" charset="0"/>
                <a:cs typeface="Arial" panose="020B0604020202020204" pitchFamily="34" charset="0"/>
              </a:rPr>
              <a:t>) </a:t>
            </a:r>
            <a:r>
              <a:rPr lang="en-GB" sz="2400" kern="1200" dirty="0">
                <a:latin typeface="Arial" panose="020B0604020202020204" pitchFamily="34" charset="0"/>
                <a:cs typeface="Arial" panose="020B0604020202020204" pitchFamily="34" charset="0"/>
              </a:rPr>
              <a:t>may respond to treatment.</a:t>
            </a:r>
          </a:p>
          <a:p>
            <a:pPr marL="0" indent="0">
              <a:buNone/>
              <a:defRPr/>
            </a:pPr>
            <a:r>
              <a:rPr lang="tr-TR" sz="1800" dirty="0">
                <a:solidFill>
                  <a:srgbClr val="FF0000"/>
                </a:solidFill>
              </a:rPr>
              <a:t>				</a:t>
            </a:r>
            <a:r>
              <a:rPr lang="tr-TR" sz="1800" dirty="0" err="1">
                <a:solidFill>
                  <a:srgbClr val="FF0000"/>
                </a:solidFill>
              </a:rPr>
              <a:t>Wang</a:t>
            </a:r>
            <a:r>
              <a:rPr lang="tr-TR" sz="1800" dirty="0">
                <a:solidFill>
                  <a:srgbClr val="FF0000"/>
                </a:solidFill>
              </a:rPr>
              <a:t>, S, 2016</a:t>
            </a:r>
          </a:p>
        </p:txBody>
      </p:sp>
      <p:pic>
        <p:nvPicPr>
          <p:cNvPr id="79875" name="Picture 2"/>
          <p:cNvPicPr>
            <a:picLocks noChangeAspect="1" noChangeArrowheads="1"/>
          </p:cNvPicPr>
          <p:nvPr/>
        </p:nvPicPr>
        <p:blipFill>
          <a:blip r:embed="rId3" cstate="print"/>
          <a:srcRect/>
          <a:stretch>
            <a:fillRect/>
          </a:stretch>
        </p:blipFill>
        <p:spPr bwMode="auto">
          <a:xfrm>
            <a:off x="5465763" y="2128838"/>
            <a:ext cx="3678237" cy="4657725"/>
          </a:xfrm>
          <a:prstGeom prst="rect">
            <a:avLst/>
          </a:prstGeom>
          <a:noFill/>
          <a:ln w="9525">
            <a:noFill/>
            <a:miter lim="800000"/>
            <a:headEnd/>
            <a:tailEnd/>
          </a:ln>
        </p:spPr>
      </p:pic>
      <p:sp>
        <p:nvSpPr>
          <p:cNvPr id="79876" name="Title 1"/>
          <p:cNvSpPr>
            <a:spLocks noGrp="1"/>
          </p:cNvSpPr>
          <p:nvPr>
            <p:ph type="title"/>
          </p:nvPr>
        </p:nvSpPr>
        <p:spPr>
          <a:xfrm>
            <a:off x="685800" y="71438"/>
            <a:ext cx="7772400" cy="1143000"/>
          </a:xfrm>
        </p:spPr>
        <p:txBody>
          <a:bodyPr/>
          <a:lstStyle/>
          <a:p>
            <a:r>
              <a:rPr lang="tr-TR"/>
              <a:t>Adenomyosis / Adenomyoma</a:t>
            </a:r>
            <a:br>
              <a:rPr lang="tr-TR"/>
            </a:br>
            <a:r>
              <a:rPr lang="tr-TR" sz="3600">
                <a:solidFill>
                  <a:srgbClr val="00FFFF"/>
                </a:solidFill>
              </a:rPr>
              <a:t>New non-invasive techniques</a:t>
            </a:r>
            <a:endParaRPr lang="tr-TR">
              <a:solidFill>
                <a:srgbClr val="00FFFF"/>
              </a:solidFill>
            </a:endParaRPr>
          </a:p>
        </p:txBody>
      </p:sp>
    </p:spTree>
    <p:extLst>
      <p:ext uri="{BB962C8B-B14F-4D97-AF65-F5344CB8AC3E}">
        <p14:creationId xmlns:p14="http://schemas.microsoft.com/office/powerpoint/2010/main" val="40067475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285750"/>
            <a:ext cx="7772400" cy="1143000"/>
          </a:xfrm>
        </p:spPr>
        <p:txBody>
          <a:bodyPr/>
          <a:lstStyle/>
          <a:p>
            <a:r>
              <a:rPr lang="tr-TR"/>
              <a:t>Adenomyosis</a:t>
            </a:r>
            <a:br>
              <a:rPr lang="tr-TR"/>
            </a:br>
            <a:r>
              <a:rPr lang="tr-TR" sz="3600">
                <a:solidFill>
                  <a:srgbClr val="00FFFF"/>
                </a:solidFill>
              </a:rPr>
              <a:t>New non-invasive techniques</a:t>
            </a:r>
            <a:endParaRPr lang="tr-TR">
              <a:solidFill>
                <a:srgbClr val="00FFFF"/>
              </a:solidFill>
            </a:endParaRPr>
          </a:p>
        </p:txBody>
      </p:sp>
      <p:sp>
        <p:nvSpPr>
          <p:cNvPr id="78851" name="Content Placeholder 2"/>
          <p:cNvSpPr>
            <a:spLocks noGrp="1"/>
          </p:cNvSpPr>
          <p:nvPr>
            <p:ph idx="1"/>
          </p:nvPr>
        </p:nvSpPr>
        <p:spPr>
          <a:xfrm>
            <a:off x="571500" y="1571625"/>
            <a:ext cx="8458200" cy="4114800"/>
          </a:xfrm>
        </p:spPr>
        <p:txBody>
          <a:bodyPr/>
          <a:lstStyle/>
          <a:p>
            <a:r>
              <a:rPr lang="tr-TR" sz="2400" i="1">
                <a:solidFill>
                  <a:srgbClr val="00FF00"/>
                </a:solidFill>
              </a:rPr>
              <a:t>High-</a:t>
            </a:r>
            <a:r>
              <a:rPr lang="tr-TR" sz="2400" i="1" err="1">
                <a:solidFill>
                  <a:srgbClr val="00FF00"/>
                </a:solidFill>
              </a:rPr>
              <a:t>intensity</a:t>
            </a:r>
            <a:r>
              <a:rPr lang="tr-TR" sz="2400" i="1">
                <a:solidFill>
                  <a:srgbClr val="00FF00"/>
                </a:solidFill>
              </a:rPr>
              <a:t> </a:t>
            </a:r>
            <a:r>
              <a:rPr lang="tr-TR" sz="2400" i="1" err="1">
                <a:solidFill>
                  <a:srgbClr val="00FF00"/>
                </a:solidFill>
              </a:rPr>
              <a:t>focused</a:t>
            </a:r>
            <a:r>
              <a:rPr lang="tr-TR" sz="2400" i="1">
                <a:solidFill>
                  <a:srgbClr val="00FF00"/>
                </a:solidFill>
              </a:rPr>
              <a:t> </a:t>
            </a:r>
            <a:r>
              <a:rPr lang="tr-TR" sz="2400" i="1" err="1">
                <a:solidFill>
                  <a:srgbClr val="00FF00"/>
                </a:solidFill>
              </a:rPr>
              <a:t>ultrasound</a:t>
            </a:r>
            <a:r>
              <a:rPr lang="tr-TR" sz="2400" i="1">
                <a:solidFill>
                  <a:srgbClr val="00FF00"/>
                </a:solidFill>
              </a:rPr>
              <a:t> (HIFU)</a:t>
            </a:r>
          </a:p>
          <a:p>
            <a:r>
              <a:rPr lang="en-US" sz="2400" i="1">
                <a:solidFill>
                  <a:srgbClr val="00FF00"/>
                </a:solidFill>
              </a:rPr>
              <a:t>MR-guided focused ultrasound surgery</a:t>
            </a:r>
            <a:r>
              <a:rPr lang="tr-TR" sz="2400" i="1">
                <a:solidFill>
                  <a:srgbClr val="00FF00"/>
                </a:solidFill>
              </a:rPr>
              <a:t> </a:t>
            </a:r>
            <a:r>
              <a:rPr lang="en-US" sz="2400" i="1">
                <a:solidFill>
                  <a:srgbClr val="00FF00"/>
                </a:solidFill>
              </a:rPr>
              <a:t>(</a:t>
            </a:r>
            <a:r>
              <a:rPr lang="en-US" sz="2400" i="1" err="1">
                <a:solidFill>
                  <a:srgbClr val="00FF00"/>
                </a:solidFill>
              </a:rPr>
              <a:t>MRgFUS</a:t>
            </a:r>
            <a:r>
              <a:rPr lang="en-US" sz="2400" i="1">
                <a:solidFill>
                  <a:srgbClr val="00FF00"/>
                </a:solidFill>
              </a:rPr>
              <a:t>)</a:t>
            </a:r>
          </a:p>
          <a:p>
            <a:pPr marL="0" indent="0">
              <a:buNone/>
            </a:pPr>
            <a:r>
              <a:rPr lang="en" sz="2400" kern="1200">
                <a:latin typeface="Arial" panose="020B0604020202020204" pitchFamily="34" charset="0"/>
                <a:cs typeface="Arial" panose="020B0604020202020204" pitchFamily="34" charset="0"/>
              </a:rPr>
              <a:t>“focal thermo-coagulation of the adenomyotic lesions”</a:t>
            </a:r>
            <a:endParaRPr lang="tr-TR" sz="2400" i="1">
              <a:solidFill>
                <a:srgbClr val="00FF00"/>
              </a:solidFill>
            </a:endParaRPr>
          </a:p>
        </p:txBody>
      </p:sp>
      <p:sp>
        <p:nvSpPr>
          <p:cNvPr id="78852" name="TextBox 3"/>
          <p:cNvSpPr txBox="1">
            <a:spLocks noChangeArrowheads="1"/>
          </p:cNvSpPr>
          <p:nvPr/>
        </p:nvSpPr>
        <p:spPr bwMode="auto">
          <a:xfrm>
            <a:off x="0" y="6300788"/>
            <a:ext cx="9144000" cy="368300"/>
          </a:xfrm>
          <a:prstGeom prst="rect">
            <a:avLst/>
          </a:prstGeom>
          <a:noFill/>
          <a:ln w="9525">
            <a:noFill/>
            <a:miter lim="800000"/>
            <a:headEnd/>
            <a:tailEnd/>
          </a:ln>
        </p:spPr>
        <p:txBody>
          <a:bodyPr>
            <a:spAutoFit/>
          </a:bodyPr>
          <a:lstStyle/>
          <a:p>
            <a:pPr eaLnBrk="0" hangingPunct="0"/>
            <a:r>
              <a:rPr lang="tr-TR" sz="1800">
                <a:solidFill>
                  <a:srgbClr val="FF0000"/>
                </a:solidFill>
              </a:rPr>
              <a:t>Dong, 2010, (</a:t>
            </a:r>
            <a:r>
              <a:rPr lang="en-US" sz="1800">
                <a:solidFill>
                  <a:srgbClr val="FF0000"/>
                </a:solidFill>
              </a:rPr>
              <a:t>Current Opinion in Obstetrics and Gynecology</a:t>
            </a:r>
            <a:r>
              <a:rPr lang="tr-TR" sz="1800">
                <a:solidFill>
                  <a:srgbClr val="FF0000"/>
                </a:solidFill>
              </a:rPr>
              <a:t> 2010, 22:326–330)</a:t>
            </a:r>
          </a:p>
        </p:txBody>
      </p:sp>
      <p:pic>
        <p:nvPicPr>
          <p:cNvPr id="78853" name="Picture 2"/>
          <p:cNvPicPr>
            <a:picLocks noChangeAspect="1" noChangeArrowheads="1"/>
          </p:cNvPicPr>
          <p:nvPr/>
        </p:nvPicPr>
        <p:blipFill>
          <a:blip r:embed="rId3" cstate="print"/>
          <a:srcRect/>
          <a:stretch>
            <a:fillRect/>
          </a:stretch>
        </p:blipFill>
        <p:spPr bwMode="auto">
          <a:xfrm>
            <a:off x="468313" y="3284538"/>
            <a:ext cx="2528887" cy="1873250"/>
          </a:xfrm>
          <a:prstGeom prst="rect">
            <a:avLst/>
          </a:prstGeom>
          <a:noFill/>
          <a:ln w="9525">
            <a:noFill/>
            <a:miter lim="800000"/>
            <a:headEnd/>
            <a:tailEnd/>
          </a:ln>
        </p:spPr>
      </p:pic>
      <p:pic>
        <p:nvPicPr>
          <p:cNvPr id="78854" name="Picture 3"/>
          <p:cNvPicPr>
            <a:picLocks noChangeAspect="1" noChangeArrowheads="1"/>
          </p:cNvPicPr>
          <p:nvPr/>
        </p:nvPicPr>
        <p:blipFill>
          <a:blip r:embed="rId4" cstate="print"/>
          <a:srcRect/>
          <a:stretch>
            <a:fillRect/>
          </a:stretch>
        </p:blipFill>
        <p:spPr bwMode="auto">
          <a:xfrm>
            <a:off x="4211638" y="2997225"/>
            <a:ext cx="4464050" cy="3240087"/>
          </a:xfrm>
          <a:prstGeom prst="rect">
            <a:avLst/>
          </a:prstGeom>
          <a:noFill/>
          <a:ln w="9525">
            <a:noFill/>
            <a:miter lim="800000"/>
            <a:headEnd/>
            <a:tailEnd/>
          </a:ln>
        </p:spPr>
      </p:pic>
    </p:spTree>
    <p:extLst>
      <p:ext uri="{BB962C8B-B14F-4D97-AF65-F5344CB8AC3E}">
        <p14:creationId xmlns:p14="http://schemas.microsoft.com/office/powerpoint/2010/main" val="34866920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285750"/>
            <a:ext cx="7772400" cy="1143000"/>
          </a:xfrm>
        </p:spPr>
        <p:txBody>
          <a:bodyPr/>
          <a:lstStyle/>
          <a:p>
            <a:r>
              <a:rPr lang="tr-TR"/>
              <a:t>Adenomyosis</a:t>
            </a:r>
            <a:br>
              <a:rPr lang="tr-TR"/>
            </a:br>
            <a:r>
              <a:rPr lang="tr-TR" sz="3600">
                <a:solidFill>
                  <a:srgbClr val="00FFFF"/>
                </a:solidFill>
              </a:rPr>
              <a:t>New non-invasive techniques</a:t>
            </a:r>
            <a:endParaRPr lang="tr-TR">
              <a:solidFill>
                <a:srgbClr val="00FFFF"/>
              </a:solidFill>
            </a:endParaRPr>
          </a:p>
        </p:txBody>
      </p:sp>
      <p:sp>
        <p:nvSpPr>
          <p:cNvPr id="78851" name="Content Placeholder 2"/>
          <p:cNvSpPr>
            <a:spLocks noGrp="1"/>
          </p:cNvSpPr>
          <p:nvPr>
            <p:ph idx="1"/>
          </p:nvPr>
        </p:nvSpPr>
        <p:spPr>
          <a:xfrm>
            <a:off x="251520" y="1571624"/>
            <a:ext cx="8820472" cy="5286376"/>
          </a:xfrm>
        </p:spPr>
        <p:txBody>
          <a:bodyPr/>
          <a:lstStyle/>
          <a:p>
            <a:pPr marL="0" indent="0">
              <a:buNone/>
            </a:pPr>
            <a:r>
              <a:rPr lang="tr-TR" sz="2400" i="1" dirty="0">
                <a:solidFill>
                  <a:srgbClr val="00FF00"/>
                </a:solidFill>
              </a:rPr>
              <a:t>HIFU ; </a:t>
            </a:r>
            <a:r>
              <a:rPr lang="en-US" sz="2400" i="1" dirty="0" err="1">
                <a:solidFill>
                  <a:srgbClr val="00FF00"/>
                </a:solidFill>
              </a:rPr>
              <a:t>MRgFUS</a:t>
            </a:r>
            <a:endParaRPr lang="en-US" sz="2400" i="1" dirty="0">
              <a:solidFill>
                <a:srgbClr val="00FF00"/>
              </a:solidFill>
            </a:endParaRPr>
          </a:p>
          <a:p>
            <a:r>
              <a:rPr lang="en" sz="2400" kern="1200" dirty="0">
                <a:latin typeface="Arial" panose="020B0604020202020204" pitchFamily="34" charset="0"/>
                <a:cs typeface="Arial" panose="020B0604020202020204" pitchFamily="34" charset="0"/>
              </a:rPr>
              <a:t>symptomatic premenopausal women with AD</a:t>
            </a:r>
          </a:p>
          <a:p>
            <a:r>
              <a:rPr lang="en" sz="2400" kern="1200" dirty="0">
                <a:solidFill>
                  <a:srgbClr val="FF0000"/>
                </a:solidFill>
                <a:latin typeface="Arial" panose="020B0604020202020204" pitchFamily="34" charset="0"/>
                <a:cs typeface="Arial" panose="020B0604020202020204" pitchFamily="34" charset="0"/>
              </a:rPr>
              <a:t>no plans for future pregnancy </a:t>
            </a:r>
          </a:p>
          <a:p>
            <a:r>
              <a:rPr lang="en" sz="2400" kern="1200" dirty="0">
                <a:latin typeface="Arial" panose="020B0604020202020204" pitchFamily="34" charset="0"/>
                <a:cs typeface="Arial" panose="020B0604020202020204" pitchFamily="34" charset="0"/>
              </a:rPr>
              <a:t>no suspect pelvic adhesions</a:t>
            </a:r>
          </a:p>
          <a:p>
            <a:r>
              <a:rPr lang="en" sz="2400" kern="1200" dirty="0">
                <a:latin typeface="Arial" panose="020B0604020202020204" pitchFamily="34" charset="0"/>
                <a:cs typeface="Arial" panose="020B0604020202020204" pitchFamily="34" charset="0"/>
              </a:rPr>
              <a:t>no lower abdominal surgery</a:t>
            </a:r>
          </a:p>
          <a:p>
            <a:r>
              <a:rPr lang="en" sz="2400" kern="1200" dirty="0">
                <a:latin typeface="Arial" panose="020B0604020202020204" pitchFamily="34" charset="0"/>
                <a:cs typeface="Arial" panose="020B0604020202020204" pitchFamily="34" charset="0"/>
              </a:rPr>
              <a:t>body weight &lt;100 kg</a:t>
            </a:r>
          </a:p>
          <a:p>
            <a:r>
              <a:rPr lang="en" sz="2400" kern="1200" dirty="0">
                <a:latin typeface="Arial" panose="020B0604020202020204" pitchFamily="34" charset="0"/>
                <a:cs typeface="Arial" panose="020B0604020202020204" pitchFamily="34" charset="0"/>
              </a:rPr>
              <a:t>abdominal wall thickness &lt; 5 cm </a:t>
            </a:r>
          </a:p>
          <a:p>
            <a:r>
              <a:rPr lang="en" sz="2400" kern="1200" dirty="0">
                <a:latin typeface="Arial" panose="020B0604020202020204" pitchFamily="34" charset="0"/>
                <a:cs typeface="Arial" panose="020B0604020202020204" pitchFamily="34" charset="0"/>
              </a:rPr>
              <a:t>AD lesion diameter &lt; 10 cm </a:t>
            </a:r>
          </a:p>
          <a:p>
            <a:r>
              <a:rPr lang="en" sz="2400" kern="1200" dirty="0">
                <a:latin typeface="Arial" panose="020B0604020202020204" pitchFamily="34" charset="0"/>
                <a:cs typeface="Arial" panose="020B0604020202020204" pitchFamily="34" charset="0"/>
              </a:rPr>
              <a:t>effective and safe in the management of symptomatic AD and can be considered as an alternative uterine-sparing option</a:t>
            </a:r>
          </a:p>
          <a:p>
            <a:endParaRPr lang="en" sz="2400" dirty="0">
              <a:latin typeface="Arial" panose="020B0604020202020204" pitchFamily="34" charset="0"/>
              <a:cs typeface="Arial" panose="020B0604020202020204" pitchFamily="34" charset="0"/>
            </a:endParaRPr>
          </a:p>
          <a:p>
            <a:endParaRPr lang="en-US" sz="2400" i="1" dirty="0">
              <a:solidFill>
                <a:srgbClr val="00FF00"/>
              </a:solidFill>
            </a:endParaRPr>
          </a:p>
        </p:txBody>
      </p:sp>
      <p:sp>
        <p:nvSpPr>
          <p:cNvPr id="78852" name="TextBox 3"/>
          <p:cNvSpPr txBox="1">
            <a:spLocks noChangeArrowheads="1"/>
          </p:cNvSpPr>
          <p:nvPr/>
        </p:nvSpPr>
        <p:spPr bwMode="auto">
          <a:xfrm>
            <a:off x="4139952" y="6202918"/>
            <a:ext cx="4860032" cy="369332"/>
          </a:xfrm>
          <a:prstGeom prst="rect">
            <a:avLst/>
          </a:prstGeom>
          <a:noFill/>
          <a:ln w="9525">
            <a:noFill/>
            <a:miter lim="800000"/>
            <a:headEnd/>
            <a:tailEnd/>
          </a:ln>
        </p:spPr>
        <p:txBody>
          <a:bodyPr wrap="square">
            <a:spAutoFit/>
          </a:bodyPr>
          <a:lstStyle/>
          <a:p>
            <a:pPr algn="r" eaLnBrk="0" hangingPunct="0"/>
            <a:r>
              <a:rPr lang="tr-TR" sz="1800" err="1">
                <a:solidFill>
                  <a:srgbClr val="FF0000"/>
                </a:solidFill>
              </a:rPr>
              <a:t>Cheung</a:t>
            </a:r>
            <a:r>
              <a:rPr lang="tr-TR" sz="1800">
                <a:solidFill>
                  <a:srgbClr val="FF0000"/>
                </a:solidFill>
              </a:rPr>
              <a:t> VY, 2017; </a:t>
            </a:r>
            <a:r>
              <a:rPr lang="tr-TR" sz="1800" err="1">
                <a:solidFill>
                  <a:srgbClr val="FF0000"/>
                </a:solidFill>
              </a:rPr>
              <a:t>Dueholm</a:t>
            </a:r>
            <a:r>
              <a:rPr lang="tr-TR" sz="1800">
                <a:solidFill>
                  <a:srgbClr val="FF0000"/>
                </a:solidFill>
              </a:rPr>
              <a:t>, M, 2018</a:t>
            </a:r>
          </a:p>
        </p:txBody>
      </p:sp>
    </p:spTree>
    <p:extLst>
      <p:ext uri="{BB962C8B-B14F-4D97-AF65-F5344CB8AC3E}">
        <p14:creationId xmlns:p14="http://schemas.microsoft.com/office/powerpoint/2010/main" val="35819937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cstate="print"/>
          <a:srcRect/>
          <a:stretch>
            <a:fillRect/>
          </a:stretch>
        </p:blipFill>
        <p:spPr bwMode="auto">
          <a:xfrm>
            <a:off x="0" y="0"/>
            <a:ext cx="9144000" cy="6879246"/>
          </a:xfrm>
          <a:prstGeom prst="rect">
            <a:avLst/>
          </a:prstGeom>
          <a:noFill/>
          <a:ln w="9525">
            <a:noFill/>
            <a:miter lim="800000"/>
            <a:headEnd/>
            <a:tailEnd/>
          </a:ln>
          <a:effectLst/>
        </p:spPr>
      </p:pic>
    </p:spTree>
    <p:extLst>
      <p:ext uri="{BB962C8B-B14F-4D97-AF65-F5344CB8AC3E}">
        <p14:creationId xmlns:p14="http://schemas.microsoft.com/office/powerpoint/2010/main" val="5195402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1" y="0"/>
            <a:ext cx="9197130" cy="6858000"/>
          </a:xfrm>
          <a:prstGeom prst="rect">
            <a:avLst/>
          </a:prstGeom>
          <a:noFill/>
          <a:ln w="9525">
            <a:noFill/>
            <a:miter lim="800000"/>
            <a:headEnd/>
            <a:tailEnd/>
          </a:ln>
          <a:effectLst/>
        </p:spPr>
      </p:pic>
    </p:spTree>
    <p:extLst>
      <p:ext uri="{BB962C8B-B14F-4D97-AF65-F5344CB8AC3E}">
        <p14:creationId xmlns:p14="http://schemas.microsoft.com/office/powerpoint/2010/main" val="37348160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err="1"/>
              <a:t>Adenomyosis</a:t>
            </a:r>
            <a:r>
              <a:rPr lang="tr-TR" sz="4800"/>
              <a:t> </a:t>
            </a:r>
            <a:r>
              <a:rPr lang="tr-TR" sz="4800" err="1"/>
              <a:t>Treatment</a:t>
            </a:r>
            <a:br>
              <a:rPr lang="tr-TR"/>
            </a:br>
            <a:r>
              <a:rPr lang="en-US" sz="3600" err="1">
                <a:solidFill>
                  <a:srgbClr val="00FFFF"/>
                </a:solidFill>
              </a:rPr>
              <a:t>Nonexcisional</a:t>
            </a:r>
            <a:r>
              <a:rPr lang="en-US" sz="3600">
                <a:solidFill>
                  <a:srgbClr val="00FFFF"/>
                </a:solidFill>
              </a:rPr>
              <a:t> Techniques</a:t>
            </a:r>
            <a:endParaRPr lang="en-US">
              <a:solidFill>
                <a:srgbClr val="00FFFF"/>
              </a:solidFill>
            </a:endParaRPr>
          </a:p>
        </p:txBody>
      </p:sp>
      <p:sp>
        <p:nvSpPr>
          <p:cNvPr id="3" name="Content Placeholder 2"/>
          <p:cNvSpPr>
            <a:spLocks noGrp="1"/>
          </p:cNvSpPr>
          <p:nvPr>
            <p:ph idx="1"/>
          </p:nvPr>
        </p:nvSpPr>
        <p:spPr/>
        <p:txBody>
          <a:bodyPr/>
          <a:lstStyle/>
          <a:p>
            <a:r>
              <a:rPr lang="en-US" err="1"/>
              <a:t>Electrocoagulation</a:t>
            </a:r>
            <a:endParaRPr lang="tr-TR"/>
          </a:p>
          <a:p>
            <a:r>
              <a:rPr lang="en-US" err="1"/>
              <a:t>Hyster</a:t>
            </a:r>
            <a:r>
              <a:rPr lang="tr-TR"/>
              <a:t>o</a:t>
            </a:r>
            <a:r>
              <a:rPr lang="en-US" err="1"/>
              <a:t>scopic</a:t>
            </a:r>
            <a:r>
              <a:rPr lang="en-US"/>
              <a:t> surgery</a:t>
            </a:r>
            <a:endParaRPr lang="tr-TR"/>
          </a:p>
          <a:p>
            <a:r>
              <a:rPr lang="en-US"/>
              <a:t>Alcohol instillation</a:t>
            </a:r>
            <a:endParaRPr lang="tr-TR"/>
          </a:p>
          <a:p>
            <a:r>
              <a:rPr lang="en-US"/>
              <a:t>Radiofrequency ablation</a:t>
            </a:r>
            <a:endParaRPr lang="tr-TR"/>
          </a:p>
          <a:p>
            <a:r>
              <a:rPr lang="en-US"/>
              <a:t>Microwave ablation</a:t>
            </a:r>
            <a:endParaRPr lang="tr-TR"/>
          </a:p>
          <a:p>
            <a:r>
              <a:rPr lang="en-US" err="1"/>
              <a:t>Ballon</a:t>
            </a:r>
            <a:r>
              <a:rPr lang="en-US"/>
              <a:t> </a:t>
            </a:r>
            <a:r>
              <a:rPr lang="en-US" err="1"/>
              <a:t>thermoablation</a:t>
            </a:r>
            <a:endParaRPr lang="tr-TR"/>
          </a:p>
        </p:txBody>
      </p:sp>
      <p:sp>
        <p:nvSpPr>
          <p:cNvPr id="4" name="TextBox 3"/>
          <p:cNvSpPr txBox="1"/>
          <p:nvPr/>
        </p:nvSpPr>
        <p:spPr>
          <a:xfrm>
            <a:off x="4286248" y="6072206"/>
            <a:ext cx="4214842" cy="369332"/>
          </a:xfrm>
          <a:prstGeom prst="rect">
            <a:avLst/>
          </a:prstGeom>
          <a:noFill/>
        </p:spPr>
        <p:txBody>
          <a:bodyPr wrap="square" rtlCol="0">
            <a:spAutoFit/>
          </a:bodyPr>
          <a:lstStyle/>
          <a:p>
            <a:pPr algn="r"/>
            <a:r>
              <a:rPr lang="en-US" sz="1800" err="1">
                <a:solidFill>
                  <a:srgbClr val="FF0000"/>
                </a:solidFill>
              </a:rPr>
              <a:t>Grimbizis</a:t>
            </a:r>
            <a:r>
              <a:rPr lang="en-US" sz="1800">
                <a:solidFill>
                  <a:srgbClr val="FF0000"/>
                </a:solidFill>
              </a:rPr>
              <a:t>, 2014; </a:t>
            </a:r>
            <a:r>
              <a:rPr lang="en-US" sz="1800" err="1">
                <a:solidFill>
                  <a:srgbClr val="FF0000"/>
                </a:solidFill>
              </a:rPr>
              <a:t>Dueholm</a:t>
            </a:r>
            <a:r>
              <a:rPr lang="en-US" sz="1800">
                <a:solidFill>
                  <a:srgbClr val="FF0000"/>
                </a:solidFill>
              </a:rPr>
              <a:t>, M, 2018</a:t>
            </a:r>
          </a:p>
        </p:txBody>
      </p:sp>
    </p:spTree>
    <p:extLst>
      <p:ext uri="{BB962C8B-B14F-4D97-AF65-F5344CB8AC3E}">
        <p14:creationId xmlns:p14="http://schemas.microsoft.com/office/powerpoint/2010/main" val="745687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1" y="1"/>
            <a:ext cx="9337999" cy="6858000"/>
          </a:xfrm>
          <a:prstGeom prst="rect">
            <a:avLst/>
          </a:prstGeom>
          <a:noFill/>
          <a:ln w="9525">
            <a:noFill/>
            <a:miter lim="800000"/>
            <a:headEnd/>
            <a:tailEnd/>
          </a:ln>
          <a:effec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428652"/>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a:solidFill>
                  <a:srgbClr val="FFFF00"/>
                </a:solidFill>
              </a:rPr>
              <a:t>H\S &amp; </a:t>
            </a:r>
            <a:r>
              <a:rPr lang="tr-TR" sz="4600" dirty="0" err="1">
                <a:solidFill>
                  <a:srgbClr val="FFFF00"/>
                </a:solidFill>
              </a:rPr>
              <a:t>Adenomyosis</a:t>
            </a:r>
            <a:endParaRPr lang="tr-TR" sz="4600" dirty="0">
              <a:solidFill>
                <a:srgbClr val="FFFF00"/>
              </a:solidFill>
            </a:endParaRPr>
          </a:p>
        </p:txBody>
      </p:sp>
      <p:pic>
        <p:nvPicPr>
          <p:cNvPr id="40963"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0964"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0965"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pic>
        <p:nvPicPr>
          <p:cNvPr id="40966" name="Picture 5" descr="adenomyosis%20marked%20to%20show"/>
          <p:cNvPicPr>
            <a:picLocks noChangeAspect="1" noChangeArrowheads="1"/>
          </p:cNvPicPr>
          <p:nvPr/>
        </p:nvPicPr>
        <p:blipFill>
          <a:blip r:embed="rId6" cstate="print"/>
          <a:srcRect/>
          <a:stretch>
            <a:fillRect/>
          </a:stretch>
        </p:blipFill>
        <p:spPr bwMode="auto">
          <a:xfrm>
            <a:off x="663575" y="2728913"/>
            <a:ext cx="2979738" cy="1985962"/>
          </a:xfrm>
          <a:prstGeom prst="rect">
            <a:avLst/>
          </a:prstGeom>
          <a:noFill/>
          <a:ln w="9525">
            <a:noFill/>
            <a:miter lim="800000"/>
            <a:headEnd/>
            <a:tailEnd/>
          </a:ln>
        </p:spPr>
      </p:pic>
      <p:pic>
        <p:nvPicPr>
          <p:cNvPr id="40967" name="Picture 7" descr="adenomyosis%20hanging%20for%20the%20net"/>
          <p:cNvPicPr>
            <a:picLocks noChangeAspect="1" noChangeArrowheads="1"/>
          </p:cNvPicPr>
          <p:nvPr/>
        </p:nvPicPr>
        <p:blipFill>
          <a:blip r:embed="rId7" cstate="print"/>
          <a:srcRect/>
          <a:stretch>
            <a:fillRect/>
          </a:stretch>
        </p:blipFill>
        <p:spPr bwMode="auto">
          <a:xfrm>
            <a:off x="4787900" y="2714625"/>
            <a:ext cx="3335338" cy="2063750"/>
          </a:xfrm>
          <a:prstGeom prst="rect">
            <a:avLst/>
          </a:prstGeom>
          <a:noFill/>
          <a:ln w="9525">
            <a:noFill/>
            <a:miter lim="800000"/>
            <a:headEnd/>
            <a:tailEnd/>
          </a:ln>
        </p:spPr>
      </p:pic>
      <p:sp>
        <p:nvSpPr>
          <p:cNvPr id="39944" name="Rectangle 9"/>
          <p:cNvSpPr>
            <a:spLocks noChangeArrowheads="1"/>
          </p:cNvSpPr>
          <p:nvPr/>
        </p:nvSpPr>
        <p:spPr bwMode="auto">
          <a:xfrm>
            <a:off x="642938" y="4429125"/>
            <a:ext cx="935037" cy="215900"/>
          </a:xfrm>
          <a:prstGeom prst="rect">
            <a:avLst/>
          </a:prstGeom>
          <a:solidFill>
            <a:schemeClr val="bg1">
              <a:lumMod val="50000"/>
            </a:schemeClr>
          </a:solidFill>
          <a:ln w="9525">
            <a:no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500563"/>
            <a:ext cx="1223963" cy="285750"/>
          </a:xfrm>
          <a:prstGeom prst="rect">
            <a:avLst/>
          </a:prstGeom>
          <a:solidFill>
            <a:schemeClr val="bg1">
              <a:lumMod val="50000"/>
            </a:schemeClr>
          </a:solidFill>
          <a:ln w="9525">
            <a:noFill/>
            <a:miter lim="800000"/>
            <a:headEnd/>
            <a:tailEnd/>
          </a:ln>
        </p:spPr>
        <p:txBody>
          <a:bodyPr wrap="none" anchor="ctr"/>
          <a:lstStyle/>
          <a:p>
            <a:pPr>
              <a:defRPr/>
            </a:pPr>
            <a:endParaRPr lang="tr-TR"/>
          </a:p>
        </p:txBody>
      </p:sp>
      <p:sp>
        <p:nvSpPr>
          <p:cNvPr id="39946" name="TextBox 9"/>
          <p:cNvSpPr txBox="1">
            <a:spLocks noChangeArrowheads="1"/>
          </p:cNvSpPr>
          <p:nvPr/>
        </p:nvSpPr>
        <p:spPr bwMode="auto">
          <a:xfrm>
            <a:off x="285750" y="4764088"/>
            <a:ext cx="9358313" cy="2308225"/>
          </a:xfrm>
          <a:prstGeom prst="rect">
            <a:avLst/>
          </a:prstGeom>
          <a:noFill/>
          <a:ln w="9525">
            <a:noFill/>
            <a:miter lim="800000"/>
            <a:headEnd/>
            <a:tailEnd/>
          </a:ln>
        </p:spPr>
        <p:txBody>
          <a:bodyPr>
            <a:spAutoFit/>
          </a:bodyPr>
          <a:lstStyle/>
          <a:p>
            <a:pPr indent="358775">
              <a:buFont typeface="Arial" charset="0"/>
              <a:buChar char="•"/>
              <a:defRPr/>
            </a:pPr>
            <a:r>
              <a:rPr lang="en-US" dirty="0">
                <a:latin typeface="+mn-lt"/>
              </a:rPr>
              <a:t>irregular endometrium with pitting endometrial defects</a:t>
            </a:r>
            <a:r>
              <a:rPr lang="tr-TR" dirty="0">
                <a:latin typeface="+mn-lt"/>
              </a:rPr>
              <a:t> </a:t>
            </a:r>
          </a:p>
          <a:p>
            <a:pPr indent="358775">
              <a:buFont typeface="Arial" charset="0"/>
              <a:buChar char="•"/>
              <a:defRPr/>
            </a:pPr>
            <a:r>
              <a:rPr lang="en-US" dirty="0">
                <a:latin typeface="+mn-lt"/>
              </a:rPr>
              <a:t>altered </a:t>
            </a:r>
            <a:r>
              <a:rPr lang="en-US" dirty="0" err="1">
                <a:latin typeface="+mn-lt"/>
              </a:rPr>
              <a:t>vascularization</a:t>
            </a:r>
            <a:endParaRPr lang="tr-TR" dirty="0">
              <a:latin typeface="+mn-lt"/>
            </a:endParaRPr>
          </a:p>
          <a:p>
            <a:pPr indent="358775">
              <a:buFont typeface="Arial" charset="0"/>
              <a:buChar char="•"/>
              <a:defRPr/>
            </a:pPr>
            <a:r>
              <a:rPr lang="en-US" dirty="0">
                <a:latin typeface="+mn-lt"/>
              </a:rPr>
              <a:t>cystic hemorrhagic lesions</a:t>
            </a:r>
            <a:endParaRPr lang="tr-TR" dirty="0">
              <a:latin typeface="+mn-lt"/>
            </a:endParaRPr>
          </a:p>
          <a:p>
            <a:pPr indent="358775">
              <a:buFont typeface="Arial" charset="0"/>
              <a:buChar char="•"/>
              <a:defRPr/>
            </a:pPr>
            <a:r>
              <a:rPr lang="tr-TR" dirty="0" err="1">
                <a:latin typeface="+mn-lt"/>
              </a:rPr>
              <a:t>subendometrial</a:t>
            </a:r>
            <a:r>
              <a:rPr lang="tr-TR" dirty="0">
                <a:latin typeface="+mn-lt"/>
              </a:rPr>
              <a:t> </a:t>
            </a:r>
            <a:r>
              <a:rPr lang="tr-TR" dirty="0" err="1">
                <a:latin typeface="+mn-lt"/>
              </a:rPr>
              <a:t>cysts</a:t>
            </a:r>
            <a:endParaRPr lang="tr-TR" dirty="0">
              <a:latin typeface="+mn-lt"/>
            </a:endParaRPr>
          </a:p>
          <a:p>
            <a:pPr indent="358775">
              <a:buFont typeface="Arial" charset="0"/>
              <a:buChar char="•"/>
              <a:defRPr/>
            </a:pPr>
            <a:r>
              <a:rPr lang="tr-TR" dirty="0" err="1">
                <a:latin typeface="+mn-lt"/>
              </a:rPr>
              <a:t>adenomyotic</a:t>
            </a:r>
            <a:r>
              <a:rPr lang="tr-TR" dirty="0">
                <a:latin typeface="+mn-lt"/>
              </a:rPr>
              <a:t> </a:t>
            </a:r>
            <a:r>
              <a:rPr lang="tr-TR" dirty="0" err="1">
                <a:latin typeface="+mn-lt"/>
              </a:rPr>
              <a:t>nodules</a:t>
            </a:r>
            <a:r>
              <a:rPr lang="tr-TR" dirty="0">
                <a:latin typeface="+mn-lt"/>
              </a:rPr>
              <a:t> in </a:t>
            </a:r>
            <a:r>
              <a:rPr lang="tr-TR" dirty="0" err="1">
                <a:latin typeface="+mn-lt"/>
              </a:rPr>
              <a:t>relation</a:t>
            </a:r>
            <a:r>
              <a:rPr lang="tr-TR" dirty="0">
                <a:latin typeface="+mn-lt"/>
              </a:rPr>
              <a:t> </a:t>
            </a:r>
            <a:r>
              <a:rPr lang="tr-TR" dirty="0" err="1">
                <a:latin typeface="+mn-lt"/>
              </a:rPr>
              <a:t>to</a:t>
            </a:r>
            <a:r>
              <a:rPr lang="tr-TR" dirty="0">
                <a:latin typeface="+mn-lt"/>
              </a:rPr>
              <a:t> </a:t>
            </a:r>
            <a:r>
              <a:rPr lang="tr-TR" dirty="0" err="1">
                <a:latin typeface="+mn-lt"/>
              </a:rPr>
              <a:t>the</a:t>
            </a:r>
            <a:r>
              <a:rPr lang="tr-TR" dirty="0">
                <a:latin typeface="+mn-lt"/>
              </a:rPr>
              <a:t> </a:t>
            </a:r>
            <a:r>
              <a:rPr lang="tr-TR" dirty="0" err="1">
                <a:latin typeface="+mn-lt"/>
              </a:rPr>
              <a:t>cavity</a:t>
            </a:r>
            <a:endParaRPr lang="tr-TR" dirty="0">
              <a:latin typeface="+mn-lt"/>
            </a:endParaRPr>
          </a:p>
          <a:p>
            <a:pPr>
              <a:buFont typeface="Arial" charset="0"/>
              <a:buChar char="•"/>
              <a:defRPr/>
            </a:pPr>
            <a:endParaRPr lang="en-US" dirty="0"/>
          </a:p>
        </p:txBody>
      </p:sp>
    </p:spTree>
    <p:extLst>
      <p:ext uri="{BB962C8B-B14F-4D97-AF65-F5344CB8AC3E}">
        <p14:creationId xmlns:p14="http://schemas.microsoft.com/office/powerpoint/2010/main" val="16978160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428652"/>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a:solidFill>
                  <a:srgbClr val="FFFF00"/>
                </a:solidFill>
              </a:rPr>
              <a:t>H\S ve </a:t>
            </a:r>
            <a:r>
              <a:rPr lang="tr-TR" sz="4600" dirty="0" err="1">
                <a:solidFill>
                  <a:srgbClr val="FFFF00"/>
                </a:solidFill>
              </a:rPr>
              <a:t>Adenomyozis</a:t>
            </a:r>
            <a:endParaRPr lang="tr-TR" sz="4600" dirty="0">
              <a:solidFill>
                <a:srgbClr val="FFFF00"/>
              </a:solidFill>
            </a:endParaRPr>
          </a:p>
        </p:txBody>
      </p:sp>
      <p:pic>
        <p:nvPicPr>
          <p:cNvPr id="44035"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4036"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4037"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pic>
        <p:nvPicPr>
          <p:cNvPr id="44038" name="Picture 5" descr="adenomyosis%20marked%20to%20show"/>
          <p:cNvPicPr>
            <a:picLocks noChangeAspect="1" noChangeArrowheads="1"/>
          </p:cNvPicPr>
          <p:nvPr/>
        </p:nvPicPr>
        <p:blipFill>
          <a:blip r:embed="rId6" cstate="print"/>
          <a:srcRect/>
          <a:stretch>
            <a:fillRect/>
          </a:stretch>
        </p:blipFill>
        <p:spPr bwMode="auto">
          <a:xfrm>
            <a:off x="827088" y="3090863"/>
            <a:ext cx="2979737" cy="1985962"/>
          </a:xfrm>
          <a:prstGeom prst="rect">
            <a:avLst/>
          </a:prstGeom>
          <a:noFill/>
          <a:ln w="9525">
            <a:noFill/>
            <a:miter lim="800000"/>
            <a:headEnd/>
            <a:tailEnd/>
          </a:ln>
        </p:spPr>
      </p:pic>
      <p:pic>
        <p:nvPicPr>
          <p:cNvPr id="44039" name="Picture 7" descr="adenomyosis%20hanging%20for%20the%20net"/>
          <p:cNvPicPr>
            <a:picLocks noChangeAspect="1" noChangeArrowheads="1"/>
          </p:cNvPicPr>
          <p:nvPr/>
        </p:nvPicPr>
        <p:blipFill>
          <a:blip r:embed="rId7" cstate="print"/>
          <a:srcRect/>
          <a:stretch>
            <a:fillRect/>
          </a:stretch>
        </p:blipFill>
        <p:spPr bwMode="auto">
          <a:xfrm>
            <a:off x="4787900" y="3090863"/>
            <a:ext cx="3335338" cy="2063750"/>
          </a:xfrm>
          <a:prstGeom prst="rect">
            <a:avLst/>
          </a:prstGeom>
          <a:noFill/>
          <a:ln w="9525">
            <a:noFill/>
            <a:miter lim="800000"/>
            <a:headEnd/>
            <a:tailEnd/>
          </a:ln>
        </p:spPr>
      </p:pic>
      <p:sp>
        <p:nvSpPr>
          <p:cNvPr id="39944" name="Rectangle 9"/>
          <p:cNvSpPr>
            <a:spLocks noChangeArrowheads="1"/>
          </p:cNvSpPr>
          <p:nvPr/>
        </p:nvSpPr>
        <p:spPr bwMode="auto">
          <a:xfrm>
            <a:off x="827088" y="4818063"/>
            <a:ext cx="935037" cy="215900"/>
          </a:xfrm>
          <a:prstGeom prst="rect">
            <a:avLst/>
          </a:prstGeom>
          <a:solidFill>
            <a:schemeClr val="tx1">
              <a:lumMod val="95000"/>
              <a:lumOff val="5000"/>
            </a:schemeClr>
          </a:solidFill>
          <a:ln w="9525">
            <a:solidFill>
              <a:schemeClr val="tx1">
                <a:lumMod val="95000"/>
                <a:lumOff val="5000"/>
              </a:schemeClr>
            </a:solid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835525"/>
            <a:ext cx="1223963" cy="241300"/>
          </a:xfrm>
          <a:prstGeom prst="rect">
            <a:avLst/>
          </a:prstGeom>
          <a:solidFill>
            <a:schemeClr val="tx1">
              <a:lumMod val="95000"/>
              <a:lumOff val="5000"/>
            </a:schemeClr>
          </a:solidFill>
          <a:ln w="9525">
            <a:solidFill>
              <a:schemeClr val="tx1"/>
            </a:solidFill>
            <a:miter lim="800000"/>
            <a:headEnd/>
            <a:tailEnd/>
          </a:ln>
        </p:spPr>
        <p:txBody>
          <a:bodyPr wrap="none" anchor="ctr"/>
          <a:lstStyle/>
          <a:p>
            <a:pPr>
              <a:defRPr/>
            </a:pPr>
            <a:endParaRPr lang="tr-TR"/>
          </a:p>
        </p:txBody>
      </p:sp>
      <p:sp>
        <p:nvSpPr>
          <p:cNvPr id="44042" name="TextBox 9"/>
          <p:cNvSpPr txBox="1">
            <a:spLocks noChangeArrowheads="1"/>
          </p:cNvSpPr>
          <p:nvPr/>
        </p:nvSpPr>
        <p:spPr bwMode="auto">
          <a:xfrm>
            <a:off x="0" y="5072063"/>
            <a:ext cx="9358313" cy="1938337"/>
          </a:xfrm>
          <a:prstGeom prst="rect">
            <a:avLst/>
          </a:prstGeom>
          <a:noFill/>
          <a:ln w="9525">
            <a:noFill/>
            <a:miter lim="800000"/>
            <a:headEnd/>
            <a:tailEnd/>
          </a:ln>
        </p:spPr>
        <p:txBody>
          <a:bodyPr>
            <a:spAutoFit/>
          </a:bodyPr>
          <a:lstStyle/>
          <a:p>
            <a:pPr>
              <a:buFont typeface="Arial" charset="0"/>
              <a:buChar char="•"/>
            </a:pPr>
            <a:r>
              <a:rPr lang="tr-TR"/>
              <a:t>kaviteye açılan pencereler </a:t>
            </a:r>
          </a:p>
          <a:p>
            <a:pPr>
              <a:buFont typeface="Arial" charset="0"/>
              <a:buChar char="•"/>
            </a:pPr>
            <a:r>
              <a:rPr lang="tr-TR"/>
              <a:t>üzeri damarlı olabilen kaviteye protubere subendometrial kist </a:t>
            </a:r>
          </a:p>
          <a:p>
            <a:pPr>
              <a:buFont typeface="Arial" charset="0"/>
              <a:buChar char="•"/>
            </a:pPr>
            <a:r>
              <a:rPr lang="tr-TR"/>
              <a:t> hipervasküler odaklar </a:t>
            </a:r>
          </a:p>
          <a:p>
            <a:pPr>
              <a:buFont typeface="Arial" charset="0"/>
              <a:buChar char="•"/>
            </a:pPr>
            <a:r>
              <a:rPr lang="tr-TR"/>
              <a:t>kaviteyle ilişkili adenomyotik nodül </a:t>
            </a:r>
          </a:p>
          <a:p>
            <a:pPr>
              <a:buFont typeface="Arial" charset="0"/>
              <a:buChar char="•"/>
            </a:pPr>
            <a:endParaRPr lang="en-US"/>
          </a:p>
        </p:txBody>
      </p:sp>
    </p:spTree>
    <p:extLst>
      <p:ext uri="{BB962C8B-B14F-4D97-AF65-F5344CB8AC3E}">
        <p14:creationId xmlns:p14="http://schemas.microsoft.com/office/powerpoint/2010/main" val="41748795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Vedat\Pictures\Adenomyoma divertikül.jpg"/>
          <p:cNvPicPr>
            <a:picLocks noChangeAspect="1" noChangeArrowheads="1"/>
          </p:cNvPicPr>
          <p:nvPr/>
        </p:nvPicPr>
        <p:blipFill>
          <a:blip r:embed="rId3" cstate="print"/>
          <a:srcRect/>
          <a:stretch>
            <a:fillRect/>
          </a:stretch>
        </p:blipFill>
        <p:spPr bwMode="auto">
          <a:xfrm>
            <a:off x="665163" y="0"/>
            <a:ext cx="7813675" cy="6858000"/>
          </a:xfrm>
          <a:prstGeom prst="rect">
            <a:avLst/>
          </a:prstGeom>
          <a:noFill/>
          <a:ln w="9525">
            <a:noFill/>
            <a:miter lim="800000"/>
            <a:headEnd/>
            <a:tailEnd/>
          </a:ln>
        </p:spPr>
      </p:pic>
      <p:sp>
        <p:nvSpPr>
          <p:cNvPr id="3" name="Title 1"/>
          <p:cNvSpPr txBox="1">
            <a:spLocks/>
          </p:cNvSpPr>
          <p:nvPr/>
        </p:nvSpPr>
        <p:spPr>
          <a:xfrm>
            <a:off x="0" y="-71438"/>
            <a:ext cx="9144000" cy="1143001"/>
          </a:xfrm>
          <a:prstGeom prst="rect">
            <a:avLst/>
          </a:prstGeom>
        </p:spPr>
        <p:txBody>
          <a:bodyPr>
            <a:normAutofit fontScale="97500"/>
          </a:bodyPr>
          <a:lstStyle/>
          <a:p>
            <a:pPr algn="ctr" defTabSz="828675" eaLnBrk="0" hangingPunct="0">
              <a:defRPr/>
            </a:pPr>
            <a:r>
              <a:rPr lang="tr-TR" sz="4000" kern="0" dirty="0" err="1">
                <a:solidFill>
                  <a:schemeClr val="tx2"/>
                </a:solidFill>
                <a:effectLst>
                  <a:outerShdw blurRad="38100" dist="38100" dir="2700000" algn="tl">
                    <a:srgbClr val="000000">
                      <a:alpha val="43137"/>
                    </a:srgbClr>
                  </a:outerShdw>
                </a:effectLst>
                <a:latin typeface="+mj-lt"/>
                <a:ea typeface="+mj-ea"/>
                <a:cs typeface="+mj-cs"/>
              </a:rPr>
              <a:t>Adenomyosis</a:t>
            </a:r>
            <a:r>
              <a:rPr lang="tr-TR" sz="4000" kern="0" dirty="0">
                <a:solidFill>
                  <a:schemeClr val="tx2"/>
                </a:solidFill>
                <a:effectLst>
                  <a:outerShdw blurRad="38100" dist="38100" dir="2700000" algn="tl">
                    <a:srgbClr val="000000">
                      <a:alpha val="43137"/>
                    </a:srgbClr>
                  </a:outerShdw>
                </a:effectLst>
                <a:latin typeface="+mj-lt"/>
                <a:ea typeface="+mj-ea"/>
                <a:cs typeface="+mj-cs"/>
              </a:rPr>
              <a:t> - HSG</a:t>
            </a:r>
          </a:p>
        </p:txBody>
      </p:sp>
      <p:sp>
        <p:nvSpPr>
          <p:cNvPr id="4" name="TextBox 3"/>
          <p:cNvSpPr txBox="1"/>
          <p:nvPr/>
        </p:nvSpPr>
        <p:spPr>
          <a:xfrm>
            <a:off x="785813" y="5072074"/>
            <a:ext cx="7929562" cy="1938338"/>
          </a:xfrm>
          <a:prstGeom prst="rect">
            <a:avLst/>
          </a:prstGeom>
          <a:noFill/>
        </p:spPr>
        <p:txBody>
          <a:bodyPr>
            <a:spAutoFit/>
          </a:bodyPr>
          <a:lstStyle/>
          <a:p>
            <a:pPr indent="358775">
              <a:buFont typeface="Arial" pitchFamily="34" charset="0"/>
              <a:buChar char="•"/>
              <a:defRPr/>
            </a:pPr>
            <a:r>
              <a:rPr lang="tr-TR" err="1">
                <a:effectLst>
                  <a:outerShdw blurRad="38100" dist="38100" dir="2700000" algn="tl">
                    <a:srgbClr val="000000">
                      <a:alpha val="43137"/>
                    </a:srgbClr>
                  </a:outerShdw>
                </a:effectLst>
              </a:rPr>
              <a:t>Multiple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small</a:t>
            </a:r>
            <a:r>
              <a:rPr lang="tr-TR">
                <a:effectLst>
                  <a:outerShdw blurRad="38100" dist="38100" dir="2700000" algn="tl">
                    <a:srgbClr val="000000">
                      <a:alpha val="43137"/>
                    </a:srgbClr>
                  </a:outerShdw>
                </a:effectLst>
              </a:rPr>
              <a:t> (1-4mm) </a:t>
            </a:r>
            <a:r>
              <a:rPr lang="tr-TR" err="1">
                <a:effectLst>
                  <a:outerShdw blurRad="38100" dist="38100" dir="2700000" algn="tl">
                    <a:srgbClr val="000000">
                      <a:alpha val="43137"/>
                    </a:srgbClr>
                  </a:outerShdw>
                </a:effectLst>
              </a:rPr>
              <a:t>spicula</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with</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saccular</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lollipop</a:t>
            </a:r>
            <a:r>
              <a:rPr lang="tr-TR">
                <a:effectLst>
                  <a:outerShdw blurRad="38100" dist="38100" dir="2700000" algn="tl">
                    <a:srgbClr val="000000">
                      <a:alpha val="43137"/>
                    </a:srgbClr>
                  </a:outerShdw>
                </a:effectLst>
              </a:rPr>
              <a:t>-</a:t>
            </a:r>
            <a:r>
              <a:rPr lang="tr-TR" err="1">
                <a:effectLst>
                  <a:outerShdw blurRad="38100" dist="38100" dir="2700000" algn="tl">
                    <a:srgbClr val="000000">
                      <a:alpha val="43137"/>
                    </a:srgbClr>
                  </a:outerShdw>
                </a:effectLst>
              </a:rPr>
              <a:t>like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endings</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extending</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from</a:t>
            </a:r>
            <a:r>
              <a:rPr lang="tr-TR">
                <a:effectLst>
                  <a:outerShdw blurRad="38100" dist="38100" dir="2700000" algn="tl">
                    <a:srgbClr val="000000">
                      <a:alpha val="43137"/>
                    </a:srgbClr>
                  </a:outerShdw>
                </a:effectLst>
              </a:rPr>
              <a:t> endometrium </a:t>
            </a:r>
            <a:r>
              <a:rPr lang="tr-TR" err="1">
                <a:effectLst>
                  <a:outerShdw blurRad="38100" dist="38100" dir="2700000" algn="tl">
                    <a:srgbClr val="000000">
                      <a:alpha val="43137"/>
                    </a:srgbClr>
                  </a:outerShdw>
                </a:effectLst>
              </a:rPr>
              <a:t>into</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the</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myometrium</a:t>
            </a:r>
            <a:endParaRPr lang="tr-TR">
              <a:effectLst>
                <a:outerShdw blurRad="38100" dist="38100" dir="2700000" algn="tl">
                  <a:srgbClr val="000000">
                    <a:alpha val="43137"/>
                  </a:srgbClr>
                </a:outerShdw>
              </a:effectLst>
            </a:endParaRPr>
          </a:p>
          <a:p>
            <a:pPr indent="358775">
              <a:buFont typeface="Arial" pitchFamily="34" charset="0"/>
              <a:buChar char="•"/>
              <a:defRPr/>
            </a:pPr>
            <a:r>
              <a:rPr lang="tr-TR" err="1">
                <a:effectLst>
                  <a:outerShdw blurRad="38100" dist="38100" dir="2700000" algn="tl">
                    <a:srgbClr val="000000">
                      <a:alpha val="43137"/>
                    </a:srgbClr>
                  </a:outerShdw>
                </a:effectLst>
              </a:rPr>
              <a:t>Low</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sensitivity</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low</a:t>
            </a:r>
            <a:r>
              <a:rPr lang="tr-TR">
                <a:effectLst>
                  <a:outerShdw blurRad="38100" dist="38100" dir="2700000" algn="tl">
                    <a:srgbClr val="000000">
                      <a:alpha val="43137"/>
                    </a:srgbClr>
                  </a:outerShdw>
                </a:effectLst>
              </a:rPr>
              <a:t> </a:t>
            </a:r>
            <a:r>
              <a:rPr lang="tr-TR" err="1">
                <a:effectLst>
                  <a:outerShdw blurRad="38100" dist="38100" dir="2700000" algn="tl">
                    <a:srgbClr val="000000">
                      <a:alpha val="43137"/>
                    </a:srgbClr>
                  </a:outerShdw>
                </a:effectLst>
              </a:rPr>
              <a:t>specificity</a:t>
            </a:r>
            <a:r>
              <a:rPr lang="tr-TR">
                <a:effectLst>
                  <a:outerShdw blurRad="38100" dist="38100" dir="2700000" algn="tl">
                    <a:srgbClr val="000000">
                      <a:alpha val="43137"/>
                    </a:srgbClr>
                  </a:outerShdw>
                </a:effectLst>
              </a:rPr>
              <a:t> </a:t>
            </a:r>
          </a:p>
          <a:p>
            <a:pPr>
              <a:defRPr/>
            </a:pPr>
            <a:endParaRPr lang="en-US">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831229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00_DATA\7PATIENT\0Lvnt_MUA\N\Nihan Salepciler\Nihan Salepciler_20140113_US_02.JPG"/>
          <p:cNvPicPr>
            <a:picLocks noChangeAspect="1" noChangeArrowheads="1"/>
          </p:cNvPicPr>
          <p:nvPr/>
        </p:nvPicPr>
        <p:blipFill>
          <a:blip r:embed="rId3" cstate="print">
            <a:lum bright="20000" contrast="10000"/>
          </a:blip>
          <a:srcRect/>
          <a:stretch>
            <a:fillRect/>
          </a:stretch>
        </p:blipFill>
        <p:spPr bwMode="auto">
          <a:xfrm>
            <a:off x="0" y="0"/>
            <a:ext cx="9146479" cy="6858000"/>
          </a:xfrm>
          <a:prstGeom prst="rect">
            <a:avLst/>
          </a:prstGeom>
          <a:noFill/>
        </p:spPr>
      </p:pic>
      <p:sp>
        <p:nvSpPr>
          <p:cNvPr id="3" name="TextBox 2"/>
          <p:cNvSpPr txBox="1"/>
          <p:nvPr/>
        </p:nvSpPr>
        <p:spPr>
          <a:xfrm>
            <a:off x="642910" y="18612"/>
            <a:ext cx="2357454" cy="338554"/>
          </a:xfrm>
          <a:prstGeom prst="rect">
            <a:avLst/>
          </a:prstGeom>
          <a:solidFill>
            <a:srgbClr val="000000"/>
          </a:solidFill>
        </p:spPr>
        <p:txBody>
          <a:bodyPr wrap="square" rtlCol="0">
            <a:spAutoFit/>
          </a:bodyPr>
          <a:lstStyle/>
          <a:p>
            <a:r>
              <a:rPr lang="tr-TR" sz="1600"/>
              <a:t>NS</a:t>
            </a:r>
            <a:endParaRPr lang="en-US" sz="1600"/>
          </a:p>
        </p:txBody>
      </p:sp>
    </p:spTree>
    <p:extLst>
      <p:ext uri="{BB962C8B-B14F-4D97-AF65-F5344CB8AC3E}">
        <p14:creationId xmlns:p14="http://schemas.microsoft.com/office/powerpoint/2010/main" val="424249871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197768"/>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a:solidFill>
                  <a:srgbClr val="FFFF00"/>
                </a:solidFill>
              </a:rPr>
              <a:t>H\S &amp; </a:t>
            </a:r>
            <a:r>
              <a:rPr lang="tr-TR" sz="4600" dirty="0" err="1">
                <a:solidFill>
                  <a:srgbClr val="FFFF00"/>
                </a:solidFill>
              </a:rPr>
              <a:t>Adenomyosis</a:t>
            </a:r>
            <a:br>
              <a:rPr lang="tr-TR" sz="4600" dirty="0">
                <a:solidFill>
                  <a:srgbClr val="FFFF00"/>
                </a:solidFill>
              </a:rPr>
            </a:br>
            <a:r>
              <a:rPr lang="tr-TR" sz="3600" dirty="0" err="1">
                <a:solidFill>
                  <a:srgbClr val="00FFFF"/>
                </a:solidFill>
              </a:rPr>
              <a:t>Resection</a:t>
            </a:r>
            <a:endParaRPr lang="tr-TR" sz="4600" dirty="0">
              <a:solidFill>
                <a:srgbClr val="00FFFF"/>
              </a:solidFill>
            </a:endParaRPr>
          </a:p>
        </p:txBody>
      </p:sp>
      <p:sp>
        <p:nvSpPr>
          <p:cNvPr id="39944" name="Rectangle 9"/>
          <p:cNvSpPr>
            <a:spLocks noChangeArrowheads="1"/>
          </p:cNvSpPr>
          <p:nvPr/>
        </p:nvSpPr>
        <p:spPr bwMode="auto">
          <a:xfrm>
            <a:off x="642938" y="4429125"/>
            <a:ext cx="935037" cy="215900"/>
          </a:xfrm>
          <a:prstGeom prst="rect">
            <a:avLst/>
          </a:prstGeom>
          <a:solidFill>
            <a:schemeClr val="bg1">
              <a:lumMod val="50000"/>
            </a:schemeClr>
          </a:solidFill>
          <a:ln w="9525">
            <a:no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500563"/>
            <a:ext cx="1223963" cy="285750"/>
          </a:xfrm>
          <a:prstGeom prst="rect">
            <a:avLst/>
          </a:prstGeom>
          <a:solidFill>
            <a:schemeClr val="bg1">
              <a:lumMod val="50000"/>
            </a:schemeClr>
          </a:solidFill>
          <a:ln w="9525">
            <a:noFill/>
            <a:miter lim="800000"/>
            <a:headEnd/>
            <a:tailEnd/>
          </a:ln>
        </p:spPr>
        <p:txBody>
          <a:bodyPr wrap="none" anchor="ctr"/>
          <a:lstStyle/>
          <a:p>
            <a:pPr>
              <a:defRPr/>
            </a:pPr>
            <a:endParaRPr lang="tr-TR"/>
          </a:p>
        </p:txBody>
      </p:sp>
      <p:sp>
        <p:nvSpPr>
          <p:cNvPr id="39946" name="TextBox 9"/>
          <p:cNvSpPr txBox="1">
            <a:spLocks noChangeArrowheads="1"/>
          </p:cNvSpPr>
          <p:nvPr/>
        </p:nvSpPr>
        <p:spPr bwMode="auto">
          <a:xfrm>
            <a:off x="251521" y="1334373"/>
            <a:ext cx="8712967" cy="5262979"/>
          </a:xfrm>
          <a:prstGeom prst="rect">
            <a:avLst/>
          </a:prstGeom>
          <a:noFill/>
          <a:ln w="9525">
            <a:noFill/>
            <a:miter lim="800000"/>
            <a:headEnd/>
            <a:tailEnd/>
          </a:ln>
        </p:spPr>
        <p:txBody>
          <a:bodyPr wrap="square">
            <a:spAutoFit/>
          </a:bodyPr>
          <a:lstStyle/>
          <a:p>
            <a:pPr indent="358775">
              <a:buFont typeface="Arial" charset="0"/>
              <a:buChar char="•"/>
              <a:defRPr/>
            </a:pPr>
            <a:r>
              <a:rPr lang="en" sz="2800" dirty="0">
                <a:latin typeface="Arial" panose="020B0604020202020204" pitchFamily="34" charset="0"/>
                <a:cs typeface="Arial" panose="020B0604020202020204" pitchFamily="34" charset="0"/>
              </a:rPr>
              <a:t>Hysteroscopic excision of </a:t>
            </a:r>
            <a:r>
              <a:rPr lang="en" sz="2800" dirty="0">
                <a:solidFill>
                  <a:srgbClr val="FF40FF"/>
                </a:solidFill>
                <a:latin typeface="Arial" panose="020B0604020202020204" pitchFamily="34" charset="0"/>
                <a:cs typeface="Arial" panose="020B0604020202020204" pitchFamily="34" charset="0"/>
              </a:rPr>
              <a:t>AD cysts and crypts </a:t>
            </a:r>
            <a:r>
              <a:rPr lang="en" sz="2800" dirty="0">
                <a:latin typeface="Arial" panose="020B0604020202020204" pitchFamily="34" charset="0"/>
                <a:cs typeface="Arial" panose="020B0604020202020204" pitchFamily="34" charset="0"/>
              </a:rPr>
              <a:t>are suggested before treatment for </a:t>
            </a:r>
            <a:r>
              <a:rPr lang="en" sz="2800" dirty="0">
                <a:solidFill>
                  <a:srgbClr val="00FA00"/>
                </a:solidFill>
                <a:latin typeface="Arial" panose="020B0604020202020204" pitchFamily="34" charset="0"/>
                <a:cs typeface="Arial" panose="020B0604020202020204" pitchFamily="34" charset="0"/>
              </a:rPr>
              <a:t>fertility</a:t>
            </a:r>
          </a:p>
          <a:p>
            <a:pPr indent="358775">
              <a:buFont typeface="Arial" charset="0"/>
              <a:buChar char="•"/>
              <a:defRPr/>
            </a:pPr>
            <a:endParaRPr lang="en" sz="2800" dirty="0">
              <a:solidFill>
                <a:srgbClr val="00FA00"/>
              </a:solidFill>
              <a:latin typeface="Arial" panose="020B0604020202020204" pitchFamily="34" charset="0"/>
              <a:cs typeface="Arial" panose="020B0604020202020204" pitchFamily="34" charset="0"/>
            </a:endParaRPr>
          </a:p>
          <a:p>
            <a:pPr indent="358775">
              <a:buFont typeface="Arial" charset="0"/>
              <a:buChar char="•"/>
              <a:defRPr/>
            </a:pPr>
            <a:endParaRPr lang="en" sz="2800" dirty="0">
              <a:latin typeface="Arial" panose="020B0604020202020204" pitchFamily="34" charset="0"/>
              <a:cs typeface="Arial" panose="020B0604020202020204" pitchFamily="34" charset="0"/>
            </a:endParaRPr>
          </a:p>
          <a:p>
            <a:pPr indent="358775">
              <a:buFont typeface="Arial" charset="0"/>
              <a:buChar char="•"/>
              <a:defRPr/>
            </a:pPr>
            <a:r>
              <a:rPr lang="en" sz="2800" dirty="0">
                <a:latin typeface="Arial" panose="020B0604020202020204" pitchFamily="34" charset="0"/>
                <a:cs typeface="Arial" panose="020B0604020202020204" pitchFamily="34" charset="0"/>
              </a:rPr>
              <a:t>Mechanical dissection with small scissors or opening of cyst and coagulation of small adenomyotic cystic walls and crypts in the junctional zone can be performed under </a:t>
            </a:r>
            <a:r>
              <a:rPr lang="en" sz="2800" dirty="0">
                <a:solidFill>
                  <a:srgbClr val="00FFFF"/>
                </a:solidFill>
                <a:latin typeface="Arial" panose="020B0604020202020204" pitchFamily="34" charset="0"/>
                <a:cs typeface="Arial" panose="020B0604020202020204" pitchFamily="34" charset="0"/>
              </a:rPr>
              <a:t>ultrasound guidance.</a:t>
            </a:r>
          </a:p>
          <a:p>
            <a:pPr indent="358775">
              <a:buFont typeface="Arial" charset="0"/>
              <a:buChar char="•"/>
              <a:defRPr/>
            </a:pPr>
            <a:endParaRPr lang="en" sz="2800" dirty="0">
              <a:solidFill>
                <a:srgbClr val="00FFFF"/>
              </a:solidFill>
              <a:latin typeface="Arial" panose="020B0604020202020204" pitchFamily="34" charset="0"/>
              <a:cs typeface="Arial" panose="020B0604020202020204" pitchFamily="34" charset="0"/>
            </a:endParaRPr>
          </a:p>
          <a:p>
            <a:pPr indent="358775">
              <a:buFont typeface="Arial" charset="0"/>
              <a:buChar char="•"/>
              <a:defRPr/>
            </a:pPr>
            <a:endParaRPr lang="en" sz="2800" dirty="0">
              <a:latin typeface="Arial" panose="020B0604020202020204" pitchFamily="34" charset="0"/>
              <a:cs typeface="Arial" panose="020B0604020202020204" pitchFamily="34" charset="0"/>
            </a:endParaRPr>
          </a:p>
          <a:p>
            <a:pPr indent="358775">
              <a:buFont typeface="Arial" charset="0"/>
              <a:buChar char="•"/>
              <a:defRPr/>
            </a:pPr>
            <a:endParaRPr lang="en-US" sz="2800" dirty="0"/>
          </a:p>
        </p:txBody>
      </p:sp>
    </p:spTree>
    <p:extLst>
      <p:ext uri="{BB962C8B-B14F-4D97-AF65-F5344CB8AC3E}">
        <p14:creationId xmlns:p14="http://schemas.microsoft.com/office/powerpoint/2010/main" val="264555295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p:cNvPicPr>
            <a:picLocks noChangeAspect="1" noChangeArrowheads="1"/>
          </p:cNvPicPr>
          <p:nvPr/>
        </p:nvPicPr>
        <p:blipFill>
          <a:blip r:embed="rId2" cstate="print"/>
          <a:srcRect/>
          <a:stretch>
            <a:fillRect/>
          </a:stretch>
        </p:blipFill>
        <p:spPr bwMode="auto">
          <a:xfrm>
            <a:off x="0" y="0"/>
            <a:ext cx="9144000" cy="6950260"/>
          </a:xfrm>
          <a:prstGeom prst="rect">
            <a:avLst/>
          </a:prstGeom>
          <a:noFill/>
          <a:ln w="9525">
            <a:noFill/>
            <a:miter lim="800000"/>
            <a:headEnd/>
            <a:tailEnd/>
          </a:ln>
          <a:effectLst/>
        </p:spPr>
      </p:pic>
    </p:spTree>
    <p:extLst>
      <p:ext uri="{BB962C8B-B14F-4D97-AF65-F5344CB8AC3E}">
        <p14:creationId xmlns:p14="http://schemas.microsoft.com/office/powerpoint/2010/main" val="5597451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197768"/>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a:solidFill>
                  <a:srgbClr val="FFFF00"/>
                </a:solidFill>
              </a:rPr>
              <a:t>H\S &amp; </a:t>
            </a:r>
            <a:r>
              <a:rPr lang="tr-TR" sz="4600" dirty="0" err="1">
                <a:solidFill>
                  <a:srgbClr val="FFFF00"/>
                </a:solidFill>
              </a:rPr>
              <a:t>Adenomyosis</a:t>
            </a:r>
            <a:br>
              <a:rPr lang="tr-TR" sz="4600" dirty="0">
                <a:solidFill>
                  <a:srgbClr val="FFFF00"/>
                </a:solidFill>
              </a:rPr>
            </a:br>
            <a:r>
              <a:rPr lang="tr-TR" sz="3600" dirty="0" err="1">
                <a:solidFill>
                  <a:srgbClr val="00FFFF"/>
                </a:solidFill>
              </a:rPr>
              <a:t>Ablation</a:t>
            </a:r>
            <a:endParaRPr lang="tr-TR" sz="4600" dirty="0">
              <a:solidFill>
                <a:srgbClr val="00FFFF"/>
              </a:solidFill>
            </a:endParaRPr>
          </a:p>
        </p:txBody>
      </p:sp>
      <p:sp>
        <p:nvSpPr>
          <p:cNvPr id="39944" name="Rectangle 9"/>
          <p:cNvSpPr>
            <a:spLocks noChangeArrowheads="1"/>
          </p:cNvSpPr>
          <p:nvPr/>
        </p:nvSpPr>
        <p:spPr bwMode="auto">
          <a:xfrm>
            <a:off x="642938" y="4429125"/>
            <a:ext cx="935037" cy="215900"/>
          </a:xfrm>
          <a:prstGeom prst="rect">
            <a:avLst/>
          </a:prstGeom>
          <a:solidFill>
            <a:schemeClr val="bg1">
              <a:lumMod val="50000"/>
            </a:schemeClr>
          </a:solidFill>
          <a:ln w="9525">
            <a:no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500563"/>
            <a:ext cx="1223963" cy="285750"/>
          </a:xfrm>
          <a:prstGeom prst="rect">
            <a:avLst/>
          </a:prstGeom>
          <a:solidFill>
            <a:schemeClr val="bg1">
              <a:lumMod val="50000"/>
            </a:schemeClr>
          </a:solidFill>
          <a:ln w="9525">
            <a:noFill/>
            <a:miter lim="800000"/>
            <a:headEnd/>
            <a:tailEnd/>
          </a:ln>
        </p:spPr>
        <p:txBody>
          <a:bodyPr wrap="none" anchor="ctr"/>
          <a:lstStyle/>
          <a:p>
            <a:pPr>
              <a:defRPr/>
            </a:pPr>
            <a:endParaRPr lang="tr-TR"/>
          </a:p>
        </p:txBody>
      </p:sp>
      <p:sp>
        <p:nvSpPr>
          <p:cNvPr id="39946" name="TextBox 9"/>
          <p:cNvSpPr txBox="1">
            <a:spLocks noChangeArrowheads="1"/>
          </p:cNvSpPr>
          <p:nvPr/>
        </p:nvSpPr>
        <p:spPr bwMode="auto">
          <a:xfrm>
            <a:off x="144016" y="1334373"/>
            <a:ext cx="8542784" cy="5262979"/>
          </a:xfrm>
          <a:prstGeom prst="rect">
            <a:avLst/>
          </a:prstGeom>
          <a:noFill/>
          <a:ln w="9525">
            <a:noFill/>
            <a:miter lim="800000"/>
            <a:headEnd/>
            <a:tailEnd/>
          </a:ln>
        </p:spPr>
        <p:txBody>
          <a:bodyPr wrap="square">
            <a:spAutoFit/>
          </a:bodyPr>
          <a:lstStyle/>
          <a:p>
            <a:pPr marL="457200" indent="-457200">
              <a:buFont typeface="Arial" panose="020B0604020202020204" pitchFamily="34" charset="0"/>
              <a:buChar char="•"/>
              <a:defRPr/>
            </a:pPr>
            <a:r>
              <a:rPr lang="en" dirty="0">
                <a:latin typeface="Arial" panose="020B0604020202020204" pitchFamily="34" charset="0"/>
                <a:cs typeface="Arial" panose="020B0604020202020204" pitchFamily="34" charset="0"/>
              </a:rPr>
              <a:t>An alternative treatment option in women with AD and </a:t>
            </a:r>
            <a:r>
              <a:rPr lang="en" dirty="0">
                <a:solidFill>
                  <a:srgbClr val="FF40FF"/>
                </a:solidFill>
                <a:latin typeface="Arial" panose="020B0604020202020204" pitchFamily="34" charset="0"/>
                <a:cs typeface="Arial" panose="020B0604020202020204" pitchFamily="34" charset="0"/>
              </a:rPr>
              <a:t>AUB </a:t>
            </a:r>
            <a:r>
              <a:rPr lang="en" dirty="0">
                <a:latin typeface="Arial" panose="020B0604020202020204" pitchFamily="34" charset="0"/>
                <a:cs typeface="Arial" panose="020B0604020202020204" pitchFamily="34" charset="0"/>
              </a:rPr>
              <a:t>and/or </a:t>
            </a:r>
            <a:r>
              <a:rPr lang="en" dirty="0">
                <a:solidFill>
                  <a:srgbClr val="FF40FF"/>
                </a:solidFill>
                <a:latin typeface="Arial" panose="020B0604020202020204" pitchFamily="34" charset="0"/>
                <a:cs typeface="Arial" panose="020B0604020202020204" pitchFamily="34" charset="0"/>
              </a:rPr>
              <a:t>dysmenorrhea </a:t>
            </a:r>
            <a:r>
              <a:rPr lang="en" dirty="0">
                <a:latin typeface="Arial" panose="020B0604020202020204" pitchFamily="34" charset="0"/>
                <a:cs typeface="Arial" panose="020B0604020202020204" pitchFamily="34" charset="0"/>
              </a:rPr>
              <a:t>when medical treatment is </a:t>
            </a:r>
            <a:r>
              <a:rPr lang="en" u="sng" dirty="0">
                <a:latin typeface="Arial" panose="020B0604020202020204" pitchFamily="34" charset="0"/>
                <a:cs typeface="Arial" panose="020B0604020202020204" pitchFamily="34" charset="0"/>
              </a:rPr>
              <a:t>insufficient</a:t>
            </a:r>
            <a:r>
              <a:rPr lang="en" dirty="0">
                <a:latin typeface="Arial" panose="020B0604020202020204" pitchFamily="34" charset="0"/>
                <a:cs typeface="Arial" panose="020B0604020202020204" pitchFamily="34" charset="0"/>
              </a:rPr>
              <a:t> for relief of symptoms.</a:t>
            </a:r>
          </a:p>
          <a:p>
            <a:pPr marL="457200" indent="-457200">
              <a:buFont typeface="Arial" panose="020B0604020202020204" pitchFamily="34" charset="0"/>
              <a:buChar char="•"/>
              <a:defRPr/>
            </a:pPr>
            <a:endParaRPr lang="en"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defRPr/>
            </a:pPr>
            <a:r>
              <a:rPr lang="en" dirty="0">
                <a:latin typeface="Arial" panose="020B0604020202020204" pitchFamily="34" charset="0"/>
                <a:cs typeface="Arial" panose="020B0604020202020204" pitchFamily="34" charset="0"/>
              </a:rPr>
              <a:t>Laser, rollerball, loop, thermal balloon and radiofrequency ablation</a:t>
            </a:r>
          </a:p>
          <a:p>
            <a:pPr marL="457200" indent="-457200">
              <a:buFont typeface="Arial" panose="020B0604020202020204" pitchFamily="34" charset="0"/>
              <a:buChar char="•"/>
              <a:defRPr/>
            </a:pPr>
            <a:endParaRPr lang="en"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defRPr/>
            </a:pPr>
            <a:r>
              <a:rPr lang="en" dirty="0">
                <a:latin typeface="Arial" panose="020B0604020202020204" pitchFamily="34" charset="0"/>
                <a:cs typeface="Arial" panose="020B0604020202020204" pitchFamily="34" charset="0"/>
              </a:rPr>
              <a:t>Depth of myometrial invasion of </a:t>
            </a:r>
            <a:r>
              <a:rPr lang="en" dirty="0">
                <a:solidFill>
                  <a:srgbClr val="FF0000"/>
                </a:solidFill>
                <a:latin typeface="Arial" panose="020B0604020202020204" pitchFamily="34" charset="0"/>
                <a:cs typeface="Arial" panose="020B0604020202020204" pitchFamily="34" charset="0"/>
              </a:rPr>
              <a:t>AD &gt;2.5 mm </a:t>
            </a:r>
            <a:r>
              <a:rPr lang="en" dirty="0">
                <a:latin typeface="Arial" panose="020B0604020202020204" pitchFamily="34" charset="0"/>
                <a:cs typeface="Arial" panose="020B0604020202020204" pitchFamily="34" charset="0"/>
              </a:rPr>
              <a:t>→ </a:t>
            </a:r>
            <a:r>
              <a:rPr lang="en" dirty="0">
                <a:solidFill>
                  <a:srgbClr val="FF0000"/>
                </a:solidFill>
                <a:latin typeface="Arial" panose="020B0604020202020204" pitchFamily="34" charset="0"/>
                <a:cs typeface="Arial" panose="020B0604020202020204" pitchFamily="34" charset="0"/>
              </a:rPr>
              <a:t>poor outcome</a:t>
            </a:r>
          </a:p>
          <a:p>
            <a:pPr marL="457200" indent="-457200">
              <a:buFont typeface="Arial" panose="020B0604020202020204" pitchFamily="34" charset="0"/>
              <a:buChar char="•"/>
              <a:defRPr/>
            </a:pPr>
            <a:endParaRPr lang="en"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defRPr/>
            </a:pPr>
            <a:r>
              <a:rPr lang="en" dirty="0">
                <a:effectLst>
                  <a:outerShdw blurRad="38100" dist="38100" dir="2700000" algn="tl">
                    <a:srgbClr val="000000">
                      <a:alpha val="43137"/>
                    </a:srgbClr>
                  </a:outerShdw>
                </a:effectLst>
                <a:highlight>
                  <a:srgbClr val="FF432F"/>
                </a:highlight>
                <a:latin typeface="Arial" panose="020B0604020202020204" pitchFamily="34" charset="0"/>
                <a:cs typeface="Arial" panose="020B0604020202020204" pitchFamily="34" charset="0"/>
              </a:rPr>
              <a:t>It seems optimal </a:t>
            </a:r>
            <a:r>
              <a:rPr lang="en" dirty="0">
                <a:solidFill>
                  <a:srgbClr val="00FA00"/>
                </a:solidFill>
                <a:effectLst>
                  <a:outerShdw blurRad="38100" dist="38100" dir="2700000" algn="tl">
                    <a:srgbClr val="000000">
                      <a:alpha val="43137"/>
                    </a:srgbClr>
                  </a:outerShdw>
                </a:effectLst>
                <a:highlight>
                  <a:srgbClr val="FF432F"/>
                </a:highlight>
                <a:latin typeface="Arial" panose="020B0604020202020204" pitchFamily="34" charset="0"/>
                <a:cs typeface="Arial" panose="020B0604020202020204" pitchFamily="34" charset="0"/>
              </a:rPr>
              <a:t>to add LNG-IUS</a:t>
            </a:r>
            <a:r>
              <a:rPr lang="en" dirty="0">
                <a:effectLst>
                  <a:outerShdw blurRad="38100" dist="38100" dir="2700000" algn="tl">
                    <a:srgbClr val="000000">
                      <a:alpha val="43137"/>
                    </a:srgbClr>
                  </a:outerShdw>
                </a:effectLst>
                <a:highlight>
                  <a:srgbClr val="FF432F"/>
                </a:highlight>
                <a:latin typeface="Arial" panose="020B0604020202020204" pitchFamily="34" charset="0"/>
                <a:cs typeface="Arial" panose="020B0604020202020204" pitchFamily="34" charset="0"/>
              </a:rPr>
              <a:t> at the end of ablation treatment to treat residual ectopic endometrium.</a:t>
            </a:r>
            <a:endParaRPr lang="en" dirty="0">
              <a:solidFill>
                <a:srgbClr val="FF0000"/>
              </a:solidFill>
              <a:effectLst>
                <a:outerShdw blurRad="38100" dist="38100" dir="2700000" algn="tl">
                  <a:srgbClr val="000000">
                    <a:alpha val="43137"/>
                  </a:srgbClr>
                </a:outerShdw>
              </a:effectLst>
              <a:highlight>
                <a:srgbClr val="FF432F"/>
              </a:highlight>
              <a:latin typeface="Arial" panose="020B0604020202020204" pitchFamily="34" charset="0"/>
              <a:cs typeface="Arial" panose="020B0604020202020204" pitchFamily="34" charset="0"/>
            </a:endParaRPr>
          </a:p>
          <a:p>
            <a:pPr marL="457200" indent="-457200">
              <a:buFont typeface="Arial" panose="020B0604020202020204" pitchFamily="34" charset="0"/>
              <a:buChar char="•"/>
              <a:defRPr/>
            </a:pPr>
            <a:endParaRPr lang="en" dirty="0">
              <a:solidFill>
                <a:srgbClr val="FF000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defRPr/>
            </a:pPr>
            <a:endParaRPr lang="en-US" dirty="0"/>
          </a:p>
        </p:txBody>
      </p:sp>
    </p:spTree>
    <p:extLst>
      <p:ext uri="{BB962C8B-B14F-4D97-AF65-F5344CB8AC3E}">
        <p14:creationId xmlns:p14="http://schemas.microsoft.com/office/powerpoint/2010/main" val="29966139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endParaRPr lang="tr-TR"/>
          </a:p>
        </p:txBody>
      </p:sp>
      <p:sp>
        <p:nvSpPr>
          <p:cNvPr id="60419" name="Content Placeholder 2"/>
          <p:cNvSpPr>
            <a:spLocks noGrp="1"/>
          </p:cNvSpPr>
          <p:nvPr>
            <p:ph idx="1"/>
          </p:nvPr>
        </p:nvSpPr>
        <p:spPr/>
        <p:txBody>
          <a:bodyPr/>
          <a:lstStyle/>
          <a:p>
            <a:endParaRPr lang="tr-TR"/>
          </a:p>
        </p:txBody>
      </p:sp>
      <p:pic>
        <p:nvPicPr>
          <p:cNvPr id="60420" name="Picture 2"/>
          <p:cNvPicPr>
            <a:picLocks noChangeAspect="1" noChangeArrowheads="1"/>
          </p:cNvPicPr>
          <p:nvPr/>
        </p:nvPicPr>
        <p:blipFill>
          <a:blip r:embed="rId3" cstate="print"/>
          <a:srcRect/>
          <a:stretch>
            <a:fillRect/>
          </a:stretch>
        </p:blipFill>
        <p:spPr bwMode="auto">
          <a:xfrm>
            <a:off x="1214438" y="0"/>
            <a:ext cx="6715125" cy="1857375"/>
          </a:xfrm>
          <a:prstGeom prst="rect">
            <a:avLst/>
          </a:prstGeom>
          <a:noFill/>
          <a:ln w="9525">
            <a:noFill/>
            <a:miter lim="800000"/>
            <a:headEnd/>
            <a:tailEnd/>
          </a:ln>
        </p:spPr>
      </p:pic>
      <p:pic>
        <p:nvPicPr>
          <p:cNvPr id="60421" name="Picture 2"/>
          <p:cNvPicPr>
            <a:picLocks noChangeAspect="1" noChangeArrowheads="1"/>
          </p:cNvPicPr>
          <p:nvPr/>
        </p:nvPicPr>
        <p:blipFill>
          <a:blip r:embed="rId4" cstate="print"/>
          <a:srcRect/>
          <a:stretch>
            <a:fillRect/>
          </a:stretch>
        </p:blipFill>
        <p:spPr bwMode="auto">
          <a:xfrm>
            <a:off x="0" y="2214563"/>
            <a:ext cx="9144000" cy="4589462"/>
          </a:xfrm>
          <a:prstGeom prst="rect">
            <a:avLst/>
          </a:prstGeom>
          <a:noFill/>
          <a:ln w="9525">
            <a:noFill/>
            <a:miter lim="800000"/>
            <a:headEnd/>
            <a:tailEnd/>
          </a:ln>
        </p:spPr>
      </p:pic>
      <p:sp>
        <p:nvSpPr>
          <p:cNvPr id="7" name="TextBox 6"/>
          <p:cNvSpPr txBox="1"/>
          <p:nvPr/>
        </p:nvSpPr>
        <p:spPr>
          <a:xfrm>
            <a:off x="2571750" y="1857375"/>
            <a:ext cx="3857625" cy="461963"/>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extLst>
      <p:ext uri="{BB962C8B-B14F-4D97-AF65-F5344CB8AC3E}">
        <p14:creationId xmlns:p14="http://schemas.microsoft.com/office/powerpoint/2010/main" val="16753358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214313" y="3529013"/>
            <a:ext cx="8929687" cy="3257550"/>
          </a:xfrm>
        </p:spPr>
        <p:txBody>
          <a:bodyPr/>
          <a:lstStyle/>
          <a:p>
            <a:pPr>
              <a:defRPr/>
            </a:pPr>
            <a:r>
              <a:rPr lang="en-US" sz="2400" kern="1200"/>
              <a:t>1998</a:t>
            </a:r>
            <a:r>
              <a:rPr lang="tr-TR" sz="2400" kern="1200"/>
              <a:t>-</a:t>
            </a:r>
            <a:r>
              <a:rPr lang="en-US" sz="2400" kern="1200"/>
              <a:t>2008</a:t>
            </a:r>
            <a:r>
              <a:rPr lang="tr-TR" sz="2400" kern="1200"/>
              <a:t>; </a:t>
            </a:r>
            <a:r>
              <a:rPr lang="en-US" sz="2400" kern="1200"/>
              <a:t>104 women with severe </a:t>
            </a:r>
            <a:r>
              <a:rPr lang="en-US" sz="2400" kern="1200" err="1"/>
              <a:t>adenomyosis</a:t>
            </a:r>
            <a:r>
              <a:rPr lang="tr-TR" sz="2400" kern="1200"/>
              <a:t> (MRI)</a:t>
            </a:r>
          </a:p>
          <a:p>
            <a:pPr>
              <a:defRPr/>
            </a:pPr>
            <a:r>
              <a:rPr lang="en-US" sz="2400" kern="1200" err="1">
                <a:latin typeface="+mj-lt"/>
              </a:rPr>
              <a:t>Adenomyomectomy</a:t>
            </a:r>
            <a:r>
              <a:rPr lang="tr-TR" sz="2400" kern="1200">
                <a:latin typeface="+mj-lt"/>
              </a:rPr>
              <a:t> + </a:t>
            </a:r>
            <a:r>
              <a:rPr lang="en-US" sz="2400" kern="1200">
                <a:latin typeface="+mj-lt"/>
              </a:rPr>
              <a:t>the uterine wall is</a:t>
            </a:r>
            <a:r>
              <a:rPr lang="tr-TR" sz="2400" kern="1200">
                <a:latin typeface="+mj-lt"/>
              </a:rPr>
              <a:t> </a:t>
            </a:r>
            <a:r>
              <a:rPr lang="en-US" sz="2400" kern="1200">
                <a:latin typeface="+mj-lt"/>
              </a:rPr>
              <a:t>reconstructed by </a:t>
            </a:r>
            <a:r>
              <a:rPr lang="en-US" sz="2400" kern="1200">
                <a:solidFill>
                  <a:srgbClr val="00FFFF"/>
                </a:solidFill>
                <a:latin typeface="+mj-lt"/>
              </a:rPr>
              <a:t>a triple-flap method</a:t>
            </a:r>
            <a:r>
              <a:rPr lang="en-US" sz="2400" kern="1200">
                <a:latin typeface="+mj-lt"/>
              </a:rPr>
              <a:t>, without overlapping suture lines, to prevent uterine rupture in subsequent </a:t>
            </a:r>
            <a:r>
              <a:rPr lang="tr-TR" sz="2400" kern="1200">
                <a:latin typeface="+mj-lt"/>
              </a:rPr>
              <a:t> </a:t>
            </a:r>
            <a:r>
              <a:rPr lang="en-US" sz="2400" kern="1200">
                <a:latin typeface="+mj-lt"/>
              </a:rPr>
              <a:t>pregnancies</a:t>
            </a:r>
            <a:r>
              <a:rPr lang="tr-TR" sz="2400" kern="1200">
                <a:latin typeface="+mj-lt"/>
              </a:rPr>
              <a:t>.</a:t>
            </a:r>
          </a:p>
          <a:p>
            <a:pPr>
              <a:defRPr/>
            </a:pPr>
            <a:r>
              <a:rPr lang="tr-TR" sz="2400" kern="1200" err="1">
                <a:latin typeface="+mj-lt"/>
              </a:rPr>
              <a:t>D</a:t>
            </a:r>
            <a:r>
              <a:rPr lang="en-US" sz="2400" kern="1200" err="1">
                <a:latin typeface="+mj-lt"/>
              </a:rPr>
              <a:t>ysmenorrhoea</a:t>
            </a:r>
            <a:r>
              <a:rPr lang="en-US" sz="2400" kern="1200">
                <a:latin typeface="+mj-lt"/>
              </a:rPr>
              <a:t> and </a:t>
            </a:r>
            <a:r>
              <a:rPr lang="en-US" sz="2400" kern="1200" err="1">
                <a:latin typeface="+mj-lt"/>
              </a:rPr>
              <a:t>hypermenorrhoea</a:t>
            </a:r>
            <a:r>
              <a:rPr lang="tr-TR" sz="2400" kern="1200">
                <a:latin typeface="+mj-lt"/>
              </a:rPr>
              <a:t>  </a:t>
            </a:r>
            <a:r>
              <a:rPr lang="tr-TR" sz="2400" kern="1200">
                <a:latin typeface="+mj-lt"/>
                <a:sym typeface="Symbol"/>
              </a:rPr>
              <a:t></a:t>
            </a:r>
            <a:r>
              <a:rPr lang="tr-TR" sz="2400" kern="1200">
                <a:sym typeface="Symbol"/>
              </a:rPr>
              <a:t>.  </a:t>
            </a:r>
            <a:r>
              <a:rPr lang="tr-TR" sz="2400" kern="1200" err="1">
                <a:sym typeface="Symbol"/>
              </a:rPr>
              <a:t>Recurr</a:t>
            </a:r>
            <a:r>
              <a:rPr lang="tr-TR" sz="2400" kern="1200">
                <a:sym typeface="Symbol"/>
              </a:rPr>
              <a:t>: 4/104</a:t>
            </a:r>
            <a:endParaRPr lang="tr-TR" sz="2400" kern="1200">
              <a:latin typeface="+mj-lt"/>
            </a:endParaRPr>
          </a:p>
          <a:p>
            <a:pPr>
              <a:defRPr/>
            </a:pPr>
            <a:r>
              <a:rPr lang="en-US" sz="2400" kern="1200">
                <a:solidFill>
                  <a:schemeClr val="tx2"/>
                </a:solidFill>
                <a:latin typeface="+mj-lt"/>
              </a:rPr>
              <a:t>26 women</a:t>
            </a:r>
            <a:r>
              <a:rPr lang="en-US" sz="2400" kern="1200">
                <a:solidFill>
                  <a:srgbClr val="66FF33"/>
                </a:solidFill>
                <a:latin typeface="+mj-lt"/>
              </a:rPr>
              <a:t> wished to conceive, 16 </a:t>
            </a:r>
            <a:r>
              <a:rPr lang="tr-TR" sz="2400" kern="1200">
                <a:solidFill>
                  <a:srgbClr val="66FF33"/>
                </a:solidFill>
                <a:latin typeface="+mj-lt"/>
              </a:rPr>
              <a:t>(</a:t>
            </a:r>
            <a:r>
              <a:rPr lang="tr-TR" sz="2400" kern="1200">
                <a:solidFill>
                  <a:schemeClr val="tx2"/>
                </a:solidFill>
                <a:latin typeface="+mj-lt"/>
              </a:rPr>
              <a:t>62%) </a:t>
            </a:r>
            <a:r>
              <a:rPr lang="en-US" sz="2400" kern="1200">
                <a:solidFill>
                  <a:srgbClr val="66FF33"/>
                </a:solidFill>
                <a:latin typeface="+mj-lt"/>
              </a:rPr>
              <a:t>became </a:t>
            </a:r>
            <a:r>
              <a:rPr lang="en-US" sz="2400" kern="1200">
                <a:solidFill>
                  <a:schemeClr val="tx2"/>
                </a:solidFill>
                <a:latin typeface="+mj-lt"/>
              </a:rPr>
              <a:t>pregnant</a:t>
            </a:r>
            <a:r>
              <a:rPr lang="en-US" sz="2400" kern="1200">
                <a:solidFill>
                  <a:srgbClr val="66FF33"/>
                </a:solidFill>
                <a:latin typeface="+mj-lt"/>
              </a:rPr>
              <a:t>, 14 (</a:t>
            </a:r>
            <a:r>
              <a:rPr lang="en-US" sz="2400" kern="1200">
                <a:solidFill>
                  <a:srgbClr val="FF6600"/>
                </a:solidFill>
                <a:latin typeface="+mj-lt"/>
              </a:rPr>
              <a:t>53.8%</a:t>
            </a:r>
            <a:r>
              <a:rPr lang="en-US" sz="2400" kern="1200">
                <a:solidFill>
                  <a:srgbClr val="66FF33"/>
                </a:solidFill>
                <a:latin typeface="+mj-lt"/>
              </a:rPr>
              <a:t>)</a:t>
            </a:r>
            <a:r>
              <a:rPr lang="tr-TR" sz="2400" kern="1200">
                <a:solidFill>
                  <a:srgbClr val="66FF33"/>
                </a:solidFill>
                <a:latin typeface="+mj-lt"/>
              </a:rPr>
              <a:t> </a:t>
            </a:r>
            <a:r>
              <a:rPr lang="en-US" sz="2400" kern="1200">
                <a:solidFill>
                  <a:srgbClr val="FF6600"/>
                </a:solidFill>
                <a:latin typeface="+mj-lt"/>
              </a:rPr>
              <a:t>delivered </a:t>
            </a:r>
            <a:r>
              <a:rPr lang="en-US" sz="2400" kern="1200">
                <a:solidFill>
                  <a:srgbClr val="66FF33"/>
                </a:solidFill>
                <a:latin typeface="+mj-lt"/>
              </a:rPr>
              <a:t>a healthy baby</a:t>
            </a:r>
            <a:r>
              <a:rPr lang="tr-TR" sz="2400" kern="1200">
                <a:solidFill>
                  <a:srgbClr val="66FF33"/>
                </a:solidFill>
                <a:latin typeface="+mj-lt"/>
              </a:rPr>
              <a:t>, </a:t>
            </a:r>
            <a:r>
              <a:rPr lang="en-US" sz="2400" kern="1200">
                <a:solidFill>
                  <a:srgbClr val="66FF33"/>
                </a:solidFill>
                <a:latin typeface="+mj-lt"/>
              </a:rPr>
              <a:t>no cases of uterine rupture</a:t>
            </a:r>
            <a:r>
              <a:rPr lang="tr-TR" sz="2400" kern="1200">
                <a:solidFill>
                  <a:srgbClr val="66FF33"/>
                </a:solidFill>
                <a:latin typeface="+mj-lt"/>
              </a:rPr>
              <a:t>…</a:t>
            </a:r>
          </a:p>
          <a:p>
            <a:pPr>
              <a:defRPr/>
            </a:pPr>
            <a:endParaRPr lang="en-US" sz="2400">
              <a:latin typeface="+mj-lt"/>
            </a:endParaRPr>
          </a:p>
        </p:txBody>
      </p:sp>
      <p:pic>
        <p:nvPicPr>
          <p:cNvPr id="62468" name="Picture 2"/>
          <p:cNvPicPr>
            <a:picLocks noChangeAspect="1" noChangeArrowheads="1"/>
          </p:cNvPicPr>
          <p:nvPr/>
        </p:nvPicPr>
        <p:blipFill>
          <a:blip r:embed="rId3" cstate="print"/>
          <a:srcRect/>
          <a:stretch>
            <a:fillRect/>
          </a:stretch>
        </p:blipFill>
        <p:spPr bwMode="auto">
          <a:xfrm>
            <a:off x="714375" y="0"/>
            <a:ext cx="7715250" cy="3429000"/>
          </a:xfrm>
          <a:prstGeom prst="rect">
            <a:avLst/>
          </a:prstGeom>
          <a:noFill/>
          <a:ln w="9525">
            <a:noFill/>
            <a:miter lim="800000"/>
            <a:headEnd/>
            <a:tailEnd/>
          </a:ln>
        </p:spPr>
      </p:pic>
      <p:sp>
        <p:nvSpPr>
          <p:cNvPr id="5" name="TextBox 4"/>
          <p:cNvSpPr txBox="1"/>
          <p:nvPr/>
        </p:nvSpPr>
        <p:spPr>
          <a:xfrm>
            <a:off x="2571750" y="1395413"/>
            <a:ext cx="3857625" cy="461962"/>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extLst>
      <p:ext uri="{BB962C8B-B14F-4D97-AF65-F5344CB8AC3E}">
        <p14:creationId xmlns:p14="http://schemas.microsoft.com/office/powerpoint/2010/main" val="603886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071538" y="3215676"/>
            <a:ext cx="7072362" cy="3642348"/>
          </a:xfrm>
          <a:prstGeom prst="rect">
            <a:avLst/>
          </a:prstGeom>
          <a:noFill/>
          <a:ln w="9525">
            <a:noFill/>
            <a:miter lim="800000"/>
            <a:headEnd/>
            <a:tailEnd/>
          </a:ln>
          <a:effectLst/>
        </p:spPr>
      </p:pic>
      <p:sp>
        <p:nvSpPr>
          <p:cNvPr id="62466" name="Title 1"/>
          <p:cNvSpPr>
            <a:spLocks noGrp="1"/>
          </p:cNvSpPr>
          <p:nvPr>
            <p:ph type="title"/>
          </p:nvPr>
        </p:nvSpPr>
        <p:spPr/>
        <p:txBody>
          <a:bodyPr/>
          <a:lstStyle/>
          <a:p>
            <a:endParaRPr lang="tr-TR"/>
          </a:p>
        </p:txBody>
      </p:sp>
      <p:pic>
        <p:nvPicPr>
          <p:cNvPr id="62468" name="Picture 2"/>
          <p:cNvPicPr>
            <a:picLocks noChangeAspect="1" noChangeArrowheads="1"/>
          </p:cNvPicPr>
          <p:nvPr/>
        </p:nvPicPr>
        <p:blipFill>
          <a:blip r:embed="rId4" cstate="print"/>
          <a:srcRect/>
          <a:stretch>
            <a:fillRect/>
          </a:stretch>
        </p:blipFill>
        <p:spPr bwMode="auto">
          <a:xfrm>
            <a:off x="714375" y="-142876"/>
            <a:ext cx="7715250" cy="3429000"/>
          </a:xfrm>
          <a:prstGeom prst="rect">
            <a:avLst/>
          </a:prstGeom>
          <a:noFill/>
          <a:ln w="9525">
            <a:noFill/>
            <a:miter lim="800000"/>
            <a:headEnd/>
            <a:tailEnd/>
          </a:ln>
        </p:spPr>
      </p:pic>
      <p:sp>
        <p:nvSpPr>
          <p:cNvPr id="5" name="TextBox 4"/>
          <p:cNvSpPr txBox="1"/>
          <p:nvPr/>
        </p:nvSpPr>
        <p:spPr>
          <a:xfrm>
            <a:off x="2571736" y="1252526"/>
            <a:ext cx="3857625" cy="461962"/>
          </a:xfrm>
          <a:prstGeom prst="rect">
            <a:avLst/>
          </a:prstGeom>
          <a:solidFill>
            <a:srgbClr val="FF0000"/>
          </a:solidFill>
        </p:spPr>
        <p:txBody>
          <a:bodyPr>
            <a:spAutoFit/>
          </a:bodyPr>
          <a:lstStyle/>
          <a:p>
            <a:pPr algn="ctr">
              <a:defRPr/>
            </a:pPr>
            <a:r>
              <a:rPr lang="en-US">
                <a:effectLst>
                  <a:outerShdw blurRad="38100" dist="38100" dir="2700000" algn="tl">
                    <a:srgbClr val="000000">
                      <a:alpha val="43137"/>
                    </a:srgbClr>
                  </a:outerShdw>
                </a:effectLst>
              </a:rPr>
              <a:t>the triple-flap method</a:t>
            </a:r>
          </a:p>
        </p:txBody>
      </p:sp>
    </p:spTree>
    <p:extLst>
      <p:ext uri="{BB962C8B-B14F-4D97-AF65-F5344CB8AC3E}">
        <p14:creationId xmlns:p14="http://schemas.microsoft.com/office/powerpoint/2010/main" val="2337552417"/>
      </p:ext>
    </p:extLst>
  </p:cSld>
  <p:clrMapOvr>
    <a:masterClrMapping/>
  </p:clrMapOvr>
</p:sld>
</file>

<file path=ppt/theme/theme1.xml><?xml version="1.0" encoding="utf-8"?>
<a:theme xmlns:a="http://schemas.openxmlformats.org/drawingml/2006/main" name="Serene">
  <a:themeElements>
    <a:clrScheme name="">
      <a:dk1>
        <a:srgbClr val="578963"/>
      </a:dk1>
      <a:lt1>
        <a:srgbClr val="FFFFFF"/>
      </a:lt1>
      <a:dk2>
        <a:srgbClr val="00007E"/>
      </a:dk2>
      <a:lt2>
        <a:srgbClr val="FFFF00"/>
      </a:lt2>
      <a:accent1>
        <a:srgbClr val="FFCCCC"/>
      </a:accent1>
      <a:accent2>
        <a:srgbClr val="B3E1B3"/>
      </a:accent2>
      <a:accent3>
        <a:srgbClr val="AAAAC0"/>
      </a:accent3>
      <a:accent4>
        <a:srgbClr val="DADADA"/>
      </a:accent4>
      <a:accent5>
        <a:srgbClr val="FFE2E2"/>
      </a:accent5>
      <a:accent6>
        <a:srgbClr val="A2CCA2"/>
      </a:accent6>
      <a:hlink>
        <a:srgbClr val="BDD7E5"/>
      </a:hlink>
      <a:folHlink>
        <a:srgbClr val="D2AAD2"/>
      </a:folHlink>
    </a:clrScheme>
    <a:fontScheme name="Sere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Seren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eren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Seren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eren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eren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eren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Seren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Designs\SERENE.POT</Template>
  <TotalTime>2476</TotalTime>
  <Words>36410</Words>
  <Application>Microsoft Macintosh PowerPoint</Application>
  <PresentationFormat>On-screen Show (4:3)</PresentationFormat>
  <Paragraphs>2370</Paragraphs>
  <Slides>283</Slides>
  <Notes>147</Notes>
  <HiddenSlides>209</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283</vt:i4>
      </vt:variant>
    </vt:vector>
  </HeadingPairs>
  <TitlesOfParts>
    <vt:vector size="289" baseType="lpstr">
      <vt:lpstr>Brush Script MT</vt:lpstr>
      <vt:lpstr>Arial</vt:lpstr>
      <vt:lpstr>Comic Sans MS</vt:lpstr>
      <vt:lpstr>Tahoma</vt:lpstr>
      <vt:lpstr>Times New Roman</vt:lpstr>
      <vt:lpstr>Serene</vt:lpstr>
      <vt:lpstr>Adenomyosis  AUB Management</vt:lpstr>
      <vt:lpstr>Types of Endometriosis</vt:lpstr>
      <vt:lpstr>Adenomyosis</vt:lpstr>
      <vt:lpstr>Adenomyozis</vt:lpstr>
      <vt:lpstr>PowerPoint Presentation</vt:lpstr>
      <vt:lpstr>PowerPoint Presentation</vt:lpstr>
      <vt:lpstr>Adenomyosis Pathology</vt:lpstr>
      <vt:lpstr>Adenomyozis Patoloji</vt:lpstr>
      <vt:lpstr>PowerPoint Presentation</vt:lpstr>
      <vt:lpstr>PowerPoint Presentation</vt:lpstr>
      <vt:lpstr>PowerPoint Presentation</vt:lpstr>
      <vt:lpstr>PowerPoint Presentation</vt:lpstr>
      <vt:lpstr>Adenomyosis Etiopathogenesis</vt:lpstr>
      <vt:lpstr>PowerPoint Presentation</vt:lpstr>
      <vt:lpstr>PowerPoint Presentation</vt:lpstr>
      <vt:lpstr>PowerPoint Presentation</vt:lpstr>
      <vt:lpstr>Adenomyosis Epidemiology</vt:lpstr>
      <vt:lpstr>Adenomyozis Epidemiyoloji</vt:lpstr>
      <vt:lpstr>Symptoms</vt:lpstr>
      <vt:lpstr>Semptomlar</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Abnormal Uterine Bleeding (AUB)</vt:lpstr>
      <vt:lpstr>Adenomyozis (n=76) vs Myom (n=152) Semptomatoloji</vt:lpstr>
      <vt:lpstr>Adenomyosis DIAGNOSIS</vt:lpstr>
      <vt:lpstr>Adenomyozis TANI </vt:lpstr>
      <vt:lpstr>2D TV-US: Adenomyosis</vt:lpstr>
      <vt:lpstr>2D TV-US: Adenomyozis</vt:lpstr>
      <vt:lpstr>Adenomyosis DIAGNOSIS - US</vt:lpstr>
      <vt:lpstr>Adenomyozis TANI - US</vt:lpstr>
      <vt:lpstr>Adenomyosis DIAGNOSIS - US</vt:lpstr>
      <vt:lpstr>Adenomyozis TANI - US</vt:lpstr>
      <vt:lpstr>Adenomyosis DIAGNOSIS - US</vt:lpstr>
      <vt:lpstr>Adenomyozis TANI - US</vt:lpstr>
      <vt:lpstr>Adenomyosis DIAGNOSIS - US</vt:lpstr>
      <vt:lpstr>Adenomyozis TANI - US</vt:lpstr>
      <vt:lpstr>PowerPoint Presentation</vt:lpstr>
      <vt:lpstr>PowerPoint Presentation</vt:lpstr>
      <vt:lpstr>PowerPoint Presentation</vt:lpstr>
      <vt:lpstr>Adenomyosis  AUB Management</vt:lpstr>
      <vt:lpstr>PowerPoint Presentation</vt:lpstr>
      <vt:lpstr>Adenomyosis - AUB - Management</vt:lpstr>
      <vt:lpstr>Adenomyosis - AUB - Management</vt:lpstr>
      <vt:lpstr>Adenomyosis - AUB - Management</vt:lpstr>
      <vt:lpstr>Adenomyosis - AUB - Management</vt:lpstr>
      <vt:lpstr>Adenomyosis - AUB - Management</vt:lpstr>
      <vt:lpstr>Adenomyosis - AUB - Management</vt:lpstr>
      <vt:lpstr>Adenomyosis - AUB - Management</vt:lpstr>
      <vt:lpstr>Adenomyosis - AUB - Management</vt:lpstr>
      <vt:lpstr>Adenomyosis - AUB - Management</vt:lpstr>
      <vt:lpstr>PowerPoint Presentation</vt:lpstr>
      <vt:lpstr>PowerPoint Presentation</vt:lpstr>
      <vt:lpstr>Adenomyosis - AUB - Management</vt:lpstr>
      <vt:lpstr>Adenomyosis - AUB - Management</vt:lpstr>
      <vt:lpstr>PowerPoint Presentation</vt:lpstr>
      <vt:lpstr>PowerPoint Presentation</vt:lpstr>
      <vt:lpstr>Adenomyosis - AUB - Management</vt:lpstr>
      <vt:lpstr>Adenomyosis - AUB - Management</vt:lpstr>
      <vt:lpstr>Adenomyosis - AUB - Management</vt:lpstr>
      <vt:lpstr>Adenomyosis - AUB - Management</vt:lpstr>
      <vt:lpstr>PowerPoint Presentation</vt:lpstr>
      <vt:lpstr>PowerPoint Presentation</vt:lpstr>
      <vt:lpstr>Adenomyosis - AUB - Management</vt:lpstr>
      <vt:lpstr>ADENOMYOSIS TREATMENT Dysmenorrhea, pelvic pain, AUB</vt:lpstr>
      <vt:lpstr>Adenomyosis - AUB - Management</vt:lpstr>
      <vt:lpstr>Adenomyosis - AUB - Management</vt:lpstr>
      <vt:lpstr>Adenomyosis Valproic Acid (VPA)</vt:lpstr>
      <vt:lpstr>Adenomyosis Valproic Acid (VPA)</vt:lpstr>
      <vt:lpstr>Adenomyosis Valproic Acid (VPA)</vt:lpstr>
      <vt:lpstr>Adenomyosis / Adenomyoma New non-invasive techniques</vt:lpstr>
      <vt:lpstr>Adenomyosis / Adenomyoma New non-invasive techniques</vt:lpstr>
      <vt:lpstr>Adenomyosis New non-invasive techniques</vt:lpstr>
      <vt:lpstr>Adenomyosis New non-invasive techniques</vt:lpstr>
      <vt:lpstr>PowerPoint Presentation</vt:lpstr>
      <vt:lpstr>PowerPoint Presentation</vt:lpstr>
      <vt:lpstr>Adenomyosis Treatment Nonexcisional Techniques</vt:lpstr>
      <vt:lpstr>H\S &amp; Adenomyosis</vt:lpstr>
      <vt:lpstr>H\S ve Adenomyozis</vt:lpstr>
      <vt:lpstr>PowerPoint Presentation</vt:lpstr>
      <vt:lpstr>PowerPoint Presentation</vt:lpstr>
      <vt:lpstr>H\S &amp; Adenomyosis Resection</vt:lpstr>
      <vt:lpstr>PowerPoint Presentation</vt:lpstr>
      <vt:lpstr>H\S &amp; Adenomyosis Ablation</vt:lpstr>
      <vt:lpstr>PowerPoint Presentation</vt:lpstr>
      <vt:lpstr>PowerPoint Presentation</vt:lpstr>
      <vt:lpstr>PowerPoint Presentation</vt:lpstr>
      <vt:lpstr>PowerPoint Presentation</vt:lpstr>
      <vt:lpstr>ADENOMYOSIS TREATMENT AUB, Dysmenorrhea, pelvic pain</vt:lpstr>
      <vt:lpstr>Adenomyosis  AUB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2D TV-US: Adenomyozis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3D TV-US: Normal Uterus</vt:lpstr>
      <vt:lpstr>PowerPoint Presentation</vt:lpstr>
      <vt:lpstr>PowerPoint Presentation</vt:lpstr>
      <vt:lpstr>3D TV-US: Adenomyozis</vt:lpstr>
      <vt:lpstr>PowerPoint Presentation</vt:lpstr>
      <vt:lpstr>3D TV-US: Adenomyozis</vt:lpstr>
      <vt:lpstr>PowerPoint Presentation</vt:lpstr>
      <vt:lpstr>PowerPoint Presentation</vt:lpstr>
      <vt:lpstr>PowerPoint Presentation</vt:lpstr>
      <vt:lpstr>PowerPoint Presentation</vt:lpstr>
      <vt:lpstr>PowerPoint Presentation</vt:lpstr>
      <vt:lpstr>Adenomyozis TANI - MRI</vt:lpstr>
      <vt:lpstr>Adenomyosis DIAGNOSIS - MRI</vt:lpstr>
      <vt:lpstr>PowerPoint Presentation</vt:lpstr>
      <vt:lpstr>PowerPoint Presentation</vt:lpstr>
      <vt:lpstr>PowerPoint Presentation</vt:lpstr>
      <vt:lpstr>Adenomyozis TANI - MRI</vt:lpstr>
      <vt:lpstr>Adenomyozis TANI - MRI</vt:lpstr>
      <vt:lpstr>Adenomyozis TANI - MRI</vt:lpstr>
      <vt:lpstr>PowerPoint Presentation</vt:lpstr>
      <vt:lpstr>Adenomyoma TANI - MRI</vt:lpstr>
      <vt:lpstr>Subseroz adenomyozis  TANI - MRI</vt:lpstr>
      <vt:lpstr>Adenomyotik kist  TANI - MRI</vt:lpstr>
      <vt:lpstr>Adenomyozis  Gn-RH analog ile tedavi öncesi ve sonrası MRI</vt:lpstr>
      <vt:lpstr>TMX alan kadında polipolid adenomyoma</vt:lpstr>
      <vt:lpstr>Adenomyozis ve endometrial kanser</vt:lpstr>
      <vt:lpstr>Adenomyozisin malign transformasyonu</vt:lpstr>
      <vt:lpstr>PowerPoint Presentation</vt:lpstr>
      <vt:lpstr>3D-US vs MRI </vt:lpstr>
      <vt:lpstr>PowerPoint Presentation</vt:lpstr>
      <vt:lpstr>PowerPoint Presentation</vt:lpstr>
      <vt:lpstr>PowerPoint Presentation</vt:lpstr>
      <vt:lpstr>Ofis H\S ve Adenomyozis</vt:lpstr>
      <vt:lpstr>Endometriozis – Adenomyozis Birlikteliği</vt:lpstr>
      <vt:lpstr>Eoma - DIE</vt:lpstr>
      <vt:lpstr>PowerPoint Presentation</vt:lpstr>
      <vt:lpstr>PowerPoint Presentation</vt:lpstr>
      <vt:lpstr>The Isolated Ovarian Endometrioma:  a History between Myth and Reality ? Exacoutos,  et al, JMIG, 2018 </vt:lpstr>
      <vt:lpstr>The Isolated Ovarian Endometrioma:  a History between Myth and Reality ? Exacoutos,  et al, JMIG, 2018 </vt:lpstr>
      <vt:lpstr>ADENOMYOZIS INFERTILITE</vt:lpstr>
      <vt:lpstr>İnfertilite  </vt:lpstr>
      <vt:lpstr>ADENOMYOSIS - INFERTILITY - ART</vt:lpstr>
      <vt:lpstr>‘Junctional Zone (inner myometrium)’ Defekti</vt:lpstr>
      <vt:lpstr>PowerPoint Presentation</vt:lpstr>
      <vt:lpstr>Adenomyosis - IVF/ICSI Outcome Mechanisms</vt:lpstr>
      <vt:lpstr>Adenomyosis Pregnancy complications</vt:lpstr>
      <vt:lpstr>Adenomyosis Pregnancy complications</vt:lpstr>
      <vt:lpstr>PowerPoint Presentation</vt:lpstr>
      <vt:lpstr>Adenomyosis Pregnancy complications</vt:lpstr>
      <vt:lpstr>Adenomyosis Pregnancy complications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GnRH agonist vs no agonist before IVF (Clinical pregnancy rate per woman)</vt:lpstr>
      <vt:lpstr>PowerPoint Presentation</vt:lpstr>
      <vt:lpstr>PowerPoint Presentation</vt:lpstr>
      <vt:lpstr>Use of oral contraceptives in women with endometriosis before assisted reproduction treatment improves outcomes</vt:lpstr>
      <vt:lpstr>Use of oral contraceptives in women with endometriosis before assisted reproduction treatment improves outcomes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Long‐term GnRHa Therapy Before IVF/ICSI   Benefits‐Mechanisms of action</vt:lpstr>
      <vt:lpstr>PowerPoint Presentation</vt:lpstr>
      <vt:lpstr>PowerPoint Presentation</vt:lpstr>
      <vt:lpstr>PowerPoint Presentation</vt:lpstr>
      <vt:lpstr>PowerPoint Presentation</vt:lpstr>
      <vt:lpstr>PowerPoint Presentation</vt:lpstr>
      <vt:lpstr>ADENOMYOZIS INFERTILITE CERRAHI</vt:lpstr>
      <vt:lpstr>ADENOMYOSIS INFERTILITY CONSERVATIVE SURGERY</vt:lpstr>
      <vt:lpstr>ADENOMYOSIS INFERTILITY CONSERVATIVE SURGERY</vt:lpstr>
      <vt:lpstr>PowerPoint Presentation</vt:lpstr>
      <vt:lpstr>PowerPoint Presentation</vt:lpstr>
      <vt:lpstr>PowerPoint Presentation</vt:lpstr>
      <vt:lpstr>PowerPoint Presentation</vt:lpstr>
      <vt:lpstr>Adenomyosis Treatment Nonexcisional Techniques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Surgical Treatment of Adenomyosis Conclusions</vt:lpstr>
      <vt:lpstr>Adenomyosis Treatment Pain Reduction</vt:lpstr>
      <vt:lpstr>Adenomyosis Treatment Fertility</vt:lpstr>
      <vt:lpstr>PowerPoint Presentation</vt:lpstr>
      <vt:lpstr>PowerPoint Presentation</vt:lpstr>
      <vt:lpstr>Dismenore ve Kronik Pelvik Ağrıda Adenomyozise Yaklaşım</vt:lpstr>
      <vt:lpstr>Medikal Tedavi</vt:lpstr>
      <vt:lpstr>ADENOMYOSIS TREATMENT Dysmenorrhea, pelvic pain</vt:lpstr>
      <vt:lpstr>PowerPoint Presentation</vt:lpstr>
      <vt:lpstr>PowerPoint Presentation</vt:lpstr>
      <vt:lpstr>ADENOMYOSIS TREATMENT Dysmenorrhea, pelvic pain</vt:lpstr>
      <vt:lpstr>Adenomyozis Valproik Asid (VPA)</vt:lpstr>
      <vt:lpstr>Adenomyosis Valproic Acid (VPA)</vt:lpstr>
      <vt:lpstr>Adenomyozis Valproik Asid (VPA)</vt:lpstr>
      <vt:lpstr>Adenomyozis Valproik Asid (VPA)</vt:lpstr>
      <vt:lpstr>Adenomyosis New non-invasive techniques</vt:lpstr>
      <vt:lpstr>Adenomyosis / Adenomyoma New non-invasive techniques</vt:lpstr>
      <vt:lpstr>Adenomyozis – Özet - 1</vt:lpstr>
      <vt:lpstr>Adenomyozis – Özet - 2</vt:lpstr>
      <vt:lpstr>Adenomyozis – Özet – 3 - ART</vt:lpstr>
      <vt:lpstr>Adenomyosis  AUB Management</vt:lpstr>
      <vt:lpstr>PowerPoint Presentation</vt:lpstr>
      <vt:lpstr>Adenomyozis – Özet </vt:lpstr>
      <vt:lpstr>Eoma – Adenomyozis – DIE SONUÇ</vt:lpstr>
      <vt:lpstr>Endometriyoma - DIE - Adenomyozis</vt:lpstr>
      <vt:lpstr>PowerPoint Presentation</vt:lpstr>
      <vt:lpstr>Hangisi adenomyozis için yanlıştır ? </vt:lpstr>
      <vt:lpstr>Adenomyozis olgularında sadece myom bulunan kadınlara kıyasla hangisi daha az gözlenir?</vt:lpstr>
      <vt:lpstr>Adenomyozis tanısında hangisi en az yardımcıdır?</vt:lpstr>
      <vt:lpstr>Adenomyozis olduğu düşünülen ve gebelik isteyen infertil kadında hangisi en az yardımcıdır?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LEVENT_slide_master</dc:title>
  <dc:creator>Senturk LM</dc:creator>
  <dc:description>1i versionun biraz slidelarin HIDE edilmisidir,_x000d_
Sunu zaman problemi nedeniyle kisaltildi</dc:description>
  <cp:lastModifiedBy>Levent M. Senturk</cp:lastModifiedBy>
  <cp:revision>1798</cp:revision>
  <cp:lastPrinted>2018-10-07T17:30:11Z</cp:lastPrinted>
  <dcterms:created xsi:type="dcterms:W3CDTF">1997-11-01T15:07:12Z</dcterms:created>
  <dcterms:modified xsi:type="dcterms:W3CDTF">2019-02-09T21:08:02Z</dcterms:modified>
</cp:coreProperties>
</file>